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21.jpg" ContentType="image/jpg"/>
  <Override PartName="/ppt/media/image23.jpg" ContentType="image/jpg"/>
  <Override PartName="/ppt/media/image25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7.jpg" ContentType="image/jpg"/>
  <Override PartName="/ppt/media/image48.jpg" ContentType="image/jpg"/>
  <Override PartName="/ppt/media/image49.jpg" ContentType="image/jpg"/>
  <Override PartName="/ppt/media/image55.jpg" ContentType="image/jpg"/>
  <Override PartName="/ppt/media/image58.jpg" ContentType="image/jpg"/>
  <Override PartName="/ppt/media/image60.jpg" ContentType="image/jpg"/>
  <Override PartName="/ppt/media/image62.jpg" ContentType="image/jpg"/>
  <Override PartName="/ppt/media/image65.jpg" ContentType="image/jpg"/>
  <Override PartName="/ppt/media/image70.jpg" ContentType="image/jpg"/>
  <Override PartName="/ppt/media/image72.jpg" ContentType="image/jpg"/>
  <Override PartName="/ppt/media/image76.jpg" ContentType="image/jpg"/>
  <Override PartName="/ppt/media/image79.jpg" ContentType="image/jpg"/>
  <Override PartName="/ppt/media/image81.jpg" ContentType="image/jpg"/>
  <Override PartName="/ppt/media/image92.jpg" ContentType="image/jpg"/>
  <Override PartName="/ppt/media/image94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22.jpg" ContentType="image/jpg"/>
  <Override PartName="/ppt/media/image132.jpg" ContentType="image/jpg"/>
  <Override PartName="/ppt/media/image146.jpg" ContentType="image/jpg"/>
  <Override PartName="/ppt/media/image151.jpg" ContentType="image/jpg"/>
  <Override PartName="/ppt/media/image172.jpg" ContentType="image/jpg"/>
  <Override PartName="/ppt/media/image183.jpg" ContentType="image/jpg"/>
  <Override PartName="/ppt/media/image191.jpg" ContentType="image/jpg"/>
  <Override PartName="/ppt/media/image211.jpg" ContentType="image/jpg"/>
  <Override PartName="/ppt/media/image216.jpg" ContentType="image/jpg"/>
  <Override PartName="/ppt/media/image222.jpg" ContentType="image/jpg"/>
  <Override PartName="/ppt/media/image229.jpg" ContentType="image/jpg"/>
  <Override PartName="/ppt/media/image231.jpg" ContentType="image/jpg"/>
  <Override PartName="/ppt/media/image236.jpg" ContentType="image/jpg"/>
  <Override PartName="/ppt/media/image240.jpg" ContentType="image/jpg"/>
  <Override PartName="/ppt/media/image246.jpg" ContentType="image/jpg"/>
  <Override PartName="/ppt/media/image276.jpg" ContentType="image/jpg"/>
  <Override PartName="/ppt/media/image283.jpg" ContentType="image/jpg"/>
  <Override PartName="/ppt/media/image289.jpg" ContentType="image/jpg"/>
  <Override PartName="/ppt/media/image293.jpg" ContentType="image/jpg"/>
  <Override PartName="/ppt/media/image295.jpg" ContentType="image/jpg"/>
  <Override PartName="/ppt/media/image298.jpg" ContentType="image/jpg"/>
  <Override PartName="/ppt/media/image300.jpg" ContentType="image/jpg"/>
  <Override PartName="/ppt/media/image313.jpg" ContentType="image/jpg"/>
  <Override PartName="/ppt/media/image316.jpg" ContentType="image/jpg"/>
  <Override PartName="/ppt/media/image318.jpg" ContentType="image/jpg"/>
  <Override PartName="/ppt/media/image328.jpg" ContentType="image/jpg"/>
  <Override PartName="/ppt/media/image330.jpg" ContentType="image/jpg"/>
  <Override PartName="/ppt/media/image362.jpg" ContentType="image/jpg"/>
  <Override PartName="/ppt/media/image367.jpg" ContentType="image/jpg"/>
  <Override PartName="/ppt/media/image387.jpg" ContentType="image/jpg"/>
  <Override PartName="/ppt/media/image399.jpg" ContentType="image/jpg"/>
  <Override PartName="/ppt/media/image405.jpg" ContentType="image/jpg"/>
  <Override PartName="/ppt/media/image408.jpg" ContentType="image/jpg"/>
  <Override PartName="/ppt/media/image412.jpg" ContentType="image/jpg"/>
  <Override PartName="/ppt/media/image418.jpg" ContentType="image/jpg"/>
  <Override PartName="/ppt/media/image434.jpg" ContentType="image/jpg"/>
  <Override PartName="/ppt/media/image436.jpg" ContentType="image/jpg"/>
  <Override PartName="/ppt/media/image456.jpg" ContentType="image/jpg"/>
  <Override PartName="/ppt/media/image467.jpg" ContentType="image/jpg"/>
  <Override PartName="/ppt/media/image484.jpg" ContentType="image/jpg"/>
  <Override PartName="/ppt/media/image494.jpg" ContentType="image/jpg"/>
  <Override PartName="/ppt/media/image496.jpg" ContentType="image/jpg"/>
  <Override PartName="/ppt/media/image498.jpg" ContentType="image/jpg"/>
  <Override PartName="/ppt/media/image512.jpg" ContentType="image/jpg"/>
  <Override PartName="/ppt/media/image569.jpg" ContentType="image/jpg"/>
  <Override PartName="/ppt/media/image571.jpg" ContentType="image/jpg"/>
  <Override PartName="/ppt/media/image578.jpg" ContentType="image/jpg"/>
  <Override PartName="/ppt/media/image582.jpg" ContentType="image/jpg"/>
  <Override PartName="/ppt/media/image591.jpg" ContentType="image/jpg"/>
  <Override PartName="/ppt/media/image595.jpg" ContentType="image/jpg"/>
  <Override PartName="/ppt/media/image605.jpg" ContentType="image/jpg"/>
  <Override PartName="/ppt/media/image614.jpg" ContentType="image/jpg"/>
  <Override PartName="/ppt/media/image648.jpg" ContentType="image/jpg"/>
  <Override PartName="/ppt/media/image666.jpg" ContentType="image/jpg"/>
  <Override PartName="/ppt/media/image668.jpg" ContentType="image/jpg"/>
  <Override PartName="/ppt/media/image687.jpg" ContentType="image/jpg"/>
  <Override PartName="/ppt/media/image694.jpg" ContentType="image/jpg"/>
  <Override PartName="/ppt/media/image699.jpg" ContentType="image/jpg"/>
  <Override PartName="/ppt/media/image709.jpg" ContentType="image/jpg"/>
  <Override PartName="/ppt/media/image717.jpg" ContentType="image/jpg"/>
  <Override PartName="/ppt/media/image726.jpg" ContentType="image/jpg"/>
  <Override PartName="/ppt/media/image728.jpg" ContentType="image/jpg"/>
  <Override PartName="/ppt/media/image734.jpg" ContentType="image/jpg"/>
  <Override PartName="/ppt/media/image737.jpg" ContentType="image/jpg"/>
  <Override PartName="/ppt/media/image740.jpg" ContentType="image/jpg"/>
  <Override PartName="/ppt/media/image742.jpg" ContentType="image/jpg"/>
  <Override PartName="/ppt/media/image75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notesMasterIdLst>
    <p:notesMasterId r:id="rId10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8" r:id="rId10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326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0BCD-835B-47AD-852C-97D297E7032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0C48E-6177-401D-AF5C-8EE7D8E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0C48E-6177-401D-AF5C-8EE7D8E6D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3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83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2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1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9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0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1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1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jpg"/><Relationship Id="rId3" Type="http://schemas.openxmlformats.org/officeDocument/2006/relationships/image" Target="../media/image694.jpg"/><Relationship Id="rId7" Type="http://schemas.openxmlformats.org/officeDocument/2006/relationships/image" Target="../media/image698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1.png"/><Relationship Id="rId5" Type="http://schemas.openxmlformats.org/officeDocument/2006/relationships/image" Target="../media/image696.png"/><Relationship Id="rId10" Type="http://schemas.openxmlformats.org/officeDocument/2006/relationships/image" Target="../media/image15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png"/><Relationship Id="rId13" Type="http://schemas.openxmlformats.org/officeDocument/2006/relationships/image" Target="../media/image713.png"/><Relationship Id="rId3" Type="http://schemas.openxmlformats.org/officeDocument/2006/relationships/image" Target="../media/image703.png"/><Relationship Id="rId7" Type="http://schemas.openxmlformats.org/officeDocument/2006/relationships/image" Target="../media/image707.png"/><Relationship Id="rId12" Type="http://schemas.openxmlformats.org/officeDocument/2006/relationships/image" Target="../media/image712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1.png"/><Relationship Id="rId5" Type="http://schemas.openxmlformats.org/officeDocument/2006/relationships/image" Target="../media/image705.png"/><Relationship Id="rId15" Type="http://schemas.openxmlformats.org/officeDocument/2006/relationships/image" Target="../media/image715.png"/><Relationship Id="rId10" Type="http://schemas.openxmlformats.org/officeDocument/2006/relationships/image" Target="../media/image710.png"/><Relationship Id="rId4" Type="http://schemas.openxmlformats.org/officeDocument/2006/relationships/image" Target="../media/image704.png"/><Relationship Id="rId9" Type="http://schemas.openxmlformats.org/officeDocument/2006/relationships/image" Target="../media/image709.jpg"/><Relationship Id="rId14" Type="http://schemas.openxmlformats.org/officeDocument/2006/relationships/image" Target="../media/image71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6.jpg"/><Relationship Id="rId3" Type="http://schemas.openxmlformats.org/officeDocument/2006/relationships/image" Target="../media/image717.jpg"/><Relationship Id="rId7" Type="http://schemas.openxmlformats.org/officeDocument/2006/relationships/image" Target="../media/image721.png"/><Relationship Id="rId12" Type="http://schemas.openxmlformats.org/officeDocument/2006/relationships/image" Target="../media/image725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24.png"/><Relationship Id="rId5" Type="http://schemas.openxmlformats.org/officeDocument/2006/relationships/image" Target="../media/image719.png"/><Relationship Id="rId10" Type="http://schemas.openxmlformats.org/officeDocument/2006/relationships/image" Target="../media/image723.png"/><Relationship Id="rId4" Type="http://schemas.openxmlformats.org/officeDocument/2006/relationships/image" Target="../media/image718.png"/><Relationship Id="rId9" Type="http://schemas.openxmlformats.org/officeDocument/2006/relationships/image" Target="../media/image37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3.png"/><Relationship Id="rId13" Type="http://schemas.openxmlformats.org/officeDocument/2006/relationships/image" Target="../media/image738.png"/><Relationship Id="rId3" Type="http://schemas.openxmlformats.org/officeDocument/2006/relationships/image" Target="../media/image728.jpg"/><Relationship Id="rId7" Type="http://schemas.openxmlformats.org/officeDocument/2006/relationships/image" Target="../media/image732.png"/><Relationship Id="rId12" Type="http://schemas.openxmlformats.org/officeDocument/2006/relationships/image" Target="../media/image737.jp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36.png"/><Relationship Id="rId5" Type="http://schemas.openxmlformats.org/officeDocument/2006/relationships/image" Target="../media/image730.png"/><Relationship Id="rId10" Type="http://schemas.openxmlformats.org/officeDocument/2006/relationships/image" Target="../media/image735.png"/><Relationship Id="rId4" Type="http://schemas.openxmlformats.org/officeDocument/2006/relationships/image" Target="../media/image729.png"/><Relationship Id="rId9" Type="http://schemas.openxmlformats.org/officeDocument/2006/relationships/image" Target="../media/image734.jpg"/><Relationship Id="rId14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png"/><Relationship Id="rId3" Type="http://schemas.openxmlformats.org/officeDocument/2006/relationships/image" Target="../media/image739.png"/><Relationship Id="rId7" Type="http://schemas.openxmlformats.org/officeDocument/2006/relationships/image" Target="../media/image743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2.jpg"/><Relationship Id="rId5" Type="http://schemas.openxmlformats.org/officeDocument/2006/relationships/image" Target="../media/image741.png"/><Relationship Id="rId4" Type="http://schemas.openxmlformats.org/officeDocument/2006/relationships/image" Target="../media/image740.jpg"/><Relationship Id="rId9" Type="http://schemas.openxmlformats.org/officeDocument/2006/relationships/image" Target="../media/image74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8.png"/><Relationship Id="rId4" Type="http://schemas.openxmlformats.org/officeDocument/2006/relationships/image" Target="../media/image74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jp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39.png"/><Relationship Id="rId5" Type="http://schemas.openxmlformats.org/officeDocument/2006/relationships/image" Target="../media/image48.jpg"/><Relationship Id="rId10" Type="http://schemas.openxmlformats.org/officeDocument/2006/relationships/image" Target="../media/image4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jp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jpg"/><Relationship Id="rId9" Type="http://schemas.openxmlformats.org/officeDocument/2006/relationships/image" Target="../media/image60.jpg"/><Relationship Id="rId14" Type="http://schemas.openxmlformats.org/officeDocument/2006/relationships/image" Target="../media/image6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jp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68.png"/><Relationship Id="rId5" Type="http://schemas.openxmlformats.org/officeDocument/2006/relationships/image" Target="../media/image108.jpg"/><Relationship Id="rId15" Type="http://schemas.openxmlformats.org/officeDocument/2006/relationships/image" Target="../media/image120.png"/><Relationship Id="rId10" Type="http://schemas.openxmlformats.org/officeDocument/2006/relationships/image" Target="../media/image116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jp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7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jp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146.jp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72.jpg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67.png"/><Relationship Id="rId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0" Type="http://schemas.openxmlformats.org/officeDocument/2006/relationships/image" Target="../media/image52.png"/><Relationship Id="rId4" Type="http://schemas.openxmlformats.org/officeDocument/2006/relationships/image" Target="../media/image178.png"/><Relationship Id="rId9" Type="http://schemas.openxmlformats.org/officeDocument/2006/relationships/image" Target="../media/image183.jpg"/><Relationship Id="rId14" Type="http://schemas.openxmlformats.org/officeDocument/2006/relationships/image" Target="../media/image1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9.png"/><Relationship Id="rId7" Type="http://schemas.openxmlformats.org/officeDocument/2006/relationships/image" Target="../media/image18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4.png"/><Relationship Id="rId5" Type="http://schemas.openxmlformats.org/officeDocument/2006/relationships/image" Target="../media/image191.jpg"/><Relationship Id="rId10" Type="http://schemas.openxmlformats.org/officeDocument/2006/relationships/image" Target="../media/image193.png"/><Relationship Id="rId4" Type="http://schemas.openxmlformats.org/officeDocument/2006/relationships/image" Target="../media/image19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5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1.png"/><Relationship Id="rId7" Type="http://schemas.openxmlformats.org/officeDocument/2006/relationships/image" Target="../media/image12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6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13.png"/><Relationship Id="rId5" Type="http://schemas.openxmlformats.org/officeDocument/2006/relationships/image" Target="../media/image203.png"/><Relationship Id="rId10" Type="http://schemas.openxmlformats.org/officeDocument/2006/relationships/image" Target="../media/image212.png"/><Relationship Id="rId4" Type="http://schemas.openxmlformats.org/officeDocument/2006/relationships/image" Target="../media/image209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jp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128.png"/><Relationship Id="rId5" Type="http://schemas.openxmlformats.org/officeDocument/2006/relationships/image" Target="../media/image218.png"/><Relationship Id="rId10" Type="http://schemas.openxmlformats.org/officeDocument/2006/relationships/image" Target="../media/image6.png"/><Relationship Id="rId4" Type="http://schemas.openxmlformats.org/officeDocument/2006/relationships/image" Target="../media/image217.png"/><Relationship Id="rId9" Type="http://schemas.openxmlformats.org/officeDocument/2006/relationships/image" Target="../media/image22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94.jpg"/><Relationship Id="rId7" Type="http://schemas.openxmlformats.org/officeDocument/2006/relationships/image" Target="../media/image22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92.jpg"/><Relationship Id="rId4" Type="http://schemas.openxmlformats.org/officeDocument/2006/relationships/image" Target="../media/image224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9.jpg"/><Relationship Id="rId7" Type="http://schemas.openxmlformats.org/officeDocument/2006/relationships/image" Target="../media/image211.jp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jpg"/><Relationship Id="rId10" Type="http://schemas.openxmlformats.org/officeDocument/2006/relationships/image" Target="../media/image234.png"/><Relationship Id="rId4" Type="http://schemas.openxmlformats.org/officeDocument/2006/relationships/image" Target="../media/image230.png"/><Relationship Id="rId9" Type="http://schemas.openxmlformats.org/officeDocument/2006/relationships/image" Target="../media/image2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jpg"/><Relationship Id="rId7" Type="http://schemas.openxmlformats.org/officeDocument/2006/relationships/image" Target="../media/image240.jp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246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152.png"/><Relationship Id="rId10" Type="http://schemas.openxmlformats.org/officeDocument/2006/relationships/image" Target="../media/image249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5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38.png"/><Relationship Id="rId9" Type="http://schemas.openxmlformats.org/officeDocument/2006/relationships/image" Target="../media/image2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4.png"/><Relationship Id="rId7" Type="http://schemas.openxmlformats.org/officeDocument/2006/relationships/image" Target="../media/image26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38.png"/><Relationship Id="rId10" Type="http://schemas.openxmlformats.org/officeDocument/2006/relationships/image" Target="../media/image261.png"/><Relationship Id="rId4" Type="http://schemas.openxmlformats.org/officeDocument/2006/relationships/image" Target="../media/image265.png"/><Relationship Id="rId9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38.png"/><Relationship Id="rId3" Type="http://schemas.openxmlformats.org/officeDocument/2006/relationships/image" Target="../media/image276.jp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jp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76.jpg"/><Relationship Id="rId7" Type="http://schemas.openxmlformats.org/officeDocument/2006/relationships/image" Target="../media/image278.png"/><Relationship Id="rId12" Type="http://schemas.openxmlformats.org/officeDocument/2006/relationships/image" Target="../media/image23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0.png"/><Relationship Id="rId5" Type="http://schemas.openxmlformats.org/officeDocument/2006/relationships/image" Target="../media/image283.jpg"/><Relationship Id="rId10" Type="http://schemas.openxmlformats.org/officeDocument/2006/relationships/image" Target="../media/image279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89.jpg"/><Relationship Id="rId7" Type="http://schemas.openxmlformats.org/officeDocument/2006/relationships/image" Target="../media/image293.jp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5.jpg"/><Relationship Id="rId7" Type="http://schemas.openxmlformats.org/officeDocument/2006/relationships/image" Target="../media/image238.png"/><Relationship Id="rId12" Type="http://schemas.openxmlformats.org/officeDocument/2006/relationships/image" Target="../media/image30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8.jpg"/><Relationship Id="rId11" Type="http://schemas.openxmlformats.org/officeDocument/2006/relationships/image" Target="../media/image302.png"/><Relationship Id="rId5" Type="http://schemas.openxmlformats.org/officeDocument/2006/relationships/image" Target="../media/image297.png"/><Relationship Id="rId10" Type="http://schemas.openxmlformats.org/officeDocument/2006/relationships/image" Target="../media/image301.png"/><Relationship Id="rId4" Type="http://schemas.openxmlformats.org/officeDocument/2006/relationships/image" Target="../media/image296.png"/><Relationship Id="rId9" Type="http://schemas.openxmlformats.org/officeDocument/2006/relationships/image" Target="../media/image30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4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4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3.jp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295.jpg"/><Relationship Id="rId7" Type="http://schemas.openxmlformats.org/officeDocument/2006/relationships/image" Target="../media/image318.jpg"/><Relationship Id="rId12" Type="http://schemas.openxmlformats.org/officeDocument/2006/relationships/image" Target="../media/image32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jp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jpg"/><Relationship Id="rId12" Type="http://schemas.openxmlformats.org/officeDocument/2006/relationships/image" Target="../media/image3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1" Type="http://schemas.openxmlformats.org/officeDocument/2006/relationships/image" Target="../media/image359.png"/><Relationship Id="rId5" Type="http://schemas.openxmlformats.org/officeDocument/2006/relationships/image" Target="../media/image354.png"/><Relationship Id="rId10" Type="http://schemas.openxmlformats.org/officeDocument/2006/relationships/image" Target="../media/image68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2.jpg"/><Relationship Id="rId7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8.png"/><Relationship Id="rId4" Type="http://schemas.openxmlformats.org/officeDocument/2006/relationships/image" Target="../media/image3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7.jp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jp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3" Type="http://schemas.openxmlformats.org/officeDocument/2006/relationships/image" Target="../media/image372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17" Type="http://schemas.openxmlformats.org/officeDocument/2006/relationships/image" Target="../media/image385.png"/><Relationship Id="rId2" Type="http://schemas.openxmlformats.org/officeDocument/2006/relationships/image" Target="../media/image238.png"/><Relationship Id="rId16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3.png"/><Relationship Id="rId10" Type="http://schemas.openxmlformats.org/officeDocument/2006/relationships/image" Target="../media/image378.png"/><Relationship Id="rId4" Type="http://schemas.openxmlformats.org/officeDocument/2006/relationships/image" Target="../media/image367.jp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7.jp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79.png"/><Relationship Id="rId3" Type="http://schemas.openxmlformats.org/officeDocument/2006/relationships/image" Target="../media/image387.jpg"/><Relationship Id="rId7" Type="http://schemas.openxmlformats.org/officeDocument/2006/relationships/image" Target="../media/image384.png"/><Relationship Id="rId12" Type="http://schemas.openxmlformats.org/officeDocument/2006/relationships/image" Target="../media/image6.png"/><Relationship Id="rId2" Type="http://schemas.openxmlformats.org/officeDocument/2006/relationships/image" Target="../media/image392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385.png"/><Relationship Id="rId5" Type="http://schemas.openxmlformats.org/officeDocument/2006/relationships/image" Target="../media/image393.png"/><Relationship Id="rId15" Type="http://schemas.openxmlformats.org/officeDocument/2006/relationships/image" Target="../media/image381.png"/><Relationship Id="rId10" Type="http://schemas.openxmlformats.org/officeDocument/2006/relationships/image" Target="../media/image382.png"/><Relationship Id="rId4" Type="http://schemas.openxmlformats.org/officeDocument/2006/relationships/image" Target="../media/image373.png"/><Relationship Id="rId9" Type="http://schemas.openxmlformats.org/officeDocument/2006/relationships/image" Target="../media/image394.png"/><Relationship Id="rId14" Type="http://schemas.openxmlformats.org/officeDocument/2006/relationships/image" Target="../media/image3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385.png"/><Relationship Id="rId18" Type="http://schemas.openxmlformats.org/officeDocument/2006/relationships/image" Target="../media/image381.png"/><Relationship Id="rId3" Type="http://schemas.openxmlformats.org/officeDocument/2006/relationships/image" Target="../media/image397.png"/><Relationship Id="rId7" Type="http://schemas.openxmlformats.org/officeDocument/2006/relationships/image" Target="../media/image373.png"/><Relationship Id="rId12" Type="http://schemas.openxmlformats.org/officeDocument/2006/relationships/image" Target="../media/image377.png"/><Relationship Id="rId17" Type="http://schemas.openxmlformats.org/officeDocument/2006/relationships/image" Target="../media/image378.png"/><Relationship Id="rId2" Type="http://schemas.openxmlformats.org/officeDocument/2006/relationships/image" Target="../media/image396.png"/><Relationship Id="rId16" Type="http://schemas.openxmlformats.org/officeDocument/2006/relationships/image" Target="../media/image376.png"/><Relationship Id="rId20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384.png"/><Relationship Id="rId5" Type="http://schemas.openxmlformats.org/officeDocument/2006/relationships/image" Target="../media/image399.jpg"/><Relationship Id="rId15" Type="http://schemas.openxmlformats.org/officeDocument/2006/relationships/image" Target="../media/image375.png"/><Relationship Id="rId10" Type="http://schemas.openxmlformats.org/officeDocument/2006/relationships/image" Target="../media/image383.png"/><Relationship Id="rId19" Type="http://schemas.openxmlformats.org/officeDocument/2006/relationships/image" Target="../media/image6.png"/><Relationship Id="rId4" Type="http://schemas.openxmlformats.org/officeDocument/2006/relationships/image" Target="../media/image398.png"/><Relationship Id="rId9" Type="http://schemas.openxmlformats.org/officeDocument/2006/relationships/image" Target="../media/image382.png"/><Relationship Id="rId14" Type="http://schemas.openxmlformats.org/officeDocument/2006/relationships/image" Target="../media/image4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10" Type="http://schemas.openxmlformats.org/officeDocument/2006/relationships/image" Target="../media/image313.jpg"/><Relationship Id="rId4" Type="http://schemas.openxmlformats.org/officeDocument/2006/relationships/image" Target="../media/image405.jpg"/><Relationship Id="rId9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jpg"/><Relationship Id="rId7" Type="http://schemas.openxmlformats.org/officeDocument/2006/relationships/image" Target="../media/image1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jp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3" Type="http://schemas.openxmlformats.org/officeDocument/2006/relationships/image" Target="../media/image418.jp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417.pn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6.jp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10" Type="http://schemas.openxmlformats.org/officeDocument/2006/relationships/image" Target="../media/image442.png"/><Relationship Id="rId4" Type="http://schemas.openxmlformats.org/officeDocument/2006/relationships/image" Target="../media/image437.png"/><Relationship Id="rId9" Type="http://schemas.openxmlformats.org/officeDocument/2006/relationships/image" Target="../media/image4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.png"/><Relationship Id="rId10" Type="http://schemas.openxmlformats.org/officeDocument/2006/relationships/image" Target="../media/image451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3" Type="http://schemas.openxmlformats.org/officeDocument/2006/relationships/image" Target="../media/image456.jp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63.png"/><Relationship Id="rId5" Type="http://schemas.openxmlformats.org/officeDocument/2006/relationships/image" Target="../media/image458.png"/><Relationship Id="rId10" Type="http://schemas.openxmlformats.org/officeDocument/2006/relationships/image" Target="../media/image462.png"/><Relationship Id="rId4" Type="http://schemas.openxmlformats.org/officeDocument/2006/relationships/image" Target="../media/image457.png"/><Relationship Id="rId9" Type="http://schemas.openxmlformats.org/officeDocument/2006/relationships/image" Target="../media/image4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10" Type="http://schemas.openxmlformats.org/officeDocument/2006/relationships/image" Target="../media/image434.jpg"/><Relationship Id="rId4" Type="http://schemas.openxmlformats.org/officeDocument/2006/relationships/image" Target="../media/image467.jpg"/><Relationship Id="rId9" Type="http://schemas.openxmlformats.org/officeDocument/2006/relationships/image" Target="../media/image4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Relationship Id="rId9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128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3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jp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10" Type="http://schemas.openxmlformats.org/officeDocument/2006/relationships/image" Target="../media/image490.png"/><Relationship Id="rId4" Type="http://schemas.openxmlformats.org/officeDocument/2006/relationships/image" Target="../media/image485.png"/><Relationship Id="rId9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13" Type="http://schemas.openxmlformats.org/officeDocument/2006/relationships/image" Target="../media/image502.png"/><Relationship Id="rId18" Type="http://schemas.openxmlformats.org/officeDocument/2006/relationships/image" Target="../media/image507.png"/><Relationship Id="rId3" Type="http://schemas.openxmlformats.org/officeDocument/2006/relationships/image" Target="../media/image492.png"/><Relationship Id="rId7" Type="http://schemas.openxmlformats.org/officeDocument/2006/relationships/image" Target="../media/image496.jpg"/><Relationship Id="rId12" Type="http://schemas.openxmlformats.org/officeDocument/2006/relationships/image" Target="../media/image501.png"/><Relationship Id="rId17" Type="http://schemas.openxmlformats.org/officeDocument/2006/relationships/image" Target="../media/image506.png"/><Relationship Id="rId2" Type="http://schemas.openxmlformats.org/officeDocument/2006/relationships/image" Target="../media/image491.png"/><Relationship Id="rId16" Type="http://schemas.openxmlformats.org/officeDocument/2006/relationships/image" Target="../media/image505.png"/><Relationship Id="rId20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5" Type="http://schemas.openxmlformats.org/officeDocument/2006/relationships/image" Target="../media/image494.jpg"/><Relationship Id="rId15" Type="http://schemas.openxmlformats.org/officeDocument/2006/relationships/image" Target="../media/image504.png"/><Relationship Id="rId10" Type="http://schemas.openxmlformats.org/officeDocument/2006/relationships/image" Target="../media/image499.png"/><Relationship Id="rId19" Type="http://schemas.openxmlformats.org/officeDocument/2006/relationships/image" Target="../media/image508.png"/><Relationship Id="rId4" Type="http://schemas.openxmlformats.org/officeDocument/2006/relationships/image" Target="../media/image493.png"/><Relationship Id="rId9" Type="http://schemas.openxmlformats.org/officeDocument/2006/relationships/image" Target="../media/image498.jpg"/><Relationship Id="rId14" Type="http://schemas.openxmlformats.org/officeDocument/2006/relationships/image" Target="../media/image5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jp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hyperlink" Target="http://www.msdn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529.png"/><Relationship Id="rId3" Type="http://schemas.openxmlformats.org/officeDocument/2006/relationships/image" Target="../media/image519.png"/><Relationship Id="rId7" Type="http://schemas.openxmlformats.org/officeDocument/2006/relationships/image" Target="../media/image523.png"/><Relationship Id="rId12" Type="http://schemas.openxmlformats.org/officeDocument/2006/relationships/image" Target="../media/image528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11" Type="http://schemas.openxmlformats.org/officeDocument/2006/relationships/image" Target="../media/image527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Relationship Id="rId14" Type="http://schemas.openxmlformats.org/officeDocument/2006/relationships/image" Target="../media/image5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5" Type="http://schemas.openxmlformats.org/officeDocument/2006/relationships/image" Target="../media/image539.png"/><Relationship Id="rId10" Type="http://schemas.openxmlformats.org/officeDocument/2006/relationships/image" Target="../media/image544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7" Type="http://schemas.openxmlformats.org/officeDocument/2006/relationships/image" Target="../media/image6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g"/><Relationship Id="rId5" Type="http://schemas.openxmlformats.org/officeDocument/2006/relationships/image" Target="../media/image549.png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5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5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7" Type="http://schemas.openxmlformats.org/officeDocument/2006/relationships/image" Target="../media/image559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558.png"/><Relationship Id="rId4" Type="http://schemas.openxmlformats.org/officeDocument/2006/relationships/image" Target="../media/image211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238.png"/><Relationship Id="rId7" Type="http://schemas.openxmlformats.org/officeDocument/2006/relationships/image" Target="../media/image56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Relationship Id="rId9" Type="http://schemas.openxmlformats.org/officeDocument/2006/relationships/image" Target="../media/image56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573.png"/><Relationship Id="rId18" Type="http://schemas.openxmlformats.org/officeDocument/2006/relationships/image" Target="../media/image575.png"/><Relationship Id="rId3" Type="http://schemas.openxmlformats.org/officeDocument/2006/relationships/image" Target="../media/image567.png"/><Relationship Id="rId21" Type="http://schemas.openxmlformats.org/officeDocument/2006/relationships/image" Target="../media/image6.png"/><Relationship Id="rId7" Type="http://schemas.openxmlformats.org/officeDocument/2006/relationships/image" Target="../media/image571.jpg"/><Relationship Id="rId12" Type="http://schemas.openxmlformats.org/officeDocument/2006/relationships/image" Target="../media/image572.png"/><Relationship Id="rId17" Type="http://schemas.openxmlformats.org/officeDocument/2006/relationships/image" Target="../media/image503.png"/><Relationship Id="rId25" Type="http://schemas.openxmlformats.org/officeDocument/2006/relationships/image" Target="../media/image579.png"/><Relationship Id="rId2" Type="http://schemas.openxmlformats.org/officeDocument/2006/relationships/image" Target="../media/image566.png"/><Relationship Id="rId16" Type="http://schemas.openxmlformats.org/officeDocument/2006/relationships/image" Target="../media/image502.png"/><Relationship Id="rId20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498.jpg"/><Relationship Id="rId24" Type="http://schemas.openxmlformats.org/officeDocument/2006/relationships/image" Target="../media/image578.jpg"/><Relationship Id="rId5" Type="http://schemas.openxmlformats.org/officeDocument/2006/relationships/image" Target="../media/image569.jpg"/><Relationship Id="rId15" Type="http://schemas.openxmlformats.org/officeDocument/2006/relationships/image" Target="../media/image574.png"/><Relationship Id="rId23" Type="http://schemas.openxmlformats.org/officeDocument/2006/relationships/image" Target="../media/image577.png"/><Relationship Id="rId10" Type="http://schemas.openxmlformats.org/officeDocument/2006/relationships/image" Target="../media/image497.png"/><Relationship Id="rId19" Type="http://schemas.openxmlformats.org/officeDocument/2006/relationships/image" Target="../media/image508.png"/><Relationship Id="rId4" Type="http://schemas.openxmlformats.org/officeDocument/2006/relationships/image" Target="../media/image568.png"/><Relationship Id="rId9" Type="http://schemas.openxmlformats.org/officeDocument/2006/relationships/image" Target="../media/image496.jpg"/><Relationship Id="rId14" Type="http://schemas.openxmlformats.org/officeDocument/2006/relationships/image" Target="../media/image499.png"/><Relationship Id="rId22" Type="http://schemas.openxmlformats.org/officeDocument/2006/relationships/image" Target="../media/image57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1.png"/><Relationship Id="rId7" Type="http://schemas.openxmlformats.org/officeDocument/2006/relationships/image" Target="../media/image58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5" Type="http://schemas.openxmlformats.org/officeDocument/2006/relationships/image" Target="../media/image582.jpg"/><Relationship Id="rId4" Type="http://schemas.openxmlformats.org/officeDocument/2006/relationships/image" Target="../media/image55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3" Type="http://schemas.openxmlformats.org/officeDocument/2006/relationships/image" Target="../media/image587.png"/><Relationship Id="rId7" Type="http://schemas.openxmlformats.org/officeDocument/2006/relationships/image" Target="../media/image6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582.jpg"/><Relationship Id="rId4" Type="http://schemas.openxmlformats.org/officeDocument/2006/relationships/image" Target="../media/image5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jp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3" Type="http://schemas.openxmlformats.org/officeDocument/2006/relationships/image" Target="../media/image593.png"/><Relationship Id="rId7" Type="http://schemas.openxmlformats.org/officeDocument/2006/relationships/image" Target="../media/image596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595.jpg"/><Relationship Id="rId4" Type="http://schemas.openxmlformats.org/officeDocument/2006/relationships/image" Target="../media/image5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5" Type="http://schemas.openxmlformats.org/officeDocument/2006/relationships/image" Target="../media/image600.png"/><Relationship Id="rId4" Type="http://schemas.openxmlformats.org/officeDocument/2006/relationships/image" Target="../media/image5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3.png"/><Relationship Id="rId4" Type="http://schemas.openxmlformats.org/officeDocument/2006/relationships/image" Target="../media/image60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.jp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11" Type="http://schemas.openxmlformats.org/officeDocument/2006/relationships/image" Target="../media/image370.png"/><Relationship Id="rId5" Type="http://schemas.openxmlformats.org/officeDocument/2006/relationships/image" Target="../media/image607.png"/><Relationship Id="rId10" Type="http://schemas.openxmlformats.org/officeDocument/2006/relationships/image" Target="../media/image612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4.jpg"/><Relationship Id="rId7" Type="http://schemas.openxmlformats.org/officeDocument/2006/relationships/image" Target="../media/image618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11" Type="http://schemas.openxmlformats.org/officeDocument/2006/relationships/image" Target="../media/image621.png"/><Relationship Id="rId5" Type="http://schemas.openxmlformats.org/officeDocument/2006/relationships/image" Target="../media/image616.png"/><Relationship Id="rId10" Type="http://schemas.openxmlformats.org/officeDocument/2006/relationships/image" Target="../media/image4.png"/><Relationship Id="rId4" Type="http://schemas.openxmlformats.org/officeDocument/2006/relationships/image" Target="../media/image615.png"/><Relationship Id="rId9" Type="http://schemas.openxmlformats.org/officeDocument/2006/relationships/image" Target="../media/image6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32.png"/><Relationship Id="rId18" Type="http://schemas.openxmlformats.org/officeDocument/2006/relationships/image" Target="../media/image637.png"/><Relationship Id="rId26" Type="http://schemas.openxmlformats.org/officeDocument/2006/relationships/image" Target="../media/image645.png"/><Relationship Id="rId3" Type="http://schemas.openxmlformats.org/officeDocument/2006/relationships/image" Target="../media/image622.png"/><Relationship Id="rId21" Type="http://schemas.openxmlformats.org/officeDocument/2006/relationships/image" Target="../media/image640.png"/><Relationship Id="rId7" Type="http://schemas.openxmlformats.org/officeDocument/2006/relationships/image" Target="../media/image626.png"/><Relationship Id="rId12" Type="http://schemas.openxmlformats.org/officeDocument/2006/relationships/image" Target="../media/image631.png"/><Relationship Id="rId17" Type="http://schemas.openxmlformats.org/officeDocument/2006/relationships/image" Target="../media/image636.png"/><Relationship Id="rId25" Type="http://schemas.openxmlformats.org/officeDocument/2006/relationships/image" Target="../media/image644.png"/><Relationship Id="rId2" Type="http://schemas.openxmlformats.org/officeDocument/2006/relationships/image" Target="../media/image6.png"/><Relationship Id="rId16" Type="http://schemas.openxmlformats.org/officeDocument/2006/relationships/image" Target="../media/image635.png"/><Relationship Id="rId20" Type="http://schemas.openxmlformats.org/officeDocument/2006/relationships/image" Target="../media/image639.png"/><Relationship Id="rId29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11" Type="http://schemas.openxmlformats.org/officeDocument/2006/relationships/image" Target="../media/image630.png"/><Relationship Id="rId24" Type="http://schemas.openxmlformats.org/officeDocument/2006/relationships/image" Target="../media/image643.png"/><Relationship Id="rId5" Type="http://schemas.openxmlformats.org/officeDocument/2006/relationships/image" Target="../media/image624.png"/><Relationship Id="rId15" Type="http://schemas.openxmlformats.org/officeDocument/2006/relationships/image" Target="../media/image634.png"/><Relationship Id="rId23" Type="http://schemas.openxmlformats.org/officeDocument/2006/relationships/image" Target="../media/image642.png"/><Relationship Id="rId28" Type="http://schemas.openxmlformats.org/officeDocument/2006/relationships/image" Target="../media/image647.png"/><Relationship Id="rId10" Type="http://schemas.openxmlformats.org/officeDocument/2006/relationships/image" Target="../media/image629.png"/><Relationship Id="rId19" Type="http://schemas.openxmlformats.org/officeDocument/2006/relationships/image" Target="../media/image638.png"/><Relationship Id="rId31" Type="http://schemas.openxmlformats.org/officeDocument/2006/relationships/image" Target="../media/image650.png"/><Relationship Id="rId4" Type="http://schemas.openxmlformats.org/officeDocument/2006/relationships/image" Target="../media/image623.png"/><Relationship Id="rId9" Type="http://schemas.openxmlformats.org/officeDocument/2006/relationships/image" Target="../media/image628.png"/><Relationship Id="rId14" Type="http://schemas.openxmlformats.org/officeDocument/2006/relationships/image" Target="../media/image633.png"/><Relationship Id="rId22" Type="http://schemas.openxmlformats.org/officeDocument/2006/relationships/image" Target="../media/image641.png"/><Relationship Id="rId27" Type="http://schemas.openxmlformats.org/officeDocument/2006/relationships/image" Target="../media/image646.png"/><Relationship Id="rId30" Type="http://schemas.openxmlformats.org/officeDocument/2006/relationships/image" Target="../media/image64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13" Type="http://schemas.openxmlformats.org/officeDocument/2006/relationships/image" Target="../media/image662.png"/><Relationship Id="rId3" Type="http://schemas.openxmlformats.org/officeDocument/2006/relationships/image" Target="../media/image652.png"/><Relationship Id="rId7" Type="http://schemas.openxmlformats.org/officeDocument/2006/relationships/image" Target="../media/image656.png"/><Relationship Id="rId12" Type="http://schemas.openxmlformats.org/officeDocument/2006/relationships/image" Target="../media/image661.png"/><Relationship Id="rId2" Type="http://schemas.openxmlformats.org/officeDocument/2006/relationships/image" Target="../media/image651.png"/><Relationship Id="rId16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5.png"/><Relationship Id="rId11" Type="http://schemas.openxmlformats.org/officeDocument/2006/relationships/image" Target="../media/image660.png"/><Relationship Id="rId5" Type="http://schemas.openxmlformats.org/officeDocument/2006/relationships/image" Target="../media/image654.png"/><Relationship Id="rId15" Type="http://schemas.openxmlformats.org/officeDocument/2006/relationships/image" Target="../media/image663.png"/><Relationship Id="rId10" Type="http://schemas.openxmlformats.org/officeDocument/2006/relationships/image" Target="../media/image659.png"/><Relationship Id="rId4" Type="http://schemas.openxmlformats.org/officeDocument/2006/relationships/image" Target="../media/image653.png"/><Relationship Id="rId9" Type="http://schemas.openxmlformats.org/officeDocument/2006/relationships/image" Target="../media/image658.png"/><Relationship Id="rId1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13" Type="http://schemas.openxmlformats.org/officeDocument/2006/relationships/image" Target="../media/image676.png"/><Relationship Id="rId3" Type="http://schemas.openxmlformats.org/officeDocument/2006/relationships/image" Target="../media/image666.jpg"/><Relationship Id="rId7" Type="http://schemas.openxmlformats.org/officeDocument/2006/relationships/image" Target="../media/image670.png"/><Relationship Id="rId12" Type="http://schemas.openxmlformats.org/officeDocument/2006/relationships/image" Target="../media/image675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11" Type="http://schemas.openxmlformats.org/officeDocument/2006/relationships/image" Target="../media/image674.png"/><Relationship Id="rId5" Type="http://schemas.openxmlformats.org/officeDocument/2006/relationships/image" Target="../media/image668.jpg"/><Relationship Id="rId10" Type="http://schemas.openxmlformats.org/officeDocument/2006/relationships/image" Target="../media/image673.png"/><Relationship Id="rId4" Type="http://schemas.openxmlformats.org/officeDocument/2006/relationships/image" Target="../media/image667.png"/><Relationship Id="rId9" Type="http://schemas.openxmlformats.org/officeDocument/2006/relationships/image" Target="../media/image672.png"/><Relationship Id="rId14" Type="http://schemas.openxmlformats.org/officeDocument/2006/relationships/image" Target="../media/image67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3" Type="http://schemas.openxmlformats.org/officeDocument/2006/relationships/image" Target="../media/image679.png"/><Relationship Id="rId7" Type="http://schemas.openxmlformats.org/officeDocument/2006/relationships/image" Target="../media/image683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10" Type="http://schemas.openxmlformats.org/officeDocument/2006/relationships/image" Target="../media/image685.png"/><Relationship Id="rId4" Type="http://schemas.openxmlformats.org/officeDocument/2006/relationships/image" Target="../media/image680.png"/><Relationship Id="rId9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png"/><Relationship Id="rId3" Type="http://schemas.openxmlformats.org/officeDocument/2006/relationships/image" Target="../media/image687.jpg"/><Relationship Id="rId7" Type="http://schemas.openxmlformats.org/officeDocument/2006/relationships/image" Target="../media/image691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Relationship Id="rId9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444494" y="2366264"/>
            <a:ext cx="4792345" cy="1972078"/>
          </a:xfrm>
          <a:prstGeom prst="rect">
            <a:avLst/>
          </a:prstGeom>
        </p:spPr>
        <p:txBody>
          <a:bodyPr vert="horz" wrap="square" lIns="0" tIns="309880" rIns="0" bIns="0" rtlCol="0">
            <a:spAutoFit/>
          </a:bodyPr>
          <a:lstStyle/>
          <a:p>
            <a:pPr marL="12700" marR="923290" indent="1270">
              <a:lnSpc>
                <a:spcPct val="72900"/>
              </a:lnSpc>
              <a:spcBef>
                <a:spcPts val="2440"/>
              </a:spcBef>
            </a:pPr>
            <a:r>
              <a:rPr sz="7200" b="1" spc="-20" dirty="0">
                <a:solidFill>
                  <a:srgbClr val="252525"/>
                </a:solidFill>
                <a:latin typeface="Carlito"/>
                <a:cs typeface="Carlito"/>
              </a:rPr>
              <a:t>POWER</a:t>
            </a:r>
            <a:r>
              <a:rPr sz="7200" b="1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7200" b="1" dirty="0">
                <a:solidFill>
                  <a:srgbClr val="252525"/>
                </a:solidFill>
                <a:latin typeface="Carlito"/>
                <a:cs typeface="Carlito"/>
              </a:rPr>
              <a:t>BI  </a:t>
            </a:r>
            <a:r>
              <a:rPr sz="7200" b="1" spc="-45" dirty="0">
                <a:solidFill>
                  <a:srgbClr val="252525"/>
                </a:solidFill>
                <a:latin typeface="Carlito"/>
                <a:cs typeface="Carlito"/>
              </a:rPr>
              <a:t>DESKTOP</a:t>
            </a:r>
            <a:endParaRPr sz="72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91991" y="1927098"/>
            <a:ext cx="3550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95" dirty="0">
                <a:latin typeface="Arial"/>
                <a:cs typeface="Arial"/>
              </a:rPr>
              <a:t>UP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335" dirty="0">
                <a:latin typeface="Arial"/>
                <a:cs typeface="Arial"/>
              </a:rPr>
              <a:t>RUNNING</a:t>
            </a:r>
            <a:r>
              <a:rPr sz="3200" b="0" spc="-640" dirty="0">
                <a:latin typeface="Arial"/>
                <a:cs typeface="Arial"/>
              </a:rPr>
              <a:t> </a:t>
            </a:r>
            <a:r>
              <a:rPr sz="3200" b="0" spc="-265" dirty="0">
                <a:latin typeface="Arial"/>
                <a:cs typeface="Arial"/>
              </a:rPr>
              <a:t>WITH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-2286" y="1379981"/>
            <a:ext cx="12194540" cy="3805554"/>
            <a:chOff x="-2286" y="1379981"/>
            <a:chExt cx="12194540" cy="3805554"/>
          </a:xfrm>
        </p:grpSpPr>
        <p:sp>
          <p:nvSpPr>
            <p:cNvPr id="16" name="object 16"/>
            <p:cNvSpPr/>
            <p:nvPr/>
          </p:nvSpPr>
          <p:spPr>
            <a:xfrm>
              <a:off x="3412998" y="2504694"/>
              <a:ext cx="4790440" cy="0"/>
            </a:xfrm>
            <a:custGeom>
              <a:avLst/>
              <a:gdLst/>
              <a:ahLst/>
              <a:cxnLst/>
              <a:rect l="l" t="t" r="r" b="b"/>
              <a:pathLst>
                <a:path w="4790440">
                  <a:moveTo>
                    <a:pt x="0" y="0"/>
                  </a:moveTo>
                  <a:lnTo>
                    <a:pt x="4790312" y="0"/>
                  </a:lnTo>
                </a:path>
              </a:pathLst>
            </a:custGeom>
            <a:ln w="6350">
              <a:solidFill>
                <a:srgbClr val="3A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2286" y="1379981"/>
              <a:ext cx="12194540" cy="3805554"/>
            </a:xfrm>
            <a:custGeom>
              <a:avLst/>
              <a:gdLst/>
              <a:ahLst/>
              <a:cxnLst/>
              <a:rect l="l" t="t" r="r" b="b"/>
              <a:pathLst>
                <a:path w="12194540" h="3805554">
                  <a:moveTo>
                    <a:pt x="12192000" y="3740670"/>
                  </a:moveTo>
                  <a:lnTo>
                    <a:pt x="2286" y="3740670"/>
                  </a:lnTo>
                  <a:lnTo>
                    <a:pt x="2286" y="3805428"/>
                  </a:lnTo>
                  <a:lnTo>
                    <a:pt x="12192000" y="3805428"/>
                  </a:lnTo>
                  <a:lnTo>
                    <a:pt x="12192000" y="3740670"/>
                  </a:lnTo>
                  <a:close/>
                </a:path>
                <a:path w="12194540" h="3805554">
                  <a:moveTo>
                    <a:pt x="12194286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12194286" y="64008"/>
                  </a:lnTo>
                  <a:lnTo>
                    <a:pt x="1219428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4346" y="1744207"/>
            <a:ext cx="2999105" cy="3042920"/>
            <a:chOff x="4484346" y="1744207"/>
            <a:chExt cx="2999105" cy="3042920"/>
          </a:xfrm>
        </p:grpSpPr>
        <p:sp>
          <p:nvSpPr>
            <p:cNvPr id="3" name="object 3"/>
            <p:cNvSpPr/>
            <p:nvPr/>
          </p:nvSpPr>
          <p:spPr>
            <a:xfrm>
              <a:off x="4484346" y="1744207"/>
              <a:ext cx="2998518" cy="30426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95800" y="1755648"/>
              <a:ext cx="2929128" cy="2973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45033" y="1744207"/>
            <a:ext cx="2999105" cy="3042920"/>
            <a:chOff x="845033" y="1744207"/>
            <a:chExt cx="2999105" cy="3042920"/>
          </a:xfrm>
        </p:grpSpPr>
        <p:sp>
          <p:nvSpPr>
            <p:cNvPr id="6" name="object 6"/>
            <p:cNvSpPr/>
            <p:nvPr/>
          </p:nvSpPr>
          <p:spPr>
            <a:xfrm>
              <a:off x="845033" y="1744207"/>
              <a:ext cx="2998518" cy="30426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488" y="1755648"/>
              <a:ext cx="2929128" cy="2973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50911" y="1744207"/>
            <a:ext cx="2999105" cy="3299460"/>
            <a:chOff x="8250911" y="1744207"/>
            <a:chExt cx="2999105" cy="3299460"/>
          </a:xfrm>
        </p:grpSpPr>
        <p:sp>
          <p:nvSpPr>
            <p:cNvPr id="9" name="object 9"/>
            <p:cNvSpPr/>
            <p:nvPr/>
          </p:nvSpPr>
          <p:spPr>
            <a:xfrm>
              <a:off x="8250911" y="1744207"/>
              <a:ext cx="2998518" cy="30426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62366" y="1755648"/>
              <a:ext cx="2929128" cy="2973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34450" y="1981174"/>
              <a:ext cx="2263902" cy="6903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72169" y="2018919"/>
              <a:ext cx="2141220" cy="567690"/>
            </a:xfrm>
            <a:custGeom>
              <a:avLst/>
              <a:gdLst/>
              <a:ahLst/>
              <a:cxnLst/>
              <a:rect l="l" t="t" r="r" b="b"/>
              <a:pathLst>
                <a:path w="2141220" h="567689">
                  <a:moveTo>
                    <a:pt x="0" y="567689"/>
                  </a:moveTo>
                  <a:lnTo>
                    <a:pt x="2141220" y="567689"/>
                  </a:lnTo>
                  <a:lnTo>
                    <a:pt x="2141220" y="0"/>
                  </a:lnTo>
                  <a:lnTo>
                    <a:pt x="0" y="0"/>
                  </a:lnTo>
                  <a:lnTo>
                    <a:pt x="0" y="5676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59265" y="2586609"/>
              <a:ext cx="76200" cy="2456815"/>
            </a:xfrm>
            <a:custGeom>
              <a:avLst/>
              <a:gdLst/>
              <a:ahLst/>
              <a:cxnLst/>
              <a:rect l="l" t="t" r="r" b="b"/>
              <a:pathLst>
                <a:path w="76200" h="2456815">
                  <a:moveTo>
                    <a:pt x="25400" y="2380615"/>
                  </a:moveTo>
                  <a:lnTo>
                    <a:pt x="0" y="2380615"/>
                  </a:lnTo>
                  <a:lnTo>
                    <a:pt x="38100" y="2456815"/>
                  </a:lnTo>
                  <a:lnTo>
                    <a:pt x="69850" y="2393315"/>
                  </a:lnTo>
                  <a:lnTo>
                    <a:pt x="25400" y="2393315"/>
                  </a:lnTo>
                  <a:lnTo>
                    <a:pt x="25400" y="2380615"/>
                  </a:lnTo>
                  <a:close/>
                </a:path>
                <a:path w="76200" h="2456815">
                  <a:moveTo>
                    <a:pt x="50800" y="0"/>
                  </a:moveTo>
                  <a:lnTo>
                    <a:pt x="25400" y="0"/>
                  </a:lnTo>
                  <a:lnTo>
                    <a:pt x="25400" y="2393315"/>
                  </a:lnTo>
                  <a:lnTo>
                    <a:pt x="50800" y="2393315"/>
                  </a:lnTo>
                  <a:lnTo>
                    <a:pt x="50800" y="0"/>
                  </a:lnTo>
                  <a:close/>
                </a:path>
                <a:path w="76200" h="2456815">
                  <a:moveTo>
                    <a:pt x="76200" y="2380615"/>
                  </a:moveTo>
                  <a:lnTo>
                    <a:pt x="50800" y="2380615"/>
                  </a:lnTo>
                  <a:lnTo>
                    <a:pt x="50800" y="2393315"/>
                  </a:lnTo>
                  <a:lnTo>
                    <a:pt x="69850" y="2393315"/>
                  </a:lnTo>
                  <a:lnTo>
                    <a:pt x="76200" y="2380615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589528" y="242569"/>
            <a:ext cx="5010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COURSE </a:t>
            </a:r>
            <a:r>
              <a:rPr sz="3200" b="0" spc="-10" dirty="0">
                <a:latin typeface="Carlito"/>
                <a:cs typeface="Carlito"/>
              </a:rPr>
              <a:t>OPTIONS </a:t>
            </a:r>
            <a:r>
              <a:rPr sz="3200" b="0" spc="5" dirty="0">
                <a:latin typeface="Arial"/>
                <a:cs typeface="Arial"/>
              </a:rPr>
              <a:t>&amp;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spc="-5" dirty="0">
                <a:latin typeface="Carlito"/>
                <a:cs typeface="Carlito"/>
              </a:rPr>
              <a:t>SETTINGS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93724" y="5120894"/>
            <a:ext cx="246189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1)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In the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400" b="1" spc="-10" dirty="0">
                <a:solidFill>
                  <a:srgbClr val="404040"/>
                </a:solidFill>
                <a:latin typeface="Carlito"/>
                <a:cs typeface="Carlito"/>
              </a:rPr>
              <a:t>Preview Features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” tab, 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deselect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any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active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features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while 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taking the</a:t>
            </a:r>
            <a:r>
              <a:rPr sz="1400" spc="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course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24000" y="1995677"/>
            <a:ext cx="2090420" cy="3048000"/>
            <a:chOff x="1524000" y="1995677"/>
            <a:chExt cx="2090420" cy="3048000"/>
          </a:xfrm>
        </p:grpSpPr>
        <p:sp>
          <p:nvSpPr>
            <p:cNvPr id="18" name="object 18"/>
            <p:cNvSpPr/>
            <p:nvPr/>
          </p:nvSpPr>
          <p:spPr>
            <a:xfrm>
              <a:off x="2079879" y="3630548"/>
              <a:ext cx="76200" cy="1413510"/>
            </a:xfrm>
            <a:custGeom>
              <a:avLst/>
              <a:gdLst/>
              <a:ahLst/>
              <a:cxnLst/>
              <a:rect l="l" t="t" r="r" b="b"/>
              <a:pathLst>
                <a:path w="76200" h="1413510">
                  <a:moveTo>
                    <a:pt x="25400" y="1336928"/>
                  </a:moveTo>
                  <a:lnTo>
                    <a:pt x="0" y="1336928"/>
                  </a:lnTo>
                  <a:lnTo>
                    <a:pt x="38100" y="1413128"/>
                  </a:lnTo>
                  <a:lnTo>
                    <a:pt x="69850" y="1349628"/>
                  </a:lnTo>
                  <a:lnTo>
                    <a:pt x="25400" y="1349628"/>
                  </a:lnTo>
                  <a:lnTo>
                    <a:pt x="25400" y="1336928"/>
                  </a:lnTo>
                  <a:close/>
                </a:path>
                <a:path w="76200" h="1413510">
                  <a:moveTo>
                    <a:pt x="50800" y="0"/>
                  </a:moveTo>
                  <a:lnTo>
                    <a:pt x="25400" y="0"/>
                  </a:lnTo>
                  <a:lnTo>
                    <a:pt x="25400" y="1349628"/>
                  </a:lnTo>
                  <a:lnTo>
                    <a:pt x="50800" y="1349628"/>
                  </a:lnTo>
                  <a:lnTo>
                    <a:pt x="50800" y="0"/>
                  </a:lnTo>
                  <a:close/>
                </a:path>
                <a:path w="76200" h="1413510">
                  <a:moveTo>
                    <a:pt x="76200" y="1336928"/>
                  </a:moveTo>
                  <a:lnTo>
                    <a:pt x="50800" y="1336928"/>
                  </a:lnTo>
                  <a:lnTo>
                    <a:pt x="50800" y="1349628"/>
                  </a:lnTo>
                  <a:lnTo>
                    <a:pt x="69850" y="1349628"/>
                  </a:lnTo>
                  <a:lnTo>
                    <a:pt x="76200" y="1336928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4000" y="1995677"/>
              <a:ext cx="2090166" cy="1719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1719" y="2033396"/>
              <a:ext cx="1967864" cy="1597660"/>
            </a:xfrm>
            <a:custGeom>
              <a:avLst/>
              <a:gdLst/>
              <a:ahLst/>
              <a:cxnLst/>
              <a:rect l="l" t="t" r="r" b="b"/>
              <a:pathLst>
                <a:path w="1967864" h="1597660">
                  <a:moveTo>
                    <a:pt x="0" y="1597152"/>
                  </a:moveTo>
                  <a:lnTo>
                    <a:pt x="1967483" y="1597152"/>
                  </a:lnTo>
                  <a:lnTo>
                    <a:pt x="1967483" y="0"/>
                  </a:lnTo>
                  <a:lnTo>
                    <a:pt x="0" y="0"/>
                  </a:lnTo>
                  <a:lnTo>
                    <a:pt x="0" y="159715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702555" y="5120894"/>
            <a:ext cx="25228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2)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In the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400" b="1" spc="-10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Load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”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tab,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deselect  the “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Update relationships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” and 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Autodetect new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relationships 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after data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is loaded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”</a:t>
            </a:r>
            <a:r>
              <a:rPr sz="1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options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55691" y="2521445"/>
            <a:ext cx="1632585" cy="2522855"/>
            <a:chOff x="5155691" y="2521445"/>
            <a:chExt cx="1632585" cy="2522855"/>
          </a:xfrm>
        </p:grpSpPr>
        <p:sp>
          <p:nvSpPr>
            <p:cNvPr id="23" name="object 23"/>
            <p:cNvSpPr/>
            <p:nvPr/>
          </p:nvSpPr>
          <p:spPr>
            <a:xfrm>
              <a:off x="5155691" y="2521445"/>
              <a:ext cx="1632204" cy="362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93410" y="2559177"/>
              <a:ext cx="1510030" cy="240029"/>
            </a:xfrm>
            <a:custGeom>
              <a:avLst/>
              <a:gdLst/>
              <a:ahLst/>
              <a:cxnLst/>
              <a:rect l="l" t="t" r="r" b="b"/>
              <a:pathLst>
                <a:path w="1510029" h="240030">
                  <a:moveTo>
                    <a:pt x="0" y="240029"/>
                  </a:moveTo>
                  <a:lnTo>
                    <a:pt x="1509521" y="240029"/>
                  </a:lnTo>
                  <a:lnTo>
                    <a:pt x="1509521" y="0"/>
                  </a:lnTo>
                  <a:lnTo>
                    <a:pt x="0" y="0"/>
                  </a:lnTo>
                  <a:lnTo>
                    <a:pt x="0" y="24002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49492" y="2799207"/>
              <a:ext cx="76200" cy="2244725"/>
            </a:xfrm>
            <a:custGeom>
              <a:avLst/>
              <a:gdLst/>
              <a:ahLst/>
              <a:cxnLst/>
              <a:rect l="l" t="t" r="r" b="b"/>
              <a:pathLst>
                <a:path w="76200" h="2244725">
                  <a:moveTo>
                    <a:pt x="25400" y="2168270"/>
                  </a:moveTo>
                  <a:lnTo>
                    <a:pt x="0" y="2168270"/>
                  </a:lnTo>
                  <a:lnTo>
                    <a:pt x="38100" y="2244470"/>
                  </a:lnTo>
                  <a:lnTo>
                    <a:pt x="69850" y="2180970"/>
                  </a:lnTo>
                  <a:lnTo>
                    <a:pt x="25400" y="2180970"/>
                  </a:lnTo>
                  <a:lnTo>
                    <a:pt x="25400" y="2168270"/>
                  </a:lnTo>
                  <a:close/>
                </a:path>
                <a:path w="76200" h="2244725">
                  <a:moveTo>
                    <a:pt x="50800" y="0"/>
                  </a:moveTo>
                  <a:lnTo>
                    <a:pt x="25400" y="0"/>
                  </a:lnTo>
                  <a:lnTo>
                    <a:pt x="25400" y="2180970"/>
                  </a:lnTo>
                  <a:lnTo>
                    <a:pt x="50800" y="2180970"/>
                  </a:lnTo>
                  <a:lnTo>
                    <a:pt x="50800" y="0"/>
                  </a:lnTo>
                  <a:close/>
                </a:path>
                <a:path w="76200" h="2244725">
                  <a:moveTo>
                    <a:pt x="76200" y="2168270"/>
                  </a:moveTo>
                  <a:lnTo>
                    <a:pt x="50800" y="2168270"/>
                  </a:lnTo>
                  <a:lnTo>
                    <a:pt x="50800" y="2180970"/>
                  </a:lnTo>
                  <a:lnTo>
                    <a:pt x="69850" y="2180970"/>
                  </a:lnTo>
                  <a:lnTo>
                    <a:pt x="76200" y="216827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341614" y="5120894"/>
            <a:ext cx="291719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3)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In the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400" b="1" spc="-10" dirty="0">
                <a:solidFill>
                  <a:srgbClr val="404040"/>
                </a:solidFill>
                <a:latin typeface="Carlito"/>
                <a:cs typeface="Carlito"/>
              </a:rPr>
              <a:t>Regional Settings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” tab,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make 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sure to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use the “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English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(United States)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” 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locale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1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import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41614" y="5914897"/>
            <a:ext cx="292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404040"/>
                </a:solidFill>
                <a:latin typeface="Carlito"/>
                <a:cs typeface="Carlito"/>
              </a:rPr>
              <a:t>NOTE: </a:t>
            </a:r>
            <a:r>
              <a:rPr sz="1200" i="1" spc="-35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200" i="1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1200" i="1" spc="-5" dirty="0">
                <a:solidFill>
                  <a:srgbClr val="404040"/>
                </a:solidFill>
                <a:latin typeface="Carlito"/>
                <a:cs typeface="Carlito"/>
              </a:rPr>
              <a:t>need </a:t>
            </a:r>
            <a:r>
              <a:rPr sz="1200" i="1" spc="-10" dirty="0">
                <a:solidFill>
                  <a:srgbClr val="404040"/>
                </a:solidFill>
                <a:latin typeface="Carlito"/>
                <a:cs typeface="Carlito"/>
              </a:rPr>
              <a:t>to update </a:t>
            </a:r>
            <a:r>
              <a:rPr sz="1200" i="1" spc="-5" dirty="0">
                <a:solidFill>
                  <a:srgbClr val="404040"/>
                </a:solidFill>
                <a:latin typeface="Carlito"/>
                <a:cs typeface="Carlito"/>
              </a:rPr>
              <a:t>settings </a:t>
            </a:r>
            <a:r>
              <a:rPr sz="1200" i="1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1200" i="1" spc="-5" dirty="0">
                <a:solidFill>
                  <a:srgbClr val="404040"/>
                </a:solidFill>
                <a:latin typeface="Carlito"/>
                <a:cs typeface="Carlito"/>
              </a:rPr>
              <a:t>both  </a:t>
            </a:r>
            <a:r>
              <a:rPr sz="12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200" b="1" i="1" spc="-5" dirty="0">
                <a:solidFill>
                  <a:srgbClr val="404040"/>
                </a:solidFill>
                <a:latin typeface="Carlito"/>
                <a:cs typeface="Carlito"/>
              </a:rPr>
              <a:t>Current </a:t>
            </a:r>
            <a:r>
              <a:rPr sz="1200" b="1" i="1" dirty="0">
                <a:solidFill>
                  <a:srgbClr val="404040"/>
                </a:solidFill>
                <a:latin typeface="Carlito"/>
                <a:cs typeface="Carlito"/>
              </a:rPr>
              <a:t>File </a:t>
            </a:r>
            <a:r>
              <a:rPr sz="1200" i="1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200" b="1" i="1" spc="-5" dirty="0">
                <a:solidFill>
                  <a:srgbClr val="404040"/>
                </a:solidFill>
                <a:latin typeface="Carlito"/>
                <a:cs typeface="Carlito"/>
              </a:rPr>
              <a:t>Global</a:t>
            </a:r>
            <a:r>
              <a:rPr sz="1200" b="1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404040"/>
                </a:solidFill>
                <a:latin typeface="Carlito"/>
                <a:cs typeface="Carlito"/>
              </a:rPr>
              <a:t>sections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7772" y="1423416"/>
            <a:ext cx="16871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PREVIEW</a:t>
            </a:r>
            <a:r>
              <a:rPr sz="1600" b="1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404040"/>
                </a:solidFill>
                <a:latin typeface="Carlito"/>
                <a:cs typeface="Carlito"/>
              </a:rPr>
              <a:t>FEATURES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8902" y="1423416"/>
            <a:ext cx="9798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sz="1600" b="1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15" dirty="0">
                <a:solidFill>
                  <a:srgbClr val="404040"/>
                </a:solidFill>
                <a:latin typeface="Carlito"/>
                <a:cs typeface="Carlito"/>
              </a:rPr>
              <a:t>LOAD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81364" y="1423416"/>
            <a:ext cx="17589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REGIONAL</a:t>
            </a:r>
            <a:r>
              <a:rPr sz="1600" b="1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SETTINGS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181" y="1062145"/>
            <a:ext cx="11541125" cy="5523865"/>
            <a:chOff x="316181" y="1062145"/>
            <a:chExt cx="11541125" cy="5523865"/>
          </a:xfrm>
        </p:grpSpPr>
        <p:sp>
          <p:nvSpPr>
            <p:cNvPr id="3" name="object 3"/>
            <p:cNvSpPr/>
            <p:nvPr/>
          </p:nvSpPr>
          <p:spPr>
            <a:xfrm>
              <a:off x="316181" y="1062145"/>
              <a:ext cx="6803233" cy="3495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244" y="1142238"/>
              <a:ext cx="6588252" cy="3344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5707" y="2516149"/>
              <a:ext cx="1056170" cy="2407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3426" y="2553842"/>
              <a:ext cx="933450" cy="118110"/>
            </a:xfrm>
            <a:custGeom>
              <a:avLst/>
              <a:gdLst/>
              <a:ahLst/>
              <a:cxnLst/>
              <a:rect l="l" t="t" r="r" b="b"/>
              <a:pathLst>
                <a:path w="933450" h="118110">
                  <a:moveTo>
                    <a:pt x="0" y="118110"/>
                  </a:moveTo>
                  <a:lnTo>
                    <a:pt x="933450" y="118110"/>
                  </a:lnTo>
                  <a:lnTo>
                    <a:pt x="933450" y="0"/>
                  </a:lnTo>
                  <a:lnTo>
                    <a:pt x="0" y="0"/>
                  </a:lnTo>
                  <a:lnTo>
                    <a:pt x="0" y="11811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3618" y="1298498"/>
              <a:ext cx="466445" cy="5220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01337" y="1336166"/>
              <a:ext cx="344170" cy="399415"/>
            </a:xfrm>
            <a:custGeom>
              <a:avLst/>
              <a:gdLst/>
              <a:ahLst/>
              <a:cxnLst/>
              <a:rect l="l" t="t" r="r" b="b"/>
              <a:pathLst>
                <a:path w="344170" h="399414">
                  <a:moveTo>
                    <a:pt x="0" y="399288"/>
                  </a:moveTo>
                  <a:lnTo>
                    <a:pt x="343662" y="399288"/>
                  </a:lnTo>
                  <a:lnTo>
                    <a:pt x="343662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47412" y="1561337"/>
              <a:ext cx="1511300" cy="969644"/>
            </a:xfrm>
            <a:custGeom>
              <a:avLst/>
              <a:gdLst/>
              <a:ahLst/>
              <a:cxnLst/>
              <a:rect l="l" t="t" r="r" b="b"/>
              <a:pathLst>
                <a:path w="1511300" h="969644">
                  <a:moveTo>
                    <a:pt x="1434718" y="893190"/>
                  </a:moveTo>
                  <a:lnTo>
                    <a:pt x="1472184" y="969645"/>
                  </a:lnTo>
                  <a:lnTo>
                    <a:pt x="1504571" y="906145"/>
                  </a:lnTo>
                  <a:lnTo>
                    <a:pt x="1459991" y="906145"/>
                  </a:lnTo>
                  <a:lnTo>
                    <a:pt x="1460060" y="893359"/>
                  </a:lnTo>
                  <a:lnTo>
                    <a:pt x="1434718" y="893190"/>
                  </a:lnTo>
                  <a:close/>
                </a:path>
                <a:path w="1511300" h="969644">
                  <a:moveTo>
                    <a:pt x="1460060" y="893359"/>
                  </a:moveTo>
                  <a:lnTo>
                    <a:pt x="1459991" y="906145"/>
                  </a:lnTo>
                  <a:lnTo>
                    <a:pt x="1485391" y="906145"/>
                  </a:lnTo>
                  <a:lnTo>
                    <a:pt x="1485459" y="893529"/>
                  </a:lnTo>
                  <a:lnTo>
                    <a:pt x="1460060" y="893359"/>
                  </a:lnTo>
                  <a:close/>
                </a:path>
                <a:path w="1511300" h="969644">
                  <a:moveTo>
                    <a:pt x="1485459" y="893529"/>
                  </a:moveTo>
                  <a:lnTo>
                    <a:pt x="1485391" y="906145"/>
                  </a:lnTo>
                  <a:lnTo>
                    <a:pt x="1504571" y="906145"/>
                  </a:lnTo>
                  <a:lnTo>
                    <a:pt x="1510918" y="893699"/>
                  </a:lnTo>
                  <a:lnTo>
                    <a:pt x="1485459" y="893529"/>
                  </a:lnTo>
                  <a:close/>
                </a:path>
                <a:path w="1511300" h="969644">
                  <a:moveTo>
                    <a:pt x="1485518" y="882396"/>
                  </a:moveTo>
                  <a:lnTo>
                    <a:pt x="1460118" y="882396"/>
                  </a:lnTo>
                  <a:lnTo>
                    <a:pt x="1460060" y="893359"/>
                  </a:lnTo>
                  <a:lnTo>
                    <a:pt x="1485459" y="893529"/>
                  </a:lnTo>
                  <a:lnTo>
                    <a:pt x="1485518" y="882396"/>
                  </a:lnTo>
                  <a:close/>
                </a:path>
                <a:path w="1511300" h="969644">
                  <a:moveTo>
                    <a:pt x="1484893" y="839215"/>
                  </a:moveTo>
                  <a:lnTo>
                    <a:pt x="1459484" y="839215"/>
                  </a:lnTo>
                  <a:lnTo>
                    <a:pt x="1460118" y="882581"/>
                  </a:lnTo>
                  <a:lnTo>
                    <a:pt x="1460118" y="882396"/>
                  </a:lnTo>
                  <a:lnTo>
                    <a:pt x="1485518" y="882396"/>
                  </a:lnTo>
                  <a:lnTo>
                    <a:pt x="1484893" y="839215"/>
                  </a:lnTo>
                  <a:close/>
                </a:path>
                <a:path w="1511300" h="969644">
                  <a:moveTo>
                    <a:pt x="1480089" y="754252"/>
                  </a:moveTo>
                  <a:lnTo>
                    <a:pt x="1454658" y="754252"/>
                  </a:lnTo>
                  <a:lnTo>
                    <a:pt x="1457833" y="796925"/>
                  </a:lnTo>
                  <a:lnTo>
                    <a:pt x="1459484" y="839470"/>
                  </a:lnTo>
                  <a:lnTo>
                    <a:pt x="1459484" y="839215"/>
                  </a:lnTo>
                  <a:lnTo>
                    <a:pt x="1484893" y="839215"/>
                  </a:lnTo>
                  <a:lnTo>
                    <a:pt x="1484884" y="838581"/>
                  </a:lnTo>
                  <a:lnTo>
                    <a:pt x="1483105" y="795274"/>
                  </a:lnTo>
                  <a:lnTo>
                    <a:pt x="1480089" y="754252"/>
                  </a:lnTo>
                  <a:close/>
                </a:path>
                <a:path w="1511300" h="969644">
                  <a:moveTo>
                    <a:pt x="1457705" y="796544"/>
                  </a:moveTo>
                  <a:lnTo>
                    <a:pt x="1457721" y="796925"/>
                  </a:lnTo>
                  <a:lnTo>
                    <a:pt x="1457705" y="796544"/>
                  </a:lnTo>
                  <a:close/>
                </a:path>
                <a:path w="1511300" h="969644">
                  <a:moveTo>
                    <a:pt x="1464252" y="652145"/>
                  </a:moveTo>
                  <a:lnTo>
                    <a:pt x="1438275" y="652145"/>
                  </a:lnTo>
                  <a:lnTo>
                    <a:pt x="1442720" y="672591"/>
                  </a:lnTo>
                  <a:lnTo>
                    <a:pt x="1446529" y="692785"/>
                  </a:lnTo>
                  <a:lnTo>
                    <a:pt x="1449704" y="713232"/>
                  </a:lnTo>
                  <a:lnTo>
                    <a:pt x="1454658" y="754888"/>
                  </a:lnTo>
                  <a:lnTo>
                    <a:pt x="1454658" y="754252"/>
                  </a:lnTo>
                  <a:lnTo>
                    <a:pt x="1480089" y="754252"/>
                  </a:lnTo>
                  <a:lnTo>
                    <a:pt x="1479930" y="752094"/>
                  </a:lnTo>
                  <a:lnTo>
                    <a:pt x="1474851" y="709549"/>
                  </a:lnTo>
                  <a:lnTo>
                    <a:pt x="1471549" y="688339"/>
                  </a:lnTo>
                  <a:lnTo>
                    <a:pt x="1467485" y="667385"/>
                  </a:lnTo>
                  <a:lnTo>
                    <a:pt x="1464252" y="652145"/>
                  </a:lnTo>
                  <a:close/>
                </a:path>
                <a:path w="1511300" h="969644">
                  <a:moveTo>
                    <a:pt x="1449577" y="712724"/>
                  </a:moveTo>
                  <a:lnTo>
                    <a:pt x="1449639" y="713232"/>
                  </a:lnTo>
                  <a:lnTo>
                    <a:pt x="1449577" y="712724"/>
                  </a:lnTo>
                  <a:close/>
                </a:path>
                <a:path w="1511300" h="969644">
                  <a:moveTo>
                    <a:pt x="1446402" y="692403"/>
                  </a:moveTo>
                  <a:lnTo>
                    <a:pt x="1446463" y="692785"/>
                  </a:lnTo>
                  <a:lnTo>
                    <a:pt x="1446402" y="692403"/>
                  </a:lnTo>
                  <a:close/>
                </a:path>
                <a:path w="1511300" h="969644">
                  <a:moveTo>
                    <a:pt x="1442592" y="672211"/>
                  </a:moveTo>
                  <a:lnTo>
                    <a:pt x="1442665" y="672591"/>
                  </a:lnTo>
                  <a:lnTo>
                    <a:pt x="1442592" y="672211"/>
                  </a:lnTo>
                  <a:close/>
                </a:path>
                <a:path w="1511300" h="969644">
                  <a:moveTo>
                    <a:pt x="1453747" y="612648"/>
                  </a:moveTo>
                  <a:lnTo>
                    <a:pt x="1427352" y="612648"/>
                  </a:lnTo>
                  <a:lnTo>
                    <a:pt x="1433195" y="632840"/>
                  </a:lnTo>
                  <a:lnTo>
                    <a:pt x="1438275" y="652652"/>
                  </a:lnTo>
                  <a:lnTo>
                    <a:pt x="1438275" y="652145"/>
                  </a:lnTo>
                  <a:lnTo>
                    <a:pt x="1464252" y="652145"/>
                  </a:lnTo>
                  <a:lnTo>
                    <a:pt x="1463039" y="646429"/>
                  </a:lnTo>
                  <a:lnTo>
                    <a:pt x="1457578" y="625856"/>
                  </a:lnTo>
                  <a:lnTo>
                    <a:pt x="1453747" y="612648"/>
                  </a:lnTo>
                  <a:close/>
                </a:path>
                <a:path w="1511300" h="969644">
                  <a:moveTo>
                    <a:pt x="1433067" y="632460"/>
                  </a:moveTo>
                  <a:lnTo>
                    <a:pt x="1433166" y="632840"/>
                  </a:lnTo>
                  <a:lnTo>
                    <a:pt x="1433067" y="632460"/>
                  </a:lnTo>
                  <a:close/>
                </a:path>
                <a:path w="1511300" h="969644">
                  <a:moveTo>
                    <a:pt x="1424537" y="537083"/>
                  </a:moveTo>
                  <a:lnTo>
                    <a:pt x="1396238" y="537083"/>
                  </a:lnTo>
                  <a:lnTo>
                    <a:pt x="1396491" y="537590"/>
                  </a:lnTo>
                  <a:lnTo>
                    <a:pt x="1405509" y="556133"/>
                  </a:lnTo>
                  <a:lnTo>
                    <a:pt x="1413637" y="574801"/>
                  </a:lnTo>
                  <a:lnTo>
                    <a:pt x="1421002" y="593978"/>
                  </a:lnTo>
                  <a:lnTo>
                    <a:pt x="1427479" y="613156"/>
                  </a:lnTo>
                  <a:lnTo>
                    <a:pt x="1427352" y="612648"/>
                  </a:lnTo>
                  <a:lnTo>
                    <a:pt x="1453747" y="612648"/>
                  </a:lnTo>
                  <a:lnTo>
                    <a:pt x="1451610" y="605282"/>
                  </a:lnTo>
                  <a:lnTo>
                    <a:pt x="1444752" y="585088"/>
                  </a:lnTo>
                  <a:lnTo>
                    <a:pt x="1437004" y="565023"/>
                  </a:lnTo>
                  <a:lnTo>
                    <a:pt x="1428496" y="545211"/>
                  </a:lnTo>
                  <a:lnTo>
                    <a:pt x="1424537" y="537083"/>
                  </a:lnTo>
                  <a:close/>
                </a:path>
                <a:path w="1511300" h="969644">
                  <a:moveTo>
                    <a:pt x="1420749" y="593471"/>
                  </a:moveTo>
                  <a:lnTo>
                    <a:pt x="1420922" y="593978"/>
                  </a:lnTo>
                  <a:lnTo>
                    <a:pt x="1420749" y="593471"/>
                  </a:lnTo>
                  <a:close/>
                </a:path>
                <a:path w="1511300" h="969644">
                  <a:moveTo>
                    <a:pt x="1413383" y="574294"/>
                  </a:moveTo>
                  <a:lnTo>
                    <a:pt x="1413579" y="574801"/>
                  </a:lnTo>
                  <a:lnTo>
                    <a:pt x="1413383" y="574294"/>
                  </a:lnTo>
                  <a:close/>
                </a:path>
                <a:path w="1511300" h="969644">
                  <a:moveTo>
                    <a:pt x="1405254" y="555625"/>
                  </a:moveTo>
                  <a:lnTo>
                    <a:pt x="1405477" y="556133"/>
                  </a:lnTo>
                  <a:lnTo>
                    <a:pt x="1405254" y="555625"/>
                  </a:lnTo>
                  <a:close/>
                </a:path>
                <a:path w="1511300" h="969644">
                  <a:moveTo>
                    <a:pt x="1396424" y="537465"/>
                  </a:moveTo>
                  <a:close/>
                </a:path>
                <a:path w="1511300" h="969644">
                  <a:moveTo>
                    <a:pt x="1415226" y="518795"/>
                  </a:moveTo>
                  <a:lnTo>
                    <a:pt x="1386332" y="518795"/>
                  </a:lnTo>
                  <a:lnTo>
                    <a:pt x="1396424" y="537465"/>
                  </a:lnTo>
                  <a:lnTo>
                    <a:pt x="1396238" y="537083"/>
                  </a:lnTo>
                  <a:lnTo>
                    <a:pt x="1424537" y="537083"/>
                  </a:lnTo>
                  <a:lnTo>
                    <a:pt x="1418971" y="525652"/>
                  </a:lnTo>
                  <a:lnTo>
                    <a:pt x="1415226" y="518795"/>
                  </a:lnTo>
                  <a:close/>
                </a:path>
                <a:path w="1511300" h="969644">
                  <a:moveTo>
                    <a:pt x="1394117" y="483362"/>
                  </a:moveTo>
                  <a:lnTo>
                    <a:pt x="1363472" y="483362"/>
                  </a:lnTo>
                  <a:lnTo>
                    <a:pt x="1375790" y="501523"/>
                  </a:lnTo>
                  <a:lnTo>
                    <a:pt x="1386586" y="519302"/>
                  </a:lnTo>
                  <a:lnTo>
                    <a:pt x="1386332" y="518795"/>
                  </a:lnTo>
                  <a:lnTo>
                    <a:pt x="1415226" y="518795"/>
                  </a:lnTo>
                  <a:lnTo>
                    <a:pt x="1408429" y="506349"/>
                  </a:lnTo>
                  <a:lnTo>
                    <a:pt x="1396873" y="487425"/>
                  </a:lnTo>
                  <a:lnTo>
                    <a:pt x="1394117" y="483362"/>
                  </a:lnTo>
                  <a:close/>
                </a:path>
                <a:path w="1511300" h="969644">
                  <a:moveTo>
                    <a:pt x="1375410" y="501014"/>
                  </a:moveTo>
                  <a:lnTo>
                    <a:pt x="1375720" y="501523"/>
                  </a:lnTo>
                  <a:lnTo>
                    <a:pt x="1375410" y="501014"/>
                  </a:lnTo>
                  <a:close/>
                </a:path>
                <a:path w="1511300" h="969644">
                  <a:moveTo>
                    <a:pt x="1355492" y="432308"/>
                  </a:moveTo>
                  <a:lnTo>
                    <a:pt x="1321053" y="432308"/>
                  </a:lnTo>
                  <a:lnTo>
                    <a:pt x="1336802" y="449452"/>
                  </a:lnTo>
                  <a:lnTo>
                    <a:pt x="1350772" y="466471"/>
                  </a:lnTo>
                  <a:lnTo>
                    <a:pt x="1363726" y="483870"/>
                  </a:lnTo>
                  <a:lnTo>
                    <a:pt x="1363472" y="483362"/>
                  </a:lnTo>
                  <a:lnTo>
                    <a:pt x="1394117" y="483362"/>
                  </a:lnTo>
                  <a:lnTo>
                    <a:pt x="1384300" y="468884"/>
                  </a:lnTo>
                  <a:lnTo>
                    <a:pt x="1370584" y="450596"/>
                  </a:lnTo>
                  <a:lnTo>
                    <a:pt x="1355725" y="432562"/>
                  </a:lnTo>
                  <a:lnTo>
                    <a:pt x="1355492" y="432308"/>
                  </a:lnTo>
                  <a:close/>
                </a:path>
                <a:path w="1511300" h="969644">
                  <a:moveTo>
                    <a:pt x="1350390" y="466089"/>
                  </a:moveTo>
                  <a:lnTo>
                    <a:pt x="1350676" y="466471"/>
                  </a:lnTo>
                  <a:lnTo>
                    <a:pt x="1350390" y="466089"/>
                  </a:lnTo>
                  <a:close/>
                </a:path>
                <a:path w="1511300" h="969644">
                  <a:moveTo>
                    <a:pt x="1336293" y="448945"/>
                  </a:moveTo>
                  <a:lnTo>
                    <a:pt x="1336713" y="449452"/>
                  </a:lnTo>
                  <a:lnTo>
                    <a:pt x="1336293" y="448945"/>
                  </a:lnTo>
                  <a:close/>
                </a:path>
                <a:path w="1511300" h="969644">
                  <a:moveTo>
                    <a:pt x="1340756" y="416178"/>
                  </a:moveTo>
                  <a:lnTo>
                    <a:pt x="1304671" y="416178"/>
                  </a:lnTo>
                  <a:lnTo>
                    <a:pt x="1321435" y="432815"/>
                  </a:lnTo>
                  <a:lnTo>
                    <a:pt x="1321053" y="432308"/>
                  </a:lnTo>
                  <a:lnTo>
                    <a:pt x="1355492" y="432308"/>
                  </a:lnTo>
                  <a:lnTo>
                    <a:pt x="1340756" y="416178"/>
                  </a:lnTo>
                  <a:close/>
                </a:path>
                <a:path w="1511300" h="969644">
                  <a:moveTo>
                    <a:pt x="1324644" y="400176"/>
                  </a:moveTo>
                  <a:lnTo>
                    <a:pt x="1286890" y="400176"/>
                  </a:lnTo>
                  <a:lnTo>
                    <a:pt x="1305052" y="416560"/>
                  </a:lnTo>
                  <a:lnTo>
                    <a:pt x="1304671" y="416178"/>
                  </a:lnTo>
                  <a:lnTo>
                    <a:pt x="1340756" y="416178"/>
                  </a:lnTo>
                  <a:lnTo>
                    <a:pt x="1339596" y="414909"/>
                  </a:lnTo>
                  <a:lnTo>
                    <a:pt x="1324644" y="400176"/>
                  </a:lnTo>
                  <a:close/>
                </a:path>
                <a:path w="1511300" h="969644">
                  <a:moveTo>
                    <a:pt x="1289125" y="369188"/>
                  </a:moveTo>
                  <a:lnTo>
                    <a:pt x="1247393" y="369188"/>
                  </a:lnTo>
                  <a:lnTo>
                    <a:pt x="1268222" y="384810"/>
                  </a:lnTo>
                  <a:lnTo>
                    <a:pt x="1287272" y="400558"/>
                  </a:lnTo>
                  <a:lnTo>
                    <a:pt x="1286890" y="400176"/>
                  </a:lnTo>
                  <a:lnTo>
                    <a:pt x="1324644" y="400176"/>
                  </a:lnTo>
                  <a:lnTo>
                    <a:pt x="1322324" y="397890"/>
                  </a:lnTo>
                  <a:lnTo>
                    <a:pt x="1303654" y="381126"/>
                  </a:lnTo>
                  <a:lnTo>
                    <a:pt x="1289125" y="369188"/>
                  </a:lnTo>
                  <a:close/>
                </a:path>
                <a:path w="1511300" h="969644">
                  <a:moveTo>
                    <a:pt x="1267840" y="384556"/>
                  </a:moveTo>
                  <a:lnTo>
                    <a:pt x="1268149" y="384810"/>
                  </a:lnTo>
                  <a:lnTo>
                    <a:pt x="1267840" y="384556"/>
                  </a:lnTo>
                  <a:close/>
                </a:path>
                <a:path w="1511300" h="969644">
                  <a:moveTo>
                    <a:pt x="1270081" y="354457"/>
                  </a:moveTo>
                  <a:lnTo>
                    <a:pt x="1225677" y="354457"/>
                  </a:lnTo>
                  <a:lnTo>
                    <a:pt x="1226058" y="354711"/>
                  </a:lnTo>
                  <a:lnTo>
                    <a:pt x="1247902" y="369570"/>
                  </a:lnTo>
                  <a:lnTo>
                    <a:pt x="1247393" y="369188"/>
                  </a:lnTo>
                  <a:lnTo>
                    <a:pt x="1289125" y="369188"/>
                  </a:lnTo>
                  <a:lnTo>
                    <a:pt x="1283715" y="364744"/>
                  </a:lnTo>
                  <a:lnTo>
                    <a:pt x="1270081" y="354457"/>
                  </a:lnTo>
                  <a:close/>
                </a:path>
                <a:path w="1511300" h="969644">
                  <a:moveTo>
                    <a:pt x="1225972" y="354658"/>
                  </a:moveTo>
                  <a:close/>
                </a:path>
                <a:path w="1511300" h="969644">
                  <a:moveTo>
                    <a:pt x="1227851" y="325882"/>
                  </a:moveTo>
                  <a:lnTo>
                    <a:pt x="1177671" y="325882"/>
                  </a:lnTo>
                  <a:lnTo>
                    <a:pt x="1202816" y="340233"/>
                  </a:lnTo>
                  <a:lnTo>
                    <a:pt x="1225972" y="354658"/>
                  </a:lnTo>
                  <a:lnTo>
                    <a:pt x="1225677" y="354457"/>
                  </a:lnTo>
                  <a:lnTo>
                    <a:pt x="1270081" y="354457"/>
                  </a:lnTo>
                  <a:lnTo>
                    <a:pt x="1262507" y="348741"/>
                  </a:lnTo>
                  <a:lnTo>
                    <a:pt x="1239774" y="333248"/>
                  </a:lnTo>
                  <a:lnTo>
                    <a:pt x="1227851" y="325882"/>
                  </a:lnTo>
                  <a:close/>
                </a:path>
                <a:path w="1511300" h="969644">
                  <a:moveTo>
                    <a:pt x="1202309" y="339978"/>
                  </a:moveTo>
                  <a:lnTo>
                    <a:pt x="1202718" y="340233"/>
                  </a:lnTo>
                  <a:lnTo>
                    <a:pt x="1202309" y="339978"/>
                  </a:lnTo>
                  <a:close/>
                </a:path>
                <a:path w="1511300" h="969644">
                  <a:moveTo>
                    <a:pt x="1151636" y="312292"/>
                  </a:moveTo>
                  <a:lnTo>
                    <a:pt x="1178052" y="326136"/>
                  </a:lnTo>
                  <a:lnTo>
                    <a:pt x="1177671" y="325882"/>
                  </a:lnTo>
                  <a:lnTo>
                    <a:pt x="1227851" y="325882"/>
                  </a:lnTo>
                  <a:lnTo>
                    <a:pt x="1215516" y="318262"/>
                  </a:lnTo>
                  <a:lnTo>
                    <a:pt x="1205267" y="312420"/>
                  </a:lnTo>
                  <a:lnTo>
                    <a:pt x="1152016" y="312420"/>
                  </a:lnTo>
                  <a:lnTo>
                    <a:pt x="1151636" y="312292"/>
                  </a:lnTo>
                  <a:close/>
                </a:path>
                <a:path w="1511300" h="969644">
                  <a:moveTo>
                    <a:pt x="1180701" y="298831"/>
                  </a:moveTo>
                  <a:lnTo>
                    <a:pt x="1124203" y="298831"/>
                  </a:lnTo>
                  <a:lnTo>
                    <a:pt x="1152016" y="312420"/>
                  </a:lnTo>
                  <a:lnTo>
                    <a:pt x="1205267" y="312420"/>
                  </a:lnTo>
                  <a:lnTo>
                    <a:pt x="1190116" y="303784"/>
                  </a:lnTo>
                  <a:lnTo>
                    <a:pt x="1180701" y="298831"/>
                  </a:lnTo>
                  <a:close/>
                </a:path>
                <a:path w="1511300" h="969644">
                  <a:moveTo>
                    <a:pt x="1128979" y="273176"/>
                  </a:moveTo>
                  <a:lnTo>
                    <a:pt x="1065529" y="273176"/>
                  </a:lnTo>
                  <a:lnTo>
                    <a:pt x="1095755" y="285876"/>
                  </a:lnTo>
                  <a:lnTo>
                    <a:pt x="1124458" y="298958"/>
                  </a:lnTo>
                  <a:lnTo>
                    <a:pt x="1124203" y="298831"/>
                  </a:lnTo>
                  <a:lnTo>
                    <a:pt x="1180701" y="298831"/>
                  </a:lnTo>
                  <a:lnTo>
                    <a:pt x="1163320" y="289687"/>
                  </a:lnTo>
                  <a:lnTo>
                    <a:pt x="1135126" y="275971"/>
                  </a:lnTo>
                  <a:lnTo>
                    <a:pt x="1128979" y="273176"/>
                  </a:lnTo>
                  <a:close/>
                </a:path>
                <a:path w="1511300" h="969644">
                  <a:moveTo>
                    <a:pt x="1095375" y="285750"/>
                  </a:moveTo>
                  <a:lnTo>
                    <a:pt x="1095654" y="285876"/>
                  </a:lnTo>
                  <a:lnTo>
                    <a:pt x="1095375" y="285750"/>
                  </a:lnTo>
                  <a:close/>
                </a:path>
                <a:path w="1511300" h="969644">
                  <a:moveTo>
                    <a:pt x="1101605" y="260858"/>
                  </a:moveTo>
                  <a:lnTo>
                    <a:pt x="1034288" y="260858"/>
                  </a:lnTo>
                  <a:lnTo>
                    <a:pt x="1065784" y="273303"/>
                  </a:lnTo>
                  <a:lnTo>
                    <a:pt x="1065529" y="273176"/>
                  </a:lnTo>
                  <a:lnTo>
                    <a:pt x="1128979" y="273176"/>
                  </a:lnTo>
                  <a:lnTo>
                    <a:pt x="1105789" y="262636"/>
                  </a:lnTo>
                  <a:lnTo>
                    <a:pt x="1101605" y="260858"/>
                  </a:lnTo>
                  <a:close/>
                </a:path>
                <a:path w="1511300" h="969644">
                  <a:moveTo>
                    <a:pt x="1043090" y="237109"/>
                  </a:moveTo>
                  <a:lnTo>
                    <a:pt x="968501" y="237109"/>
                  </a:lnTo>
                  <a:lnTo>
                    <a:pt x="1002157" y="248920"/>
                  </a:lnTo>
                  <a:lnTo>
                    <a:pt x="1001902" y="248920"/>
                  </a:lnTo>
                  <a:lnTo>
                    <a:pt x="1034541" y="260985"/>
                  </a:lnTo>
                  <a:lnTo>
                    <a:pt x="1034288" y="260858"/>
                  </a:lnTo>
                  <a:lnTo>
                    <a:pt x="1101605" y="260858"/>
                  </a:lnTo>
                  <a:lnTo>
                    <a:pt x="1075309" y="249682"/>
                  </a:lnTo>
                  <a:lnTo>
                    <a:pt x="1043090" y="237109"/>
                  </a:lnTo>
                  <a:close/>
                </a:path>
                <a:path w="1511300" h="969644">
                  <a:moveTo>
                    <a:pt x="914870" y="193166"/>
                  </a:moveTo>
                  <a:lnTo>
                    <a:pt x="824611" y="193166"/>
                  </a:lnTo>
                  <a:lnTo>
                    <a:pt x="862202" y="203835"/>
                  </a:lnTo>
                  <a:lnTo>
                    <a:pt x="898651" y="214629"/>
                  </a:lnTo>
                  <a:lnTo>
                    <a:pt x="898398" y="214629"/>
                  </a:lnTo>
                  <a:lnTo>
                    <a:pt x="934212" y="225806"/>
                  </a:lnTo>
                  <a:lnTo>
                    <a:pt x="968755" y="237236"/>
                  </a:lnTo>
                  <a:lnTo>
                    <a:pt x="968501" y="237109"/>
                  </a:lnTo>
                  <a:lnTo>
                    <a:pt x="1043090" y="237109"/>
                  </a:lnTo>
                  <a:lnTo>
                    <a:pt x="1010665" y="225044"/>
                  </a:lnTo>
                  <a:lnTo>
                    <a:pt x="976884" y="213106"/>
                  </a:lnTo>
                  <a:lnTo>
                    <a:pt x="941832" y="201675"/>
                  </a:lnTo>
                  <a:lnTo>
                    <a:pt x="914870" y="193166"/>
                  </a:lnTo>
                  <a:close/>
                </a:path>
                <a:path w="1511300" h="969644">
                  <a:moveTo>
                    <a:pt x="773239" y="153288"/>
                  </a:moveTo>
                  <a:lnTo>
                    <a:pt x="666750" y="153288"/>
                  </a:lnTo>
                  <a:lnTo>
                    <a:pt x="707389" y="163067"/>
                  </a:lnTo>
                  <a:lnTo>
                    <a:pt x="747395" y="172847"/>
                  </a:lnTo>
                  <a:lnTo>
                    <a:pt x="747267" y="172847"/>
                  </a:lnTo>
                  <a:lnTo>
                    <a:pt x="786511" y="183007"/>
                  </a:lnTo>
                  <a:lnTo>
                    <a:pt x="824738" y="193294"/>
                  </a:lnTo>
                  <a:lnTo>
                    <a:pt x="824611" y="193166"/>
                  </a:lnTo>
                  <a:lnTo>
                    <a:pt x="914870" y="193166"/>
                  </a:lnTo>
                  <a:lnTo>
                    <a:pt x="906017" y="190373"/>
                  </a:lnTo>
                  <a:lnTo>
                    <a:pt x="869188" y="179450"/>
                  </a:lnTo>
                  <a:lnTo>
                    <a:pt x="831468" y="168783"/>
                  </a:lnTo>
                  <a:lnTo>
                    <a:pt x="792988" y="158369"/>
                  </a:lnTo>
                  <a:lnTo>
                    <a:pt x="773239" y="153288"/>
                  </a:lnTo>
                  <a:close/>
                </a:path>
                <a:path w="1511300" h="969644">
                  <a:moveTo>
                    <a:pt x="4317" y="0"/>
                  </a:moveTo>
                  <a:lnTo>
                    <a:pt x="0" y="25146"/>
                  </a:lnTo>
                  <a:lnTo>
                    <a:pt x="275463" y="73787"/>
                  </a:lnTo>
                  <a:lnTo>
                    <a:pt x="365633" y="90677"/>
                  </a:lnTo>
                  <a:lnTo>
                    <a:pt x="365505" y="90677"/>
                  </a:lnTo>
                  <a:lnTo>
                    <a:pt x="454151" y="107823"/>
                  </a:lnTo>
                  <a:lnTo>
                    <a:pt x="583564" y="134620"/>
                  </a:lnTo>
                  <a:lnTo>
                    <a:pt x="666876" y="153415"/>
                  </a:lnTo>
                  <a:lnTo>
                    <a:pt x="773239" y="153288"/>
                  </a:lnTo>
                  <a:lnTo>
                    <a:pt x="713359" y="138302"/>
                  </a:lnTo>
                  <a:lnTo>
                    <a:pt x="631063" y="119125"/>
                  </a:lnTo>
                  <a:lnTo>
                    <a:pt x="546100" y="100711"/>
                  </a:lnTo>
                  <a:lnTo>
                    <a:pt x="459104" y="82931"/>
                  </a:lnTo>
                  <a:lnTo>
                    <a:pt x="280035" y="48895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0080" y="4836985"/>
              <a:ext cx="169919" cy="14968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9550" y="4844414"/>
              <a:ext cx="101600" cy="1422400"/>
            </a:xfrm>
            <a:custGeom>
              <a:avLst/>
              <a:gdLst/>
              <a:ahLst/>
              <a:cxnLst/>
              <a:rect l="l" t="t" r="r" b="b"/>
              <a:pathLst>
                <a:path w="101600" h="1422400">
                  <a:moveTo>
                    <a:pt x="101346" y="1421892"/>
                  </a:moveTo>
                  <a:lnTo>
                    <a:pt x="81641" y="1416250"/>
                  </a:lnTo>
                  <a:lnTo>
                    <a:pt x="65532" y="1400863"/>
                  </a:lnTo>
                  <a:lnTo>
                    <a:pt x="54661" y="1378043"/>
                  </a:lnTo>
                  <a:lnTo>
                    <a:pt x="50673" y="1350098"/>
                  </a:lnTo>
                  <a:lnTo>
                    <a:pt x="50673" y="597662"/>
                  </a:lnTo>
                  <a:lnTo>
                    <a:pt x="46684" y="569660"/>
                  </a:lnTo>
                  <a:lnTo>
                    <a:pt x="35814" y="546814"/>
                  </a:lnTo>
                  <a:lnTo>
                    <a:pt x="19704" y="531421"/>
                  </a:lnTo>
                  <a:lnTo>
                    <a:pt x="0" y="525780"/>
                  </a:lnTo>
                  <a:lnTo>
                    <a:pt x="19704" y="520140"/>
                  </a:lnTo>
                  <a:lnTo>
                    <a:pt x="35813" y="504761"/>
                  </a:lnTo>
                  <a:lnTo>
                    <a:pt x="46684" y="481953"/>
                  </a:lnTo>
                  <a:lnTo>
                    <a:pt x="50673" y="454025"/>
                  </a:lnTo>
                  <a:lnTo>
                    <a:pt x="50673" y="71755"/>
                  </a:lnTo>
                  <a:lnTo>
                    <a:pt x="54661" y="43826"/>
                  </a:lnTo>
                  <a:lnTo>
                    <a:pt x="65531" y="21018"/>
                  </a:lnTo>
                  <a:lnTo>
                    <a:pt x="81641" y="5639"/>
                  </a:lnTo>
                  <a:lnTo>
                    <a:pt x="101346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6527" y="3381768"/>
              <a:ext cx="6870192" cy="32042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7592" y="3477005"/>
              <a:ext cx="6617208" cy="30228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76204" y="5561075"/>
              <a:ext cx="1043978" cy="10241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13922" y="5598794"/>
              <a:ext cx="921385" cy="901700"/>
            </a:xfrm>
            <a:custGeom>
              <a:avLst/>
              <a:gdLst/>
              <a:ahLst/>
              <a:cxnLst/>
              <a:rect l="l" t="t" r="r" b="b"/>
              <a:pathLst>
                <a:path w="921384" h="901700">
                  <a:moveTo>
                    <a:pt x="0" y="901445"/>
                  </a:moveTo>
                  <a:lnTo>
                    <a:pt x="921257" y="901445"/>
                  </a:lnTo>
                  <a:lnTo>
                    <a:pt x="921257" y="0"/>
                  </a:lnTo>
                  <a:lnTo>
                    <a:pt x="0" y="0"/>
                  </a:lnTo>
                  <a:lnTo>
                    <a:pt x="0" y="90144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77102" y="4484624"/>
              <a:ext cx="4900930" cy="1844039"/>
            </a:xfrm>
            <a:custGeom>
              <a:avLst/>
              <a:gdLst/>
              <a:ahLst/>
              <a:cxnLst/>
              <a:rect l="l" t="t" r="r" b="b"/>
              <a:pathLst>
                <a:path w="4900930" h="1844039">
                  <a:moveTo>
                    <a:pt x="4879168" y="1792084"/>
                  </a:moveTo>
                  <a:lnTo>
                    <a:pt x="4836795" y="1792084"/>
                  </a:lnTo>
                  <a:lnTo>
                    <a:pt x="4837938" y="1817458"/>
                  </a:lnTo>
                  <a:lnTo>
                    <a:pt x="4825362" y="1818037"/>
                  </a:lnTo>
                  <a:lnTo>
                    <a:pt x="4826635" y="1843455"/>
                  </a:lnTo>
                  <a:lnTo>
                    <a:pt x="4900803" y="1801583"/>
                  </a:lnTo>
                  <a:lnTo>
                    <a:pt x="4879168" y="1792084"/>
                  </a:lnTo>
                  <a:close/>
                </a:path>
                <a:path w="4900930" h="1844039">
                  <a:moveTo>
                    <a:pt x="10668" y="0"/>
                  </a:moveTo>
                  <a:lnTo>
                    <a:pt x="1701800" y="800988"/>
                  </a:lnTo>
                  <a:lnTo>
                    <a:pt x="2520656" y="1161453"/>
                  </a:lnTo>
                  <a:lnTo>
                    <a:pt x="2621028" y="1204302"/>
                  </a:lnTo>
                  <a:lnTo>
                    <a:pt x="2719138" y="1245819"/>
                  </a:lnTo>
                  <a:lnTo>
                    <a:pt x="2814981" y="1285989"/>
                  </a:lnTo>
                  <a:lnTo>
                    <a:pt x="2908185" y="1324648"/>
                  </a:lnTo>
                  <a:lnTo>
                    <a:pt x="2999106" y="1361871"/>
                  </a:lnTo>
                  <a:lnTo>
                    <a:pt x="3087283" y="1397558"/>
                  </a:lnTo>
                  <a:lnTo>
                    <a:pt x="3172637" y="1431632"/>
                  </a:lnTo>
                  <a:lnTo>
                    <a:pt x="3255189" y="1463992"/>
                  </a:lnTo>
                  <a:lnTo>
                    <a:pt x="3334745" y="1494624"/>
                  </a:lnTo>
                  <a:lnTo>
                    <a:pt x="3411041" y="1523453"/>
                  </a:lnTo>
                  <a:lnTo>
                    <a:pt x="3484263" y="1550466"/>
                  </a:lnTo>
                  <a:lnTo>
                    <a:pt x="3554587" y="1575765"/>
                  </a:lnTo>
                  <a:lnTo>
                    <a:pt x="3622802" y="1599755"/>
                  </a:lnTo>
                  <a:lnTo>
                    <a:pt x="3685740" y="1621116"/>
                  </a:lnTo>
                  <a:lnTo>
                    <a:pt x="3776407" y="1650873"/>
                  </a:lnTo>
                  <a:lnTo>
                    <a:pt x="3853942" y="1675142"/>
                  </a:lnTo>
                  <a:lnTo>
                    <a:pt x="3913749" y="1692948"/>
                  </a:lnTo>
                  <a:lnTo>
                    <a:pt x="3972179" y="1709712"/>
                  </a:lnTo>
                  <a:lnTo>
                    <a:pt x="4054729" y="1731873"/>
                  </a:lnTo>
                  <a:lnTo>
                    <a:pt x="4107179" y="1744967"/>
                  </a:lnTo>
                  <a:lnTo>
                    <a:pt x="4157472" y="1756816"/>
                  </a:lnTo>
                  <a:lnTo>
                    <a:pt x="4205732" y="1767433"/>
                  </a:lnTo>
                  <a:lnTo>
                    <a:pt x="4252214" y="1776907"/>
                  </a:lnTo>
                  <a:lnTo>
                    <a:pt x="4296791" y="1785327"/>
                  </a:lnTo>
                  <a:lnTo>
                    <a:pt x="4340536" y="1792820"/>
                  </a:lnTo>
                  <a:lnTo>
                    <a:pt x="4381119" y="1799107"/>
                  </a:lnTo>
                  <a:lnTo>
                    <a:pt x="4420997" y="1804466"/>
                  </a:lnTo>
                  <a:lnTo>
                    <a:pt x="4459478" y="1809064"/>
                  </a:lnTo>
                  <a:lnTo>
                    <a:pt x="4532503" y="1815871"/>
                  </a:lnTo>
                  <a:lnTo>
                    <a:pt x="4601083" y="1819897"/>
                  </a:lnTo>
                  <a:lnTo>
                    <a:pt x="4665853" y="1821522"/>
                  </a:lnTo>
                  <a:lnTo>
                    <a:pt x="4696968" y="1821624"/>
                  </a:lnTo>
                  <a:lnTo>
                    <a:pt x="4727575" y="1821332"/>
                  </a:lnTo>
                  <a:lnTo>
                    <a:pt x="4786883" y="1819808"/>
                  </a:lnTo>
                  <a:lnTo>
                    <a:pt x="4825362" y="1818037"/>
                  </a:lnTo>
                  <a:lnTo>
                    <a:pt x="4824270" y="1796224"/>
                  </a:lnTo>
                  <a:lnTo>
                    <a:pt x="4696841" y="1796224"/>
                  </a:lnTo>
                  <a:lnTo>
                    <a:pt x="4666233" y="1796135"/>
                  </a:lnTo>
                  <a:lnTo>
                    <a:pt x="4634483" y="1795564"/>
                  </a:lnTo>
                  <a:lnTo>
                    <a:pt x="4634611" y="1795564"/>
                  </a:lnTo>
                  <a:lnTo>
                    <a:pt x="4601977" y="1794510"/>
                  </a:lnTo>
                  <a:lnTo>
                    <a:pt x="4568698" y="1792808"/>
                  </a:lnTo>
                  <a:lnTo>
                    <a:pt x="4534791" y="1790560"/>
                  </a:lnTo>
                  <a:lnTo>
                    <a:pt x="4534535" y="1790560"/>
                  </a:lnTo>
                  <a:lnTo>
                    <a:pt x="4498848" y="1787512"/>
                  </a:lnTo>
                  <a:lnTo>
                    <a:pt x="4498975" y="1787512"/>
                  </a:lnTo>
                  <a:lnTo>
                    <a:pt x="4462523" y="1783841"/>
                  </a:lnTo>
                  <a:lnTo>
                    <a:pt x="4424204" y="1779270"/>
                  </a:lnTo>
                  <a:lnTo>
                    <a:pt x="4384683" y="1773948"/>
                  </a:lnTo>
                  <a:lnTo>
                    <a:pt x="4343944" y="1767636"/>
                  </a:lnTo>
                  <a:lnTo>
                    <a:pt x="4301108" y="1760308"/>
                  </a:lnTo>
                  <a:lnTo>
                    <a:pt x="4257241" y="1752003"/>
                  </a:lnTo>
                  <a:lnTo>
                    <a:pt x="4210812" y="1742566"/>
                  </a:lnTo>
                  <a:lnTo>
                    <a:pt x="4162932" y="1732038"/>
                  </a:lnTo>
                  <a:lnTo>
                    <a:pt x="4113183" y="1720303"/>
                  </a:lnTo>
                  <a:lnTo>
                    <a:pt x="4060952" y="1707261"/>
                  </a:lnTo>
                  <a:lnTo>
                    <a:pt x="4006884" y="1692922"/>
                  </a:lnTo>
                  <a:lnTo>
                    <a:pt x="3979129" y="1685264"/>
                  </a:lnTo>
                  <a:lnTo>
                    <a:pt x="3950501" y="1677162"/>
                  </a:lnTo>
                  <a:lnTo>
                    <a:pt x="3921466" y="1668729"/>
                  </a:lnTo>
                  <a:lnTo>
                    <a:pt x="3921292" y="1668703"/>
                  </a:lnTo>
                  <a:lnTo>
                    <a:pt x="3891704" y="1659978"/>
                  </a:lnTo>
                  <a:lnTo>
                    <a:pt x="3861561" y="1650873"/>
                  </a:lnTo>
                  <a:lnTo>
                    <a:pt x="3798905" y="1631378"/>
                  </a:lnTo>
                  <a:lnTo>
                    <a:pt x="3766645" y="1621116"/>
                  </a:lnTo>
                  <a:lnTo>
                    <a:pt x="3733838" y="1610372"/>
                  </a:lnTo>
                  <a:lnTo>
                    <a:pt x="3700348" y="1599247"/>
                  </a:lnTo>
                  <a:lnTo>
                    <a:pt x="3631074" y="1575727"/>
                  </a:lnTo>
                  <a:lnTo>
                    <a:pt x="3559246" y="1550466"/>
                  </a:lnTo>
                  <a:lnTo>
                    <a:pt x="3559104" y="1550441"/>
                  </a:lnTo>
                  <a:lnTo>
                    <a:pt x="3484315" y="1523453"/>
                  </a:lnTo>
                  <a:lnTo>
                    <a:pt x="3484176" y="1523428"/>
                  </a:lnTo>
                  <a:lnTo>
                    <a:pt x="3406335" y="1494624"/>
                  </a:lnTo>
                  <a:lnTo>
                    <a:pt x="3325523" y="1463954"/>
                  </a:lnTo>
                  <a:lnTo>
                    <a:pt x="3241867" y="1431632"/>
                  </a:lnTo>
                  <a:lnTo>
                    <a:pt x="3155506" y="1397558"/>
                  </a:lnTo>
                  <a:lnTo>
                    <a:pt x="3155378" y="1397533"/>
                  </a:lnTo>
                  <a:lnTo>
                    <a:pt x="3066478" y="1361871"/>
                  </a:lnTo>
                  <a:lnTo>
                    <a:pt x="2974910" y="1324648"/>
                  </a:lnTo>
                  <a:lnTo>
                    <a:pt x="2880898" y="1285989"/>
                  </a:lnTo>
                  <a:lnTo>
                    <a:pt x="2784662" y="1245819"/>
                  </a:lnTo>
                  <a:lnTo>
                    <a:pt x="2685893" y="1204290"/>
                  </a:lnTo>
                  <a:lnTo>
                    <a:pt x="2585055" y="1161440"/>
                  </a:lnTo>
                  <a:lnTo>
                    <a:pt x="1940178" y="879729"/>
                  </a:lnTo>
                  <a:lnTo>
                    <a:pt x="10668" y="0"/>
                  </a:lnTo>
                  <a:close/>
                </a:path>
                <a:path w="4900930" h="1844039">
                  <a:moveTo>
                    <a:pt x="4836795" y="1792084"/>
                  </a:moveTo>
                  <a:lnTo>
                    <a:pt x="4824092" y="1792667"/>
                  </a:lnTo>
                  <a:lnTo>
                    <a:pt x="4825362" y="1818037"/>
                  </a:lnTo>
                  <a:lnTo>
                    <a:pt x="4837938" y="1817458"/>
                  </a:lnTo>
                  <a:lnTo>
                    <a:pt x="4836795" y="1792084"/>
                  </a:lnTo>
                  <a:close/>
                </a:path>
                <a:path w="4900930" h="1844039">
                  <a:moveTo>
                    <a:pt x="4696873" y="1796224"/>
                  </a:moveTo>
                  <a:close/>
                </a:path>
                <a:path w="4900930" h="1844039">
                  <a:moveTo>
                    <a:pt x="4727194" y="1795932"/>
                  </a:moveTo>
                  <a:lnTo>
                    <a:pt x="4696873" y="1796224"/>
                  </a:lnTo>
                  <a:lnTo>
                    <a:pt x="4824270" y="1796224"/>
                  </a:lnTo>
                  <a:lnTo>
                    <a:pt x="4824256" y="1795945"/>
                  </a:lnTo>
                  <a:lnTo>
                    <a:pt x="4727067" y="1795945"/>
                  </a:lnTo>
                  <a:close/>
                </a:path>
                <a:path w="4900930" h="1844039">
                  <a:moveTo>
                    <a:pt x="4666107" y="1796122"/>
                  </a:moveTo>
                  <a:lnTo>
                    <a:pt x="4669964" y="1796135"/>
                  </a:lnTo>
                  <a:lnTo>
                    <a:pt x="4666107" y="1796122"/>
                  </a:lnTo>
                  <a:close/>
                </a:path>
                <a:path w="4900930" h="1844039">
                  <a:moveTo>
                    <a:pt x="4824092" y="1792667"/>
                  </a:moveTo>
                  <a:lnTo>
                    <a:pt x="4785868" y="1794421"/>
                  </a:lnTo>
                  <a:lnTo>
                    <a:pt x="4786122" y="1794421"/>
                  </a:lnTo>
                  <a:lnTo>
                    <a:pt x="4727067" y="1795945"/>
                  </a:lnTo>
                  <a:lnTo>
                    <a:pt x="4824256" y="1795945"/>
                  </a:lnTo>
                  <a:lnTo>
                    <a:pt x="4824092" y="1792667"/>
                  </a:lnTo>
                  <a:close/>
                </a:path>
                <a:path w="4900930" h="1844039">
                  <a:moveTo>
                    <a:pt x="4601987" y="1794510"/>
                  </a:moveTo>
                  <a:lnTo>
                    <a:pt x="4602226" y="1794522"/>
                  </a:lnTo>
                  <a:lnTo>
                    <a:pt x="4602365" y="1794522"/>
                  </a:lnTo>
                  <a:lnTo>
                    <a:pt x="4601987" y="1794510"/>
                  </a:lnTo>
                  <a:close/>
                </a:path>
                <a:path w="4900930" h="1844039">
                  <a:moveTo>
                    <a:pt x="4601977" y="1794510"/>
                  </a:moveTo>
                  <a:close/>
                </a:path>
                <a:path w="4900930" h="1844039">
                  <a:moveTo>
                    <a:pt x="4568760" y="1792808"/>
                  </a:moveTo>
                  <a:lnTo>
                    <a:pt x="4568952" y="1792820"/>
                  </a:lnTo>
                  <a:lnTo>
                    <a:pt x="4568760" y="1792808"/>
                  </a:lnTo>
                  <a:close/>
                </a:path>
                <a:path w="4900930" h="1844039">
                  <a:moveTo>
                    <a:pt x="4822825" y="1767344"/>
                  </a:moveTo>
                  <a:lnTo>
                    <a:pt x="4824092" y="1792667"/>
                  </a:lnTo>
                  <a:lnTo>
                    <a:pt x="4836795" y="1792084"/>
                  </a:lnTo>
                  <a:lnTo>
                    <a:pt x="4879168" y="1792084"/>
                  </a:lnTo>
                  <a:lnTo>
                    <a:pt x="4822825" y="1767344"/>
                  </a:lnTo>
                  <a:close/>
                </a:path>
                <a:path w="4900930" h="1844039">
                  <a:moveTo>
                    <a:pt x="4534408" y="1790534"/>
                  </a:moveTo>
                  <a:lnTo>
                    <a:pt x="4534535" y="1790560"/>
                  </a:lnTo>
                  <a:lnTo>
                    <a:pt x="4534791" y="1790560"/>
                  </a:lnTo>
                  <a:lnTo>
                    <a:pt x="4534408" y="1790534"/>
                  </a:lnTo>
                  <a:close/>
                </a:path>
                <a:path w="4900930" h="1844039">
                  <a:moveTo>
                    <a:pt x="4498975" y="1787512"/>
                  </a:moveTo>
                  <a:lnTo>
                    <a:pt x="4498848" y="1787512"/>
                  </a:lnTo>
                  <a:lnTo>
                    <a:pt x="4499102" y="1787525"/>
                  </a:lnTo>
                  <a:close/>
                </a:path>
                <a:path w="4900930" h="1844039">
                  <a:moveTo>
                    <a:pt x="4462145" y="1783803"/>
                  </a:moveTo>
                  <a:lnTo>
                    <a:pt x="4462399" y="1783841"/>
                  </a:lnTo>
                  <a:lnTo>
                    <a:pt x="4462145" y="1783803"/>
                  </a:lnTo>
                  <a:close/>
                </a:path>
                <a:path w="4900930" h="1844039">
                  <a:moveTo>
                    <a:pt x="4424204" y="1779270"/>
                  </a:moveTo>
                  <a:close/>
                </a:path>
                <a:path w="4900930" h="1844039">
                  <a:moveTo>
                    <a:pt x="4384736" y="1773957"/>
                  </a:moveTo>
                  <a:lnTo>
                    <a:pt x="4384929" y="1773986"/>
                  </a:lnTo>
                  <a:lnTo>
                    <a:pt x="4384736" y="1773957"/>
                  </a:lnTo>
                  <a:close/>
                </a:path>
                <a:path w="4900930" h="1844039">
                  <a:moveTo>
                    <a:pt x="4384683" y="1773948"/>
                  </a:moveTo>
                  <a:close/>
                </a:path>
                <a:path w="4900930" h="1844039">
                  <a:moveTo>
                    <a:pt x="4343781" y="1767611"/>
                  </a:moveTo>
                  <a:lnTo>
                    <a:pt x="4343944" y="1767636"/>
                  </a:lnTo>
                  <a:lnTo>
                    <a:pt x="4343781" y="1767611"/>
                  </a:lnTo>
                  <a:close/>
                </a:path>
                <a:path w="4900930" h="1844039">
                  <a:moveTo>
                    <a:pt x="4301161" y="1760308"/>
                  </a:moveTo>
                  <a:lnTo>
                    <a:pt x="4301363" y="1760346"/>
                  </a:lnTo>
                  <a:lnTo>
                    <a:pt x="4301161" y="1760308"/>
                  </a:lnTo>
                  <a:close/>
                </a:path>
                <a:path w="4900930" h="1844039">
                  <a:moveTo>
                    <a:pt x="4257040" y="1751964"/>
                  </a:moveTo>
                  <a:lnTo>
                    <a:pt x="4257241" y="1752003"/>
                  </a:lnTo>
                  <a:lnTo>
                    <a:pt x="4257040" y="1751964"/>
                  </a:lnTo>
                  <a:close/>
                </a:path>
                <a:path w="4900930" h="1844039">
                  <a:moveTo>
                    <a:pt x="4210892" y="1742566"/>
                  </a:moveTo>
                  <a:lnTo>
                    <a:pt x="4211066" y="1742605"/>
                  </a:lnTo>
                  <a:lnTo>
                    <a:pt x="4210892" y="1742566"/>
                  </a:lnTo>
                  <a:close/>
                </a:path>
                <a:path w="4900930" h="1844039">
                  <a:moveTo>
                    <a:pt x="4163025" y="1732038"/>
                  </a:moveTo>
                  <a:lnTo>
                    <a:pt x="4163187" y="1732076"/>
                  </a:lnTo>
                  <a:lnTo>
                    <a:pt x="4163025" y="1732038"/>
                  </a:lnTo>
                  <a:close/>
                </a:path>
                <a:path w="4900930" h="1844039">
                  <a:moveTo>
                    <a:pt x="4113022" y="1720265"/>
                  </a:moveTo>
                  <a:lnTo>
                    <a:pt x="4113183" y="1720303"/>
                  </a:lnTo>
                  <a:lnTo>
                    <a:pt x="4113022" y="1720265"/>
                  </a:lnTo>
                  <a:close/>
                </a:path>
                <a:path w="4900930" h="1844039">
                  <a:moveTo>
                    <a:pt x="4061061" y="1707261"/>
                  </a:moveTo>
                  <a:lnTo>
                    <a:pt x="4061205" y="1707299"/>
                  </a:lnTo>
                  <a:lnTo>
                    <a:pt x="4061061" y="1707261"/>
                  </a:lnTo>
                  <a:close/>
                </a:path>
                <a:path w="4900930" h="1844039">
                  <a:moveTo>
                    <a:pt x="4006884" y="1692922"/>
                  </a:moveTo>
                  <a:close/>
                </a:path>
                <a:path w="4900930" h="1844039">
                  <a:moveTo>
                    <a:pt x="3979037" y="1685239"/>
                  </a:moveTo>
                  <a:close/>
                </a:path>
                <a:path w="4900930" h="1844039">
                  <a:moveTo>
                    <a:pt x="3950501" y="1677162"/>
                  </a:moveTo>
                  <a:close/>
                </a:path>
                <a:path w="4900930" h="1844039">
                  <a:moveTo>
                    <a:pt x="3921379" y="1668703"/>
                  </a:moveTo>
                  <a:close/>
                </a:path>
                <a:path w="4900930" h="1844039">
                  <a:moveTo>
                    <a:pt x="3891745" y="1659966"/>
                  </a:moveTo>
                  <a:close/>
                </a:path>
                <a:path w="4900930" h="1844039">
                  <a:moveTo>
                    <a:pt x="3861435" y="1650834"/>
                  </a:moveTo>
                  <a:close/>
                </a:path>
                <a:path w="4900930" h="1844039">
                  <a:moveTo>
                    <a:pt x="3798871" y="1631353"/>
                  </a:moveTo>
                  <a:close/>
                </a:path>
                <a:path w="4900930" h="1844039">
                  <a:moveTo>
                    <a:pt x="3766615" y="1621091"/>
                  </a:moveTo>
                  <a:close/>
                </a:path>
                <a:path w="4900930" h="1844039">
                  <a:moveTo>
                    <a:pt x="3733888" y="1610360"/>
                  </a:moveTo>
                  <a:close/>
                </a:path>
                <a:path w="4900930" h="1844039">
                  <a:moveTo>
                    <a:pt x="3700323" y="1599222"/>
                  </a:moveTo>
                  <a:close/>
                </a:path>
                <a:path w="4900930" h="1844039">
                  <a:moveTo>
                    <a:pt x="3631074" y="1575727"/>
                  </a:moveTo>
                  <a:close/>
                </a:path>
                <a:path w="4900930" h="1844039">
                  <a:moveTo>
                    <a:pt x="3559175" y="1550441"/>
                  </a:moveTo>
                  <a:close/>
                </a:path>
                <a:path w="4900930" h="1844039">
                  <a:moveTo>
                    <a:pt x="3484245" y="1523428"/>
                  </a:moveTo>
                  <a:close/>
                </a:path>
                <a:path w="4900930" h="1844039">
                  <a:moveTo>
                    <a:pt x="3406327" y="1494599"/>
                  </a:moveTo>
                  <a:close/>
                </a:path>
                <a:path w="4900930" h="1844039">
                  <a:moveTo>
                    <a:pt x="3325523" y="1463954"/>
                  </a:moveTo>
                  <a:close/>
                </a:path>
                <a:path w="4900930" h="1844039">
                  <a:moveTo>
                    <a:pt x="3241864" y="1431607"/>
                  </a:moveTo>
                  <a:close/>
                </a:path>
                <a:path w="4900930" h="1844039">
                  <a:moveTo>
                    <a:pt x="3155442" y="1397533"/>
                  </a:moveTo>
                  <a:close/>
                </a:path>
                <a:path w="4900930" h="1844039">
                  <a:moveTo>
                    <a:pt x="3066479" y="1361846"/>
                  </a:moveTo>
                  <a:close/>
                </a:path>
                <a:path w="4900930" h="1844039">
                  <a:moveTo>
                    <a:pt x="2974913" y="1324622"/>
                  </a:moveTo>
                  <a:close/>
                </a:path>
                <a:path w="4900930" h="1844039">
                  <a:moveTo>
                    <a:pt x="2880964" y="1285976"/>
                  </a:moveTo>
                  <a:close/>
                </a:path>
                <a:path w="4900930" h="1844039">
                  <a:moveTo>
                    <a:pt x="2784602" y="1245793"/>
                  </a:moveTo>
                  <a:close/>
                </a:path>
                <a:path w="4900930" h="1844039">
                  <a:moveTo>
                    <a:pt x="2685923" y="1204290"/>
                  </a:moveTo>
                  <a:close/>
                </a:path>
                <a:path w="4900930" h="1844039">
                  <a:moveTo>
                    <a:pt x="2585085" y="1161440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60673" y="242569"/>
            <a:ext cx="54679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ADDING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0" dirty="0">
                <a:latin typeface="Carlito"/>
                <a:cs typeface="Carlito"/>
              </a:rPr>
              <a:t>LINKING</a:t>
            </a:r>
            <a:r>
              <a:rPr sz="3200" b="0" spc="-13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BOOKMARKS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07492" y="1342644"/>
            <a:ext cx="201930" cy="1898014"/>
            <a:chOff x="7207492" y="1342644"/>
            <a:chExt cx="201930" cy="1898014"/>
          </a:xfrm>
        </p:grpSpPr>
        <p:sp>
          <p:nvSpPr>
            <p:cNvPr id="20" name="object 20"/>
            <p:cNvSpPr/>
            <p:nvPr/>
          </p:nvSpPr>
          <p:spPr>
            <a:xfrm>
              <a:off x="7207492" y="1344769"/>
              <a:ext cx="201756" cy="18953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18807" y="1352169"/>
              <a:ext cx="136525" cy="1820545"/>
            </a:xfrm>
            <a:custGeom>
              <a:avLst/>
              <a:gdLst/>
              <a:ahLst/>
              <a:cxnLst/>
              <a:rect l="l" t="t" r="r" b="b"/>
              <a:pathLst>
                <a:path w="136525" h="1820545">
                  <a:moveTo>
                    <a:pt x="0" y="0"/>
                  </a:moveTo>
                  <a:lnTo>
                    <a:pt x="26568" y="7600"/>
                  </a:lnTo>
                  <a:lnTo>
                    <a:pt x="48244" y="28320"/>
                  </a:lnTo>
                  <a:lnTo>
                    <a:pt x="62847" y="59043"/>
                  </a:lnTo>
                  <a:lnTo>
                    <a:pt x="68199" y="96646"/>
                  </a:lnTo>
                  <a:lnTo>
                    <a:pt x="68199" y="721867"/>
                  </a:lnTo>
                  <a:lnTo>
                    <a:pt x="73550" y="759525"/>
                  </a:lnTo>
                  <a:lnTo>
                    <a:pt x="88153" y="790241"/>
                  </a:lnTo>
                  <a:lnTo>
                    <a:pt x="109829" y="810932"/>
                  </a:lnTo>
                  <a:lnTo>
                    <a:pt x="136398" y="818514"/>
                  </a:lnTo>
                  <a:lnTo>
                    <a:pt x="109829" y="826115"/>
                  </a:lnTo>
                  <a:lnTo>
                    <a:pt x="88153" y="846835"/>
                  </a:lnTo>
                  <a:lnTo>
                    <a:pt x="73550" y="877558"/>
                  </a:lnTo>
                  <a:lnTo>
                    <a:pt x="68199" y="915161"/>
                  </a:lnTo>
                  <a:lnTo>
                    <a:pt x="68199" y="1723770"/>
                  </a:lnTo>
                  <a:lnTo>
                    <a:pt x="62847" y="1761374"/>
                  </a:lnTo>
                  <a:lnTo>
                    <a:pt x="48244" y="1792096"/>
                  </a:lnTo>
                  <a:lnTo>
                    <a:pt x="26568" y="1812817"/>
                  </a:lnTo>
                  <a:lnTo>
                    <a:pt x="0" y="1820417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93838" y="1720342"/>
            <a:ext cx="375285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example, we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notice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Q4 sales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were 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particularly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strong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Portland market,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so 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add 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600" b="1" dirty="0">
                <a:solidFill>
                  <a:srgbClr val="252525"/>
                </a:solidFill>
                <a:latin typeface="Carlito"/>
                <a:cs typeface="Carlito"/>
              </a:rPr>
              <a:t>bookmark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&gt;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Bookmarks 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Pane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&gt;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Add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name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it “</a:t>
            </a:r>
            <a:r>
              <a:rPr sz="1600" b="1" dirty="0">
                <a:solidFill>
                  <a:srgbClr val="252525"/>
                </a:solidFill>
                <a:latin typeface="Carlito"/>
                <a:cs typeface="Carlito"/>
              </a:rPr>
              <a:t>Q4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Portland</a:t>
            </a:r>
            <a:r>
              <a:rPr sz="1600" b="1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252525"/>
                </a:solidFill>
                <a:latin typeface="Carlito"/>
                <a:cs typeface="Carlito"/>
              </a:rPr>
              <a:t>Sales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308" y="4962397"/>
            <a:ext cx="367347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62230" algn="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page,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we present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our</a:t>
            </a:r>
            <a:r>
              <a:rPr sz="1600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r>
              <a:rPr sz="16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insights,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insert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buttons,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link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them</a:t>
            </a:r>
            <a:r>
              <a:rPr sz="16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 bookmarks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object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Action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r>
              <a:rPr sz="160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properties</a:t>
            </a:r>
            <a:endParaRPr sz="1600">
              <a:latin typeface="Carlito"/>
              <a:cs typeface="Carlito"/>
            </a:endParaRPr>
          </a:p>
          <a:p>
            <a:pPr marL="12700" marR="5080" indent="181610" algn="r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Now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we’re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able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create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600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narrative</a:t>
            </a:r>
            <a:r>
              <a:rPr sz="16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data,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really bring our insights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6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life!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3" y="1119349"/>
            <a:ext cx="11356975" cy="5262245"/>
            <a:chOff x="443483" y="1119349"/>
            <a:chExt cx="11356975" cy="5262245"/>
          </a:xfrm>
        </p:grpSpPr>
        <p:sp>
          <p:nvSpPr>
            <p:cNvPr id="3" name="object 3"/>
            <p:cNvSpPr/>
            <p:nvPr/>
          </p:nvSpPr>
          <p:spPr>
            <a:xfrm>
              <a:off x="469359" y="1169620"/>
              <a:ext cx="3557841" cy="9830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0821" y="1181100"/>
              <a:ext cx="3488436" cy="91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4798" y="1390713"/>
              <a:ext cx="700341" cy="7948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2516" y="1428369"/>
              <a:ext cx="577850" cy="672465"/>
            </a:xfrm>
            <a:custGeom>
              <a:avLst/>
              <a:gdLst/>
              <a:ahLst/>
              <a:cxnLst/>
              <a:rect l="l" t="t" r="r" b="b"/>
              <a:pathLst>
                <a:path w="577850" h="672464">
                  <a:moveTo>
                    <a:pt x="0" y="672084"/>
                  </a:moveTo>
                  <a:lnTo>
                    <a:pt x="577595" y="672084"/>
                  </a:lnTo>
                  <a:lnTo>
                    <a:pt x="577595" y="0"/>
                  </a:lnTo>
                  <a:lnTo>
                    <a:pt x="0" y="0"/>
                  </a:lnTo>
                  <a:lnTo>
                    <a:pt x="0" y="67208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378" y="2606776"/>
              <a:ext cx="3905276" cy="37475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0821" y="2618232"/>
              <a:ext cx="3835908" cy="36781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483" y="2580906"/>
              <a:ext cx="3956304" cy="38000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1202" y="2618613"/>
              <a:ext cx="3834129" cy="3677920"/>
            </a:xfrm>
            <a:custGeom>
              <a:avLst/>
              <a:gdLst/>
              <a:ahLst/>
              <a:cxnLst/>
              <a:rect l="l" t="t" r="r" b="b"/>
              <a:pathLst>
                <a:path w="3834129" h="3677920">
                  <a:moveTo>
                    <a:pt x="0" y="3677412"/>
                  </a:moveTo>
                  <a:lnTo>
                    <a:pt x="3833622" y="3677412"/>
                  </a:lnTo>
                  <a:lnTo>
                    <a:pt x="3833622" y="0"/>
                  </a:lnTo>
                  <a:lnTo>
                    <a:pt x="0" y="0"/>
                  </a:lnTo>
                  <a:lnTo>
                    <a:pt x="0" y="367741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3933" y="2046858"/>
              <a:ext cx="615315" cy="506730"/>
            </a:xfrm>
            <a:custGeom>
              <a:avLst/>
              <a:gdLst/>
              <a:ahLst/>
              <a:cxnLst/>
              <a:rect l="l" t="t" r="r" b="b"/>
              <a:pathLst>
                <a:path w="615314" h="506730">
                  <a:moveTo>
                    <a:pt x="0" y="429767"/>
                  </a:moveTo>
                  <a:lnTo>
                    <a:pt x="37592" y="506221"/>
                  </a:lnTo>
                  <a:lnTo>
                    <a:pt x="69098" y="444245"/>
                  </a:lnTo>
                  <a:lnTo>
                    <a:pt x="50673" y="444245"/>
                  </a:lnTo>
                  <a:lnTo>
                    <a:pt x="25400" y="441198"/>
                  </a:lnTo>
                  <a:lnTo>
                    <a:pt x="26744" y="429946"/>
                  </a:lnTo>
                  <a:lnTo>
                    <a:pt x="0" y="429767"/>
                  </a:lnTo>
                  <a:close/>
                </a:path>
                <a:path w="615314" h="506730">
                  <a:moveTo>
                    <a:pt x="26744" y="429946"/>
                  </a:moveTo>
                  <a:lnTo>
                    <a:pt x="25400" y="441198"/>
                  </a:lnTo>
                  <a:lnTo>
                    <a:pt x="50673" y="444245"/>
                  </a:lnTo>
                  <a:lnTo>
                    <a:pt x="52242" y="430116"/>
                  </a:lnTo>
                  <a:lnTo>
                    <a:pt x="26744" y="429946"/>
                  </a:lnTo>
                  <a:close/>
                </a:path>
                <a:path w="615314" h="506730">
                  <a:moveTo>
                    <a:pt x="52242" y="430116"/>
                  </a:moveTo>
                  <a:lnTo>
                    <a:pt x="50673" y="444245"/>
                  </a:lnTo>
                  <a:lnTo>
                    <a:pt x="69098" y="444245"/>
                  </a:lnTo>
                  <a:lnTo>
                    <a:pt x="76200" y="430275"/>
                  </a:lnTo>
                  <a:lnTo>
                    <a:pt x="52242" y="430116"/>
                  </a:lnTo>
                  <a:close/>
                </a:path>
                <a:path w="615314" h="506730">
                  <a:moveTo>
                    <a:pt x="601980" y="0"/>
                  </a:moveTo>
                  <a:lnTo>
                    <a:pt x="527177" y="45212"/>
                  </a:lnTo>
                  <a:lnTo>
                    <a:pt x="348234" y="155320"/>
                  </a:lnTo>
                  <a:lnTo>
                    <a:pt x="315087" y="176402"/>
                  </a:lnTo>
                  <a:lnTo>
                    <a:pt x="252349" y="217296"/>
                  </a:lnTo>
                  <a:lnTo>
                    <a:pt x="195706" y="256031"/>
                  </a:lnTo>
                  <a:lnTo>
                    <a:pt x="146431" y="291973"/>
                  </a:lnTo>
                  <a:lnTo>
                    <a:pt x="105283" y="325119"/>
                  </a:lnTo>
                  <a:lnTo>
                    <a:pt x="73533" y="355345"/>
                  </a:lnTo>
                  <a:lnTo>
                    <a:pt x="41275" y="395350"/>
                  </a:lnTo>
                  <a:lnTo>
                    <a:pt x="26744" y="429946"/>
                  </a:lnTo>
                  <a:lnTo>
                    <a:pt x="52242" y="430116"/>
                  </a:lnTo>
                  <a:lnTo>
                    <a:pt x="52267" y="429894"/>
                  </a:lnTo>
                  <a:lnTo>
                    <a:pt x="51562" y="429894"/>
                  </a:lnTo>
                  <a:lnTo>
                    <a:pt x="52705" y="425957"/>
                  </a:lnTo>
                  <a:lnTo>
                    <a:pt x="53461" y="425957"/>
                  </a:lnTo>
                  <a:lnTo>
                    <a:pt x="56340" y="419988"/>
                  </a:lnTo>
                  <a:lnTo>
                    <a:pt x="62865" y="408558"/>
                  </a:lnTo>
                  <a:lnTo>
                    <a:pt x="70297" y="398017"/>
                  </a:lnTo>
                  <a:lnTo>
                    <a:pt x="79980" y="385952"/>
                  </a:lnTo>
                  <a:lnTo>
                    <a:pt x="91729" y="372871"/>
                  </a:lnTo>
                  <a:lnTo>
                    <a:pt x="98552" y="366013"/>
                  </a:lnTo>
                  <a:lnTo>
                    <a:pt x="105655" y="359155"/>
                  </a:lnTo>
                  <a:lnTo>
                    <a:pt x="113665" y="351789"/>
                  </a:lnTo>
                  <a:lnTo>
                    <a:pt x="122047" y="344296"/>
                  </a:lnTo>
                  <a:lnTo>
                    <a:pt x="131064" y="336676"/>
                  </a:lnTo>
                  <a:lnTo>
                    <a:pt x="140688" y="328802"/>
                  </a:lnTo>
                  <a:lnTo>
                    <a:pt x="151003" y="320548"/>
                  </a:lnTo>
                  <a:lnTo>
                    <a:pt x="161798" y="312165"/>
                  </a:lnTo>
                  <a:lnTo>
                    <a:pt x="184995" y="294893"/>
                  </a:lnTo>
                  <a:lnTo>
                    <a:pt x="210260" y="276860"/>
                  </a:lnTo>
                  <a:lnTo>
                    <a:pt x="237617" y="257810"/>
                  </a:lnTo>
                  <a:lnTo>
                    <a:pt x="266446" y="238378"/>
                  </a:lnTo>
                  <a:lnTo>
                    <a:pt x="328803" y="197738"/>
                  </a:lnTo>
                  <a:lnTo>
                    <a:pt x="361823" y="176783"/>
                  </a:lnTo>
                  <a:lnTo>
                    <a:pt x="395986" y="155448"/>
                  </a:lnTo>
                  <a:lnTo>
                    <a:pt x="615188" y="21843"/>
                  </a:lnTo>
                  <a:lnTo>
                    <a:pt x="601980" y="0"/>
                  </a:lnTo>
                  <a:close/>
                </a:path>
                <a:path w="615314" h="506730">
                  <a:moveTo>
                    <a:pt x="52705" y="425957"/>
                  </a:moveTo>
                  <a:lnTo>
                    <a:pt x="51562" y="429894"/>
                  </a:lnTo>
                  <a:lnTo>
                    <a:pt x="52478" y="427994"/>
                  </a:lnTo>
                  <a:lnTo>
                    <a:pt x="52705" y="425957"/>
                  </a:lnTo>
                  <a:close/>
                </a:path>
                <a:path w="615314" h="506730">
                  <a:moveTo>
                    <a:pt x="52478" y="427994"/>
                  </a:moveTo>
                  <a:lnTo>
                    <a:pt x="51562" y="429894"/>
                  </a:lnTo>
                  <a:lnTo>
                    <a:pt x="52267" y="429894"/>
                  </a:lnTo>
                  <a:lnTo>
                    <a:pt x="52478" y="427994"/>
                  </a:lnTo>
                  <a:close/>
                </a:path>
                <a:path w="615314" h="506730">
                  <a:moveTo>
                    <a:pt x="53461" y="425957"/>
                  </a:moveTo>
                  <a:lnTo>
                    <a:pt x="52705" y="425957"/>
                  </a:lnTo>
                  <a:lnTo>
                    <a:pt x="52478" y="427994"/>
                  </a:lnTo>
                  <a:lnTo>
                    <a:pt x="53461" y="425957"/>
                  </a:lnTo>
                  <a:close/>
                </a:path>
                <a:path w="615314" h="506730">
                  <a:moveTo>
                    <a:pt x="56740" y="419159"/>
                  </a:moveTo>
                  <a:lnTo>
                    <a:pt x="56261" y="419988"/>
                  </a:lnTo>
                  <a:lnTo>
                    <a:pt x="56740" y="419159"/>
                  </a:lnTo>
                  <a:close/>
                </a:path>
                <a:path w="615314" h="506730">
                  <a:moveTo>
                    <a:pt x="62974" y="408558"/>
                  </a:moveTo>
                  <a:lnTo>
                    <a:pt x="62356" y="409448"/>
                  </a:lnTo>
                  <a:lnTo>
                    <a:pt x="62974" y="408558"/>
                  </a:lnTo>
                  <a:close/>
                </a:path>
                <a:path w="615314" h="506730">
                  <a:moveTo>
                    <a:pt x="70707" y="397428"/>
                  </a:moveTo>
                  <a:lnTo>
                    <a:pt x="70231" y="398017"/>
                  </a:lnTo>
                  <a:lnTo>
                    <a:pt x="70707" y="397428"/>
                  </a:lnTo>
                  <a:close/>
                </a:path>
                <a:path w="615314" h="506730">
                  <a:moveTo>
                    <a:pt x="80391" y="385444"/>
                  </a:moveTo>
                  <a:lnTo>
                    <a:pt x="79883" y="385952"/>
                  </a:lnTo>
                  <a:lnTo>
                    <a:pt x="80391" y="385444"/>
                  </a:lnTo>
                  <a:close/>
                </a:path>
                <a:path w="615314" h="506730">
                  <a:moveTo>
                    <a:pt x="92074" y="372490"/>
                  </a:moveTo>
                  <a:lnTo>
                    <a:pt x="91693" y="372871"/>
                  </a:lnTo>
                  <a:lnTo>
                    <a:pt x="92074" y="372490"/>
                  </a:lnTo>
                  <a:close/>
                </a:path>
                <a:path w="615314" h="506730">
                  <a:moveTo>
                    <a:pt x="105918" y="358901"/>
                  </a:moveTo>
                  <a:lnTo>
                    <a:pt x="105537" y="359155"/>
                  </a:lnTo>
                  <a:lnTo>
                    <a:pt x="105918" y="358901"/>
                  </a:lnTo>
                  <a:close/>
                </a:path>
                <a:path w="615314" h="506730">
                  <a:moveTo>
                    <a:pt x="122069" y="344296"/>
                  </a:moveTo>
                  <a:lnTo>
                    <a:pt x="121919" y="344424"/>
                  </a:lnTo>
                  <a:lnTo>
                    <a:pt x="122069" y="344296"/>
                  </a:lnTo>
                  <a:close/>
                </a:path>
                <a:path w="615314" h="506730">
                  <a:moveTo>
                    <a:pt x="131091" y="336676"/>
                  </a:moveTo>
                  <a:lnTo>
                    <a:pt x="130937" y="336803"/>
                  </a:lnTo>
                  <a:lnTo>
                    <a:pt x="131091" y="336676"/>
                  </a:lnTo>
                  <a:close/>
                </a:path>
                <a:path w="615314" h="506730">
                  <a:moveTo>
                    <a:pt x="140843" y="328675"/>
                  </a:moveTo>
                  <a:lnTo>
                    <a:pt x="140589" y="328802"/>
                  </a:lnTo>
                  <a:lnTo>
                    <a:pt x="140843" y="328675"/>
                  </a:lnTo>
                  <a:close/>
                </a:path>
                <a:path w="615314" h="506730">
                  <a:moveTo>
                    <a:pt x="151039" y="320548"/>
                  </a:moveTo>
                  <a:lnTo>
                    <a:pt x="150875" y="320675"/>
                  </a:lnTo>
                  <a:lnTo>
                    <a:pt x="151039" y="320548"/>
                  </a:lnTo>
                  <a:close/>
                </a:path>
                <a:path w="615314" h="506730">
                  <a:moveTo>
                    <a:pt x="161841" y="312165"/>
                  </a:moveTo>
                  <a:lnTo>
                    <a:pt x="161671" y="312292"/>
                  </a:lnTo>
                  <a:lnTo>
                    <a:pt x="161841" y="312165"/>
                  </a:lnTo>
                  <a:close/>
                </a:path>
                <a:path w="615314" h="506730">
                  <a:moveTo>
                    <a:pt x="185166" y="294766"/>
                  </a:moveTo>
                  <a:lnTo>
                    <a:pt x="184912" y="294893"/>
                  </a:lnTo>
                  <a:lnTo>
                    <a:pt x="185166" y="294766"/>
                  </a:lnTo>
                  <a:close/>
                </a:path>
                <a:path w="615314" h="506730">
                  <a:moveTo>
                    <a:pt x="210439" y="276732"/>
                  </a:moveTo>
                  <a:lnTo>
                    <a:pt x="210185" y="276860"/>
                  </a:lnTo>
                  <a:lnTo>
                    <a:pt x="210439" y="276732"/>
                  </a:lnTo>
                  <a:close/>
                </a:path>
                <a:path w="615314" h="506730">
                  <a:moveTo>
                    <a:pt x="237678" y="257810"/>
                  </a:moveTo>
                  <a:lnTo>
                    <a:pt x="237490" y="257937"/>
                  </a:lnTo>
                  <a:lnTo>
                    <a:pt x="237678" y="257810"/>
                  </a:lnTo>
                  <a:close/>
                </a:path>
                <a:path w="615314" h="506730">
                  <a:moveTo>
                    <a:pt x="266512" y="238378"/>
                  </a:moveTo>
                  <a:lnTo>
                    <a:pt x="266319" y="238505"/>
                  </a:lnTo>
                  <a:lnTo>
                    <a:pt x="266512" y="238378"/>
                  </a:lnTo>
                  <a:close/>
                </a:path>
                <a:path w="615314" h="506730">
                  <a:moveTo>
                    <a:pt x="328875" y="197738"/>
                  </a:moveTo>
                  <a:lnTo>
                    <a:pt x="328675" y="197865"/>
                  </a:lnTo>
                  <a:lnTo>
                    <a:pt x="328875" y="197738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91614" y="1119349"/>
              <a:ext cx="7108736" cy="21900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3063" y="1130808"/>
              <a:ext cx="7039356" cy="21206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2301" y="1325067"/>
              <a:ext cx="1517141" cy="9319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40020" y="1362837"/>
              <a:ext cx="1394460" cy="809625"/>
            </a:xfrm>
            <a:custGeom>
              <a:avLst/>
              <a:gdLst/>
              <a:ahLst/>
              <a:cxnLst/>
              <a:rect l="l" t="t" r="r" b="b"/>
              <a:pathLst>
                <a:path w="1394460" h="809625">
                  <a:moveTo>
                    <a:pt x="0" y="809244"/>
                  </a:moveTo>
                  <a:lnTo>
                    <a:pt x="1394460" y="809244"/>
                  </a:lnTo>
                  <a:lnTo>
                    <a:pt x="1394460" y="0"/>
                  </a:lnTo>
                  <a:lnTo>
                    <a:pt x="0" y="0"/>
                  </a:lnTo>
                  <a:lnTo>
                    <a:pt x="0" y="80924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5205" y="2258187"/>
              <a:ext cx="1363345" cy="1209040"/>
            </a:xfrm>
            <a:custGeom>
              <a:avLst/>
              <a:gdLst/>
              <a:ahLst/>
              <a:cxnLst/>
              <a:rect l="l" t="t" r="r" b="b"/>
              <a:pathLst>
                <a:path w="1363345" h="1209039">
                  <a:moveTo>
                    <a:pt x="762" y="1179067"/>
                  </a:moveTo>
                  <a:lnTo>
                    <a:pt x="0" y="1204467"/>
                  </a:lnTo>
                  <a:lnTo>
                    <a:pt x="114808" y="1208024"/>
                  </a:lnTo>
                  <a:lnTo>
                    <a:pt x="172085" y="1208913"/>
                  </a:lnTo>
                  <a:lnTo>
                    <a:pt x="228981" y="1208913"/>
                  </a:lnTo>
                  <a:lnTo>
                    <a:pt x="285623" y="1207770"/>
                  </a:lnTo>
                  <a:lnTo>
                    <a:pt x="341630" y="1205102"/>
                  </a:lnTo>
                  <a:lnTo>
                    <a:pt x="397002" y="1200530"/>
                  </a:lnTo>
                  <a:lnTo>
                    <a:pt x="451739" y="1193800"/>
                  </a:lnTo>
                  <a:lnTo>
                    <a:pt x="505460" y="1184528"/>
                  </a:lnTo>
                  <a:lnTo>
                    <a:pt x="510285" y="1183513"/>
                  </a:lnTo>
                  <a:lnTo>
                    <a:pt x="172466" y="1183513"/>
                  </a:lnTo>
                  <a:lnTo>
                    <a:pt x="115316" y="1182624"/>
                  </a:lnTo>
                  <a:lnTo>
                    <a:pt x="115570" y="1182624"/>
                  </a:lnTo>
                  <a:lnTo>
                    <a:pt x="58166" y="1180973"/>
                  </a:lnTo>
                  <a:lnTo>
                    <a:pt x="762" y="1179067"/>
                  </a:lnTo>
                  <a:close/>
                </a:path>
                <a:path w="1363345" h="1209039">
                  <a:moveTo>
                    <a:pt x="340233" y="1179702"/>
                  </a:moveTo>
                  <a:lnTo>
                    <a:pt x="284607" y="1182370"/>
                  </a:lnTo>
                  <a:lnTo>
                    <a:pt x="284861" y="1182370"/>
                  </a:lnTo>
                  <a:lnTo>
                    <a:pt x="228600" y="1183513"/>
                  </a:lnTo>
                  <a:lnTo>
                    <a:pt x="510285" y="1183513"/>
                  </a:lnTo>
                  <a:lnTo>
                    <a:pt x="527780" y="1179829"/>
                  </a:lnTo>
                  <a:lnTo>
                    <a:pt x="339725" y="1179829"/>
                  </a:lnTo>
                  <a:lnTo>
                    <a:pt x="340233" y="1179702"/>
                  </a:lnTo>
                  <a:close/>
                </a:path>
                <a:path w="1363345" h="1209039">
                  <a:moveTo>
                    <a:pt x="500634" y="1159510"/>
                  </a:moveTo>
                  <a:lnTo>
                    <a:pt x="474218" y="1164463"/>
                  </a:lnTo>
                  <a:lnTo>
                    <a:pt x="474599" y="1164463"/>
                  </a:lnTo>
                  <a:lnTo>
                    <a:pt x="447929" y="1168653"/>
                  </a:lnTo>
                  <a:lnTo>
                    <a:pt x="448183" y="1168653"/>
                  </a:lnTo>
                  <a:lnTo>
                    <a:pt x="421259" y="1172210"/>
                  </a:lnTo>
                  <a:lnTo>
                    <a:pt x="421513" y="1172210"/>
                  </a:lnTo>
                  <a:lnTo>
                    <a:pt x="394335" y="1175258"/>
                  </a:lnTo>
                  <a:lnTo>
                    <a:pt x="394716" y="1175258"/>
                  </a:lnTo>
                  <a:lnTo>
                    <a:pt x="339725" y="1179829"/>
                  </a:lnTo>
                  <a:lnTo>
                    <a:pt x="527780" y="1179829"/>
                  </a:lnTo>
                  <a:lnTo>
                    <a:pt x="532003" y="1178940"/>
                  </a:lnTo>
                  <a:lnTo>
                    <a:pt x="558292" y="1172590"/>
                  </a:lnTo>
                  <a:lnTo>
                    <a:pt x="584327" y="1165352"/>
                  </a:lnTo>
                  <a:lnTo>
                    <a:pt x="602741" y="1159637"/>
                  </a:lnTo>
                  <a:lnTo>
                    <a:pt x="500380" y="1159637"/>
                  </a:lnTo>
                  <a:lnTo>
                    <a:pt x="500634" y="1159510"/>
                  </a:lnTo>
                  <a:close/>
                </a:path>
                <a:path w="1363345" h="1209039">
                  <a:moveTo>
                    <a:pt x="526542" y="1154049"/>
                  </a:moveTo>
                  <a:lnTo>
                    <a:pt x="500380" y="1159637"/>
                  </a:lnTo>
                  <a:lnTo>
                    <a:pt x="602741" y="1159637"/>
                  </a:lnTo>
                  <a:lnTo>
                    <a:pt x="610108" y="1157351"/>
                  </a:lnTo>
                  <a:lnTo>
                    <a:pt x="619134" y="1154176"/>
                  </a:lnTo>
                  <a:lnTo>
                    <a:pt x="526161" y="1154176"/>
                  </a:lnTo>
                  <a:lnTo>
                    <a:pt x="526542" y="1154049"/>
                  </a:lnTo>
                  <a:close/>
                </a:path>
                <a:path w="1363345" h="1209039">
                  <a:moveTo>
                    <a:pt x="673219" y="1133221"/>
                  </a:moveTo>
                  <a:lnTo>
                    <a:pt x="602234" y="1133221"/>
                  </a:lnTo>
                  <a:lnTo>
                    <a:pt x="576961" y="1141095"/>
                  </a:lnTo>
                  <a:lnTo>
                    <a:pt x="551688" y="1147952"/>
                  </a:lnTo>
                  <a:lnTo>
                    <a:pt x="552069" y="1147952"/>
                  </a:lnTo>
                  <a:lnTo>
                    <a:pt x="526161" y="1154176"/>
                  </a:lnTo>
                  <a:lnTo>
                    <a:pt x="619134" y="1154176"/>
                  </a:lnTo>
                  <a:lnTo>
                    <a:pt x="635381" y="1148461"/>
                  </a:lnTo>
                  <a:lnTo>
                    <a:pt x="660400" y="1138809"/>
                  </a:lnTo>
                  <a:lnTo>
                    <a:pt x="673219" y="1133221"/>
                  </a:lnTo>
                  <a:close/>
                </a:path>
                <a:path w="1363345" h="1209039">
                  <a:moveTo>
                    <a:pt x="577342" y="1140967"/>
                  </a:moveTo>
                  <a:lnTo>
                    <a:pt x="576875" y="1141095"/>
                  </a:lnTo>
                  <a:lnTo>
                    <a:pt x="577342" y="1140967"/>
                  </a:lnTo>
                  <a:close/>
                </a:path>
                <a:path w="1363345" h="1209039">
                  <a:moveTo>
                    <a:pt x="692321" y="1124585"/>
                  </a:moveTo>
                  <a:lnTo>
                    <a:pt x="626872" y="1124585"/>
                  </a:lnTo>
                  <a:lnTo>
                    <a:pt x="602067" y="1133272"/>
                  </a:lnTo>
                  <a:lnTo>
                    <a:pt x="602234" y="1133221"/>
                  </a:lnTo>
                  <a:lnTo>
                    <a:pt x="673219" y="1133221"/>
                  </a:lnTo>
                  <a:lnTo>
                    <a:pt x="685165" y="1128014"/>
                  </a:lnTo>
                  <a:lnTo>
                    <a:pt x="692321" y="1124585"/>
                  </a:lnTo>
                  <a:close/>
                </a:path>
                <a:path w="1363345" h="1209039">
                  <a:moveTo>
                    <a:pt x="711709" y="1115187"/>
                  </a:moveTo>
                  <a:lnTo>
                    <a:pt x="651002" y="1115187"/>
                  </a:lnTo>
                  <a:lnTo>
                    <a:pt x="626491" y="1124712"/>
                  </a:lnTo>
                  <a:lnTo>
                    <a:pt x="626872" y="1124585"/>
                  </a:lnTo>
                  <a:lnTo>
                    <a:pt x="692321" y="1124585"/>
                  </a:lnTo>
                  <a:lnTo>
                    <a:pt x="709549" y="1116329"/>
                  </a:lnTo>
                  <a:lnTo>
                    <a:pt x="711709" y="1115187"/>
                  </a:lnTo>
                  <a:close/>
                </a:path>
                <a:path w="1363345" h="1209039">
                  <a:moveTo>
                    <a:pt x="750580" y="1093597"/>
                  </a:moveTo>
                  <a:lnTo>
                    <a:pt x="698373" y="1093597"/>
                  </a:lnTo>
                  <a:lnTo>
                    <a:pt x="674370" y="1105027"/>
                  </a:lnTo>
                  <a:lnTo>
                    <a:pt x="650494" y="1115314"/>
                  </a:lnTo>
                  <a:lnTo>
                    <a:pt x="651002" y="1115187"/>
                  </a:lnTo>
                  <a:lnTo>
                    <a:pt x="711709" y="1115187"/>
                  </a:lnTo>
                  <a:lnTo>
                    <a:pt x="733552" y="1103629"/>
                  </a:lnTo>
                  <a:lnTo>
                    <a:pt x="750580" y="1093597"/>
                  </a:lnTo>
                  <a:close/>
                </a:path>
                <a:path w="1363345" h="1209039">
                  <a:moveTo>
                    <a:pt x="674878" y="1104773"/>
                  </a:moveTo>
                  <a:lnTo>
                    <a:pt x="674290" y="1105027"/>
                  </a:lnTo>
                  <a:lnTo>
                    <a:pt x="674878" y="1104773"/>
                  </a:lnTo>
                  <a:close/>
                </a:path>
                <a:path w="1363345" h="1209039">
                  <a:moveTo>
                    <a:pt x="770283" y="1081277"/>
                  </a:moveTo>
                  <a:lnTo>
                    <a:pt x="721360" y="1081277"/>
                  </a:lnTo>
                  <a:lnTo>
                    <a:pt x="697865" y="1093724"/>
                  </a:lnTo>
                  <a:lnTo>
                    <a:pt x="698373" y="1093597"/>
                  </a:lnTo>
                  <a:lnTo>
                    <a:pt x="750580" y="1093597"/>
                  </a:lnTo>
                  <a:lnTo>
                    <a:pt x="757047" y="1089787"/>
                  </a:lnTo>
                  <a:lnTo>
                    <a:pt x="770283" y="1081277"/>
                  </a:lnTo>
                  <a:close/>
                </a:path>
                <a:path w="1363345" h="1209039">
                  <a:moveTo>
                    <a:pt x="809884" y="1053718"/>
                  </a:moveTo>
                  <a:lnTo>
                    <a:pt x="766318" y="1053718"/>
                  </a:lnTo>
                  <a:lnTo>
                    <a:pt x="743585" y="1068324"/>
                  </a:lnTo>
                  <a:lnTo>
                    <a:pt x="720852" y="1081532"/>
                  </a:lnTo>
                  <a:lnTo>
                    <a:pt x="721360" y="1081277"/>
                  </a:lnTo>
                  <a:lnTo>
                    <a:pt x="770283" y="1081277"/>
                  </a:lnTo>
                  <a:lnTo>
                    <a:pt x="780161" y="1074927"/>
                  </a:lnTo>
                  <a:lnTo>
                    <a:pt x="803021" y="1059052"/>
                  </a:lnTo>
                  <a:lnTo>
                    <a:pt x="809884" y="1053718"/>
                  </a:lnTo>
                  <a:close/>
                </a:path>
                <a:path w="1363345" h="1209039">
                  <a:moveTo>
                    <a:pt x="743966" y="1068070"/>
                  </a:moveTo>
                  <a:lnTo>
                    <a:pt x="743529" y="1068324"/>
                  </a:lnTo>
                  <a:lnTo>
                    <a:pt x="743966" y="1068070"/>
                  </a:lnTo>
                  <a:close/>
                </a:path>
                <a:path w="1363345" h="1209039">
                  <a:moveTo>
                    <a:pt x="829317" y="1038351"/>
                  </a:moveTo>
                  <a:lnTo>
                    <a:pt x="788162" y="1038351"/>
                  </a:lnTo>
                  <a:lnTo>
                    <a:pt x="787654" y="1038733"/>
                  </a:lnTo>
                  <a:lnTo>
                    <a:pt x="765810" y="1053973"/>
                  </a:lnTo>
                  <a:lnTo>
                    <a:pt x="766318" y="1053718"/>
                  </a:lnTo>
                  <a:lnTo>
                    <a:pt x="809884" y="1053718"/>
                  </a:lnTo>
                  <a:lnTo>
                    <a:pt x="825246" y="1041780"/>
                  </a:lnTo>
                  <a:lnTo>
                    <a:pt x="829317" y="1038351"/>
                  </a:lnTo>
                  <a:close/>
                </a:path>
                <a:path w="1363345" h="1209039">
                  <a:moveTo>
                    <a:pt x="788003" y="1038462"/>
                  </a:moveTo>
                  <a:lnTo>
                    <a:pt x="787616" y="1038733"/>
                  </a:lnTo>
                  <a:lnTo>
                    <a:pt x="788003" y="1038462"/>
                  </a:lnTo>
                  <a:close/>
                </a:path>
                <a:path w="1363345" h="1209039">
                  <a:moveTo>
                    <a:pt x="867761" y="1004188"/>
                  </a:moveTo>
                  <a:lnTo>
                    <a:pt x="830453" y="1004188"/>
                  </a:lnTo>
                  <a:lnTo>
                    <a:pt x="809117" y="1022223"/>
                  </a:lnTo>
                  <a:lnTo>
                    <a:pt x="788003" y="1038462"/>
                  </a:lnTo>
                  <a:lnTo>
                    <a:pt x="788162" y="1038351"/>
                  </a:lnTo>
                  <a:lnTo>
                    <a:pt x="829317" y="1038351"/>
                  </a:lnTo>
                  <a:lnTo>
                    <a:pt x="846963" y="1023492"/>
                  </a:lnTo>
                  <a:lnTo>
                    <a:pt x="867761" y="1004188"/>
                  </a:lnTo>
                  <a:close/>
                </a:path>
                <a:path w="1363345" h="1209039">
                  <a:moveTo>
                    <a:pt x="809498" y="1021841"/>
                  </a:moveTo>
                  <a:lnTo>
                    <a:pt x="809005" y="1022223"/>
                  </a:lnTo>
                  <a:lnTo>
                    <a:pt x="809498" y="1021841"/>
                  </a:lnTo>
                  <a:close/>
                </a:path>
                <a:path w="1363345" h="1209039">
                  <a:moveTo>
                    <a:pt x="905546" y="965326"/>
                  </a:moveTo>
                  <a:lnTo>
                    <a:pt x="870966" y="965326"/>
                  </a:lnTo>
                  <a:lnTo>
                    <a:pt x="850519" y="985647"/>
                  </a:lnTo>
                  <a:lnTo>
                    <a:pt x="829945" y="1004570"/>
                  </a:lnTo>
                  <a:lnTo>
                    <a:pt x="830453" y="1004188"/>
                  </a:lnTo>
                  <a:lnTo>
                    <a:pt x="867761" y="1004188"/>
                  </a:lnTo>
                  <a:lnTo>
                    <a:pt x="868172" y="1003808"/>
                  </a:lnTo>
                  <a:lnTo>
                    <a:pt x="889000" y="983107"/>
                  </a:lnTo>
                  <a:lnTo>
                    <a:pt x="905546" y="965326"/>
                  </a:lnTo>
                  <a:close/>
                </a:path>
                <a:path w="1363345" h="1209039">
                  <a:moveTo>
                    <a:pt x="850773" y="985392"/>
                  </a:moveTo>
                  <a:lnTo>
                    <a:pt x="850497" y="985647"/>
                  </a:lnTo>
                  <a:lnTo>
                    <a:pt x="850773" y="985392"/>
                  </a:lnTo>
                  <a:close/>
                </a:path>
                <a:path w="1363345" h="1209039">
                  <a:moveTo>
                    <a:pt x="924020" y="944117"/>
                  </a:moveTo>
                  <a:lnTo>
                    <a:pt x="890651" y="944117"/>
                  </a:lnTo>
                  <a:lnTo>
                    <a:pt x="870613" y="965677"/>
                  </a:lnTo>
                  <a:lnTo>
                    <a:pt x="870966" y="965326"/>
                  </a:lnTo>
                  <a:lnTo>
                    <a:pt x="905546" y="965326"/>
                  </a:lnTo>
                  <a:lnTo>
                    <a:pt x="909447" y="961136"/>
                  </a:lnTo>
                  <a:lnTo>
                    <a:pt x="924020" y="944117"/>
                  </a:lnTo>
                  <a:close/>
                </a:path>
                <a:path w="1363345" h="1209039">
                  <a:moveTo>
                    <a:pt x="942481" y="921765"/>
                  </a:moveTo>
                  <a:lnTo>
                    <a:pt x="909828" y="921765"/>
                  </a:lnTo>
                  <a:lnTo>
                    <a:pt x="890270" y="944372"/>
                  </a:lnTo>
                  <a:lnTo>
                    <a:pt x="890651" y="944117"/>
                  </a:lnTo>
                  <a:lnTo>
                    <a:pt x="924020" y="944117"/>
                  </a:lnTo>
                  <a:lnTo>
                    <a:pt x="929132" y="938149"/>
                  </a:lnTo>
                  <a:lnTo>
                    <a:pt x="942481" y="921765"/>
                  </a:lnTo>
                  <a:close/>
                </a:path>
                <a:path w="1363345" h="1209039">
                  <a:moveTo>
                    <a:pt x="960636" y="898271"/>
                  </a:moveTo>
                  <a:lnTo>
                    <a:pt x="928878" y="898271"/>
                  </a:lnTo>
                  <a:lnTo>
                    <a:pt x="909574" y="922020"/>
                  </a:lnTo>
                  <a:lnTo>
                    <a:pt x="909828" y="921765"/>
                  </a:lnTo>
                  <a:lnTo>
                    <a:pt x="942481" y="921765"/>
                  </a:lnTo>
                  <a:lnTo>
                    <a:pt x="948690" y="914146"/>
                  </a:lnTo>
                  <a:lnTo>
                    <a:pt x="960636" y="898271"/>
                  </a:lnTo>
                  <a:close/>
                </a:path>
                <a:path w="1363345" h="1209039">
                  <a:moveTo>
                    <a:pt x="996006" y="848360"/>
                  </a:moveTo>
                  <a:lnTo>
                    <a:pt x="965454" y="848360"/>
                  </a:lnTo>
                  <a:lnTo>
                    <a:pt x="947039" y="874140"/>
                  </a:lnTo>
                  <a:lnTo>
                    <a:pt x="928497" y="898651"/>
                  </a:lnTo>
                  <a:lnTo>
                    <a:pt x="928878" y="898271"/>
                  </a:lnTo>
                  <a:lnTo>
                    <a:pt x="960636" y="898271"/>
                  </a:lnTo>
                  <a:lnTo>
                    <a:pt x="967613" y="889000"/>
                  </a:lnTo>
                  <a:lnTo>
                    <a:pt x="986155" y="862964"/>
                  </a:lnTo>
                  <a:lnTo>
                    <a:pt x="996006" y="848360"/>
                  </a:lnTo>
                  <a:close/>
                </a:path>
                <a:path w="1363345" h="1209039">
                  <a:moveTo>
                    <a:pt x="947166" y="873887"/>
                  </a:moveTo>
                  <a:lnTo>
                    <a:pt x="946974" y="874140"/>
                  </a:lnTo>
                  <a:lnTo>
                    <a:pt x="947166" y="873887"/>
                  </a:lnTo>
                  <a:close/>
                </a:path>
                <a:path w="1363345" h="1209039">
                  <a:moveTo>
                    <a:pt x="1013286" y="821943"/>
                  </a:moveTo>
                  <a:lnTo>
                    <a:pt x="983234" y="821943"/>
                  </a:lnTo>
                  <a:lnTo>
                    <a:pt x="965200" y="848613"/>
                  </a:lnTo>
                  <a:lnTo>
                    <a:pt x="965454" y="848360"/>
                  </a:lnTo>
                  <a:lnTo>
                    <a:pt x="996006" y="848360"/>
                  </a:lnTo>
                  <a:lnTo>
                    <a:pt x="1004316" y="836040"/>
                  </a:lnTo>
                  <a:lnTo>
                    <a:pt x="1013286" y="821943"/>
                  </a:lnTo>
                  <a:close/>
                </a:path>
                <a:path w="1363345" h="1209039">
                  <a:moveTo>
                    <a:pt x="1047127" y="766317"/>
                  </a:moveTo>
                  <a:lnTo>
                    <a:pt x="1017905" y="766317"/>
                  </a:lnTo>
                  <a:lnTo>
                    <a:pt x="1000506" y="794765"/>
                  </a:lnTo>
                  <a:lnTo>
                    <a:pt x="982980" y="822198"/>
                  </a:lnTo>
                  <a:lnTo>
                    <a:pt x="983234" y="821943"/>
                  </a:lnTo>
                  <a:lnTo>
                    <a:pt x="1013286" y="821943"/>
                  </a:lnTo>
                  <a:lnTo>
                    <a:pt x="1022096" y="808101"/>
                  </a:lnTo>
                  <a:lnTo>
                    <a:pt x="1039622" y="779272"/>
                  </a:lnTo>
                  <a:lnTo>
                    <a:pt x="1047127" y="766317"/>
                  </a:lnTo>
                  <a:close/>
                </a:path>
                <a:path w="1363345" h="1209039">
                  <a:moveTo>
                    <a:pt x="1000633" y="794512"/>
                  </a:moveTo>
                  <a:lnTo>
                    <a:pt x="1000471" y="794765"/>
                  </a:lnTo>
                  <a:lnTo>
                    <a:pt x="1000633" y="794512"/>
                  </a:lnTo>
                  <a:close/>
                </a:path>
                <a:path w="1363345" h="1209039">
                  <a:moveTo>
                    <a:pt x="1063711" y="737108"/>
                  </a:moveTo>
                  <a:lnTo>
                    <a:pt x="1034669" y="737108"/>
                  </a:lnTo>
                  <a:lnTo>
                    <a:pt x="1017651" y="766572"/>
                  </a:lnTo>
                  <a:lnTo>
                    <a:pt x="1017905" y="766317"/>
                  </a:lnTo>
                  <a:lnTo>
                    <a:pt x="1047127" y="766317"/>
                  </a:lnTo>
                  <a:lnTo>
                    <a:pt x="1056767" y="749680"/>
                  </a:lnTo>
                  <a:lnTo>
                    <a:pt x="1063711" y="737108"/>
                  </a:lnTo>
                  <a:close/>
                </a:path>
                <a:path w="1363345" h="1209039">
                  <a:moveTo>
                    <a:pt x="1067435" y="676401"/>
                  </a:moveTo>
                  <a:lnTo>
                    <a:pt x="1051052" y="707389"/>
                  </a:lnTo>
                  <a:lnTo>
                    <a:pt x="1034542" y="737235"/>
                  </a:lnTo>
                  <a:lnTo>
                    <a:pt x="1063711" y="737108"/>
                  </a:lnTo>
                  <a:lnTo>
                    <a:pt x="1073531" y="719327"/>
                  </a:lnTo>
                  <a:lnTo>
                    <a:pt x="1090041" y="688213"/>
                  </a:lnTo>
                  <a:lnTo>
                    <a:pt x="1095888" y="676655"/>
                  </a:lnTo>
                  <a:lnTo>
                    <a:pt x="1067435" y="676655"/>
                  </a:lnTo>
                  <a:lnTo>
                    <a:pt x="1067435" y="676401"/>
                  </a:lnTo>
                  <a:close/>
                </a:path>
                <a:path w="1363345" h="1209039">
                  <a:moveTo>
                    <a:pt x="1127252" y="612775"/>
                  </a:moveTo>
                  <a:lnTo>
                    <a:pt x="1099185" y="612775"/>
                  </a:lnTo>
                  <a:lnTo>
                    <a:pt x="1083437" y="645033"/>
                  </a:lnTo>
                  <a:lnTo>
                    <a:pt x="1067435" y="676655"/>
                  </a:lnTo>
                  <a:lnTo>
                    <a:pt x="1095888" y="676655"/>
                  </a:lnTo>
                  <a:lnTo>
                    <a:pt x="1106170" y="656336"/>
                  </a:lnTo>
                  <a:lnTo>
                    <a:pt x="1122045" y="623824"/>
                  </a:lnTo>
                  <a:lnTo>
                    <a:pt x="1127252" y="612775"/>
                  </a:lnTo>
                  <a:close/>
                </a:path>
                <a:path w="1363345" h="1209039">
                  <a:moveTo>
                    <a:pt x="1083437" y="644905"/>
                  </a:moveTo>
                  <a:lnTo>
                    <a:pt x="1083372" y="645033"/>
                  </a:lnTo>
                  <a:lnTo>
                    <a:pt x="1083437" y="644905"/>
                  </a:lnTo>
                  <a:close/>
                </a:path>
                <a:path w="1363345" h="1209039">
                  <a:moveTo>
                    <a:pt x="1142576" y="579882"/>
                  </a:moveTo>
                  <a:lnTo>
                    <a:pt x="1114679" y="579882"/>
                  </a:lnTo>
                  <a:lnTo>
                    <a:pt x="1099058" y="612901"/>
                  </a:lnTo>
                  <a:lnTo>
                    <a:pt x="1127252" y="612775"/>
                  </a:lnTo>
                  <a:lnTo>
                    <a:pt x="1137666" y="590676"/>
                  </a:lnTo>
                  <a:lnTo>
                    <a:pt x="1142576" y="579882"/>
                  </a:lnTo>
                  <a:close/>
                </a:path>
                <a:path w="1363345" h="1209039">
                  <a:moveTo>
                    <a:pt x="1172561" y="512317"/>
                  </a:moveTo>
                  <a:lnTo>
                    <a:pt x="1145032" y="512317"/>
                  </a:lnTo>
                  <a:lnTo>
                    <a:pt x="1129919" y="546480"/>
                  </a:lnTo>
                  <a:lnTo>
                    <a:pt x="1114552" y="580009"/>
                  </a:lnTo>
                  <a:lnTo>
                    <a:pt x="1142576" y="579882"/>
                  </a:lnTo>
                  <a:lnTo>
                    <a:pt x="1153033" y="556895"/>
                  </a:lnTo>
                  <a:lnTo>
                    <a:pt x="1168273" y="522477"/>
                  </a:lnTo>
                  <a:lnTo>
                    <a:pt x="1172561" y="512317"/>
                  </a:lnTo>
                  <a:close/>
                </a:path>
                <a:path w="1363345" h="1209039">
                  <a:moveTo>
                    <a:pt x="1201796" y="442595"/>
                  </a:moveTo>
                  <a:lnTo>
                    <a:pt x="1174496" y="442595"/>
                  </a:lnTo>
                  <a:lnTo>
                    <a:pt x="1144905" y="512572"/>
                  </a:lnTo>
                  <a:lnTo>
                    <a:pt x="1145032" y="512317"/>
                  </a:lnTo>
                  <a:lnTo>
                    <a:pt x="1172561" y="512317"/>
                  </a:lnTo>
                  <a:lnTo>
                    <a:pt x="1197864" y="452374"/>
                  </a:lnTo>
                  <a:lnTo>
                    <a:pt x="1201796" y="442595"/>
                  </a:lnTo>
                  <a:close/>
                </a:path>
                <a:path w="1363345" h="1209039">
                  <a:moveTo>
                    <a:pt x="1313750" y="148082"/>
                  </a:moveTo>
                  <a:lnTo>
                    <a:pt x="1286764" y="148082"/>
                  </a:lnTo>
                  <a:lnTo>
                    <a:pt x="1259205" y="223520"/>
                  </a:lnTo>
                  <a:lnTo>
                    <a:pt x="1231392" y="298068"/>
                  </a:lnTo>
                  <a:lnTo>
                    <a:pt x="1203198" y="371221"/>
                  </a:lnTo>
                  <a:lnTo>
                    <a:pt x="1174369" y="442849"/>
                  </a:lnTo>
                  <a:lnTo>
                    <a:pt x="1174496" y="442595"/>
                  </a:lnTo>
                  <a:lnTo>
                    <a:pt x="1201796" y="442595"/>
                  </a:lnTo>
                  <a:lnTo>
                    <a:pt x="1226820" y="380364"/>
                  </a:lnTo>
                  <a:lnTo>
                    <a:pt x="1255141" y="306959"/>
                  </a:lnTo>
                  <a:lnTo>
                    <a:pt x="1283081" y="232283"/>
                  </a:lnTo>
                  <a:lnTo>
                    <a:pt x="1310640" y="156845"/>
                  </a:lnTo>
                  <a:lnTo>
                    <a:pt x="1313750" y="148082"/>
                  </a:lnTo>
                  <a:close/>
                </a:path>
                <a:path w="1363345" h="1209039">
                  <a:moveTo>
                    <a:pt x="1203198" y="370966"/>
                  </a:moveTo>
                  <a:lnTo>
                    <a:pt x="1203096" y="371221"/>
                  </a:lnTo>
                  <a:lnTo>
                    <a:pt x="1203198" y="370966"/>
                  </a:lnTo>
                  <a:close/>
                </a:path>
                <a:path w="1363345" h="1209039">
                  <a:moveTo>
                    <a:pt x="1231392" y="297941"/>
                  </a:moveTo>
                  <a:close/>
                </a:path>
                <a:path w="1363345" h="1209039">
                  <a:moveTo>
                    <a:pt x="1315431" y="67566"/>
                  </a:moveTo>
                  <a:lnTo>
                    <a:pt x="1313815" y="72136"/>
                  </a:lnTo>
                  <a:lnTo>
                    <a:pt x="1286637" y="148209"/>
                  </a:lnTo>
                  <a:lnTo>
                    <a:pt x="1286764" y="148082"/>
                  </a:lnTo>
                  <a:lnTo>
                    <a:pt x="1313750" y="148082"/>
                  </a:lnTo>
                  <a:lnTo>
                    <a:pt x="1337691" y="80645"/>
                  </a:lnTo>
                  <a:lnTo>
                    <a:pt x="1339348" y="76060"/>
                  </a:lnTo>
                  <a:lnTo>
                    <a:pt x="1315431" y="67566"/>
                  </a:lnTo>
                  <a:close/>
                </a:path>
                <a:path w="1363345" h="1209039">
                  <a:moveTo>
                    <a:pt x="1359779" y="55625"/>
                  </a:moveTo>
                  <a:lnTo>
                    <a:pt x="1319657" y="55625"/>
                  </a:lnTo>
                  <a:lnTo>
                    <a:pt x="1343660" y="64135"/>
                  </a:lnTo>
                  <a:lnTo>
                    <a:pt x="1339348" y="76060"/>
                  </a:lnTo>
                  <a:lnTo>
                    <a:pt x="1363345" y="84582"/>
                  </a:lnTo>
                  <a:lnTo>
                    <a:pt x="1359779" y="55625"/>
                  </a:lnTo>
                  <a:close/>
                </a:path>
                <a:path w="1363345" h="1209039">
                  <a:moveTo>
                    <a:pt x="1319657" y="55625"/>
                  </a:moveTo>
                  <a:lnTo>
                    <a:pt x="1315431" y="67566"/>
                  </a:lnTo>
                  <a:lnTo>
                    <a:pt x="1339348" y="76060"/>
                  </a:lnTo>
                  <a:lnTo>
                    <a:pt x="1343660" y="64135"/>
                  </a:lnTo>
                  <a:lnTo>
                    <a:pt x="1319657" y="55625"/>
                  </a:lnTo>
                  <a:close/>
                </a:path>
                <a:path w="1363345" h="1209039">
                  <a:moveTo>
                    <a:pt x="1352931" y="0"/>
                  </a:moveTo>
                  <a:lnTo>
                    <a:pt x="1291463" y="59054"/>
                  </a:lnTo>
                  <a:lnTo>
                    <a:pt x="1315431" y="67566"/>
                  </a:lnTo>
                  <a:lnTo>
                    <a:pt x="1319657" y="55625"/>
                  </a:lnTo>
                  <a:lnTo>
                    <a:pt x="1359779" y="55625"/>
                  </a:lnTo>
                  <a:lnTo>
                    <a:pt x="1352931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16590" y="5989747"/>
              <a:ext cx="2699788" cy="3077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28031" y="6001511"/>
              <a:ext cx="2630423" cy="2377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41893" y="6006373"/>
              <a:ext cx="3887777" cy="2913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53350" y="6018275"/>
              <a:ext cx="3818382" cy="2209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41494" y="3633723"/>
            <a:ext cx="6846570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67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“What </a:t>
            </a:r>
            <a:r>
              <a:rPr sz="1600" b="1" spc="20" dirty="0">
                <a:solidFill>
                  <a:srgbClr val="252525"/>
                </a:solidFill>
                <a:latin typeface="Carlito"/>
                <a:cs typeface="Carlito"/>
              </a:rPr>
              <a:t>If” </a:t>
            </a:r>
            <a:r>
              <a:rPr sz="1600" b="1" spc="-15" dirty="0">
                <a:solidFill>
                  <a:srgbClr val="252525"/>
                </a:solidFill>
                <a:latin typeface="Carlito"/>
                <a:cs typeface="Carlito"/>
              </a:rPr>
              <a:t>Parameters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essentially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pre-set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measures that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produce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values within 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given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range,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based on user-inputs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type, min/max, increment, and</a:t>
            </a:r>
            <a:r>
              <a:rPr sz="16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default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These can be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great tools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forecasting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or scenario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testing; here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we’ve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created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Price Adjustment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%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parameter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compare </a:t>
            </a:r>
            <a:r>
              <a:rPr sz="1600" b="1" spc="-35" dirty="0">
                <a:solidFill>
                  <a:srgbClr val="252525"/>
                </a:solidFill>
                <a:latin typeface="Carlito"/>
                <a:cs typeface="Carlito"/>
              </a:rPr>
              <a:t>Total </a:t>
            </a:r>
            <a:r>
              <a:rPr sz="1600" b="1" spc="-15" dirty="0">
                <a:solidFill>
                  <a:srgbClr val="252525"/>
                </a:solidFill>
                <a:latin typeface="Carlito"/>
                <a:cs typeface="Carlito"/>
              </a:rPr>
              <a:t>Revenue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(based on the 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actual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price)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against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Adjusted </a:t>
            </a:r>
            <a:r>
              <a:rPr sz="1600" b="1" spc="-15" dirty="0">
                <a:solidFill>
                  <a:srgbClr val="252525"/>
                </a:solidFill>
                <a:latin typeface="Carlito"/>
                <a:cs typeface="Carlito"/>
              </a:rPr>
              <a:t>Revenue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(based on the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parameter-adjusted</a:t>
            </a:r>
            <a:r>
              <a:rPr sz="1600" i="1" spc="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price)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When you create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200" i="1" spc="-15" dirty="0">
                <a:solidFill>
                  <a:srgbClr val="252525"/>
                </a:solidFill>
                <a:latin typeface="Carlito"/>
                <a:cs typeface="Carlito"/>
              </a:rPr>
              <a:t>parameter,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automatically added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DAX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calculations</a:t>
            </a:r>
            <a:r>
              <a:rPr sz="1200" i="1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Parameter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and 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Parameter </a:t>
            </a:r>
            <a:r>
              <a:rPr sz="1200" b="1" i="1" spc="-30" dirty="0">
                <a:solidFill>
                  <a:srgbClr val="252525"/>
                </a:solidFill>
                <a:latin typeface="Carlito"/>
                <a:cs typeface="Carlito"/>
              </a:rPr>
              <a:t>Value</a:t>
            </a:r>
            <a:r>
              <a:rPr sz="1200" i="1" spc="-30" dirty="0">
                <a:solidFill>
                  <a:srgbClr val="252525"/>
                </a:solidFill>
                <a:latin typeface="Carlito"/>
                <a:cs typeface="Carlito"/>
              </a:rPr>
              <a:t>”,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which look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something </a:t>
            </a:r>
            <a:r>
              <a:rPr sz="1200" i="1" spc="-15" dirty="0">
                <a:solidFill>
                  <a:srgbClr val="252525"/>
                </a:solidFill>
                <a:latin typeface="Carlito"/>
                <a:cs typeface="Carlito"/>
              </a:rPr>
              <a:t>like</a:t>
            </a:r>
            <a:r>
              <a:rPr sz="1200" i="1" spc="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this: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043679" y="242569"/>
            <a:ext cx="4105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“WHAT-IF”</a:t>
            </a:r>
            <a:r>
              <a:rPr sz="3200" b="0" spc="-15" dirty="0">
                <a:latin typeface="Carlito"/>
                <a:cs typeface="Carlito"/>
              </a:rPr>
              <a:t> </a:t>
            </a:r>
            <a:r>
              <a:rPr sz="3200" b="0" spc="-35" dirty="0">
                <a:latin typeface="Carlito"/>
                <a:cs typeface="Carlito"/>
              </a:rPr>
              <a:t>PARAMETERS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355" y="1169620"/>
            <a:ext cx="11358880" cy="3816985"/>
            <a:chOff x="469355" y="1169620"/>
            <a:chExt cx="11358880" cy="3816985"/>
          </a:xfrm>
        </p:grpSpPr>
        <p:sp>
          <p:nvSpPr>
            <p:cNvPr id="3" name="object 3"/>
            <p:cNvSpPr/>
            <p:nvPr/>
          </p:nvSpPr>
          <p:spPr>
            <a:xfrm>
              <a:off x="469355" y="1169620"/>
              <a:ext cx="4856298" cy="9830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0821" y="1181100"/>
              <a:ext cx="4786249" cy="91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7822" y="1350225"/>
              <a:ext cx="899909" cy="8382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5541" y="1387983"/>
              <a:ext cx="777240" cy="715645"/>
            </a:xfrm>
            <a:custGeom>
              <a:avLst/>
              <a:gdLst/>
              <a:ahLst/>
              <a:cxnLst/>
              <a:rect l="l" t="t" r="r" b="b"/>
              <a:pathLst>
                <a:path w="777239" h="715644">
                  <a:moveTo>
                    <a:pt x="0" y="715518"/>
                  </a:moveTo>
                  <a:lnTo>
                    <a:pt x="777240" y="715518"/>
                  </a:lnTo>
                  <a:lnTo>
                    <a:pt x="777240" y="0"/>
                  </a:lnTo>
                  <a:lnTo>
                    <a:pt x="0" y="0"/>
                  </a:lnTo>
                  <a:lnTo>
                    <a:pt x="0" y="71551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0899" y="2419289"/>
              <a:ext cx="5055140" cy="2539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345" y="2430780"/>
              <a:ext cx="4985766" cy="24704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391" y="2385060"/>
              <a:ext cx="5084064" cy="26014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110" y="2422779"/>
              <a:ext cx="4961890" cy="2479040"/>
            </a:xfrm>
            <a:custGeom>
              <a:avLst/>
              <a:gdLst/>
              <a:ahLst/>
              <a:cxnLst/>
              <a:rect l="l" t="t" r="r" b="b"/>
              <a:pathLst>
                <a:path w="4961890" h="2479040">
                  <a:moveTo>
                    <a:pt x="0" y="2478786"/>
                  </a:moveTo>
                  <a:lnTo>
                    <a:pt x="4961382" y="2478786"/>
                  </a:lnTo>
                  <a:lnTo>
                    <a:pt x="4961382" y="0"/>
                  </a:lnTo>
                  <a:lnTo>
                    <a:pt x="0" y="0"/>
                  </a:lnTo>
                  <a:lnTo>
                    <a:pt x="0" y="247878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8905" y="1847722"/>
              <a:ext cx="3437890" cy="506095"/>
            </a:xfrm>
            <a:custGeom>
              <a:avLst/>
              <a:gdLst/>
              <a:ahLst/>
              <a:cxnLst/>
              <a:rect l="l" t="t" r="r" b="b"/>
              <a:pathLst>
                <a:path w="3437890" h="506094">
                  <a:moveTo>
                    <a:pt x="520446" y="140589"/>
                  </a:moveTo>
                  <a:lnTo>
                    <a:pt x="418465" y="146685"/>
                  </a:lnTo>
                  <a:lnTo>
                    <a:pt x="372364" y="162560"/>
                  </a:lnTo>
                  <a:lnTo>
                    <a:pt x="327660" y="179197"/>
                  </a:lnTo>
                  <a:lnTo>
                    <a:pt x="284480" y="197104"/>
                  </a:lnTo>
                  <a:lnTo>
                    <a:pt x="243713" y="216408"/>
                  </a:lnTo>
                  <a:lnTo>
                    <a:pt x="205486" y="237490"/>
                  </a:lnTo>
                  <a:lnTo>
                    <a:pt x="170434" y="260731"/>
                  </a:lnTo>
                  <a:lnTo>
                    <a:pt x="139065" y="286004"/>
                  </a:lnTo>
                  <a:lnTo>
                    <a:pt x="110998" y="313309"/>
                  </a:lnTo>
                  <a:lnTo>
                    <a:pt x="85979" y="342265"/>
                  </a:lnTo>
                  <a:lnTo>
                    <a:pt x="42926" y="403606"/>
                  </a:lnTo>
                  <a:lnTo>
                    <a:pt x="25781" y="432943"/>
                  </a:lnTo>
                  <a:lnTo>
                    <a:pt x="3302" y="420624"/>
                  </a:lnTo>
                  <a:lnTo>
                    <a:pt x="0" y="505714"/>
                  </a:lnTo>
                  <a:lnTo>
                    <a:pt x="70104" y="457200"/>
                  </a:lnTo>
                  <a:lnTo>
                    <a:pt x="68707" y="456438"/>
                  </a:lnTo>
                  <a:lnTo>
                    <a:pt x="48082" y="445160"/>
                  </a:lnTo>
                  <a:lnTo>
                    <a:pt x="84201" y="387096"/>
                  </a:lnTo>
                  <a:lnTo>
                    <a:pt x="94869" y="372110"/>
                  </a:lnTo>
                  <a:lnTo>
                    <a:pt x="94615" y="372491"/>
                  </a:lnTo>
                  <a:lnTo>
                    <a:pt x="94907" y="372110"/>
                  </a:lnTo>
                  <a:lnTo>
                    <a:pt x="105714" y="358267"/>
                  </a:lnTo>
                  <a:lnTo>
                    <a:pt x="105918" y="358013"/>
                  </a:lnTo>
                  <a:lnTo>
                    <a:pt x="105664" y="358267"/>
                  </a:lnTo>
                  <a:lnTo>
                    <a:pt x="117475" y="343916"/>
                  </a:lnTo>
                  <a:lnTo>
                    <a:pt x="117094" y="344424"/>
                  </a:lnTo>
                  <a:lnTo>
                    <a:pt x="117551" y="343916"/>
                  </a:lnTo>
                  <a:lnTo>
                    <a:pt x="129667" y="330581"/>
                  </a:lnTo>
                  <a:lnTo>
                    <a:pt x="129413" y="330962"/>
                  </a:lnTo>
                  <a:lnTo>
                    <a:pt x="129768" y="330581"/>
                  </a:lnTo>
                  <a:lnTo>
                    <a:pt x="142494" y="317373"/>
                  </a:lnTo>
                  <a:lnTo>
                    <a:pt x="142113" y="317881"/>
                  </a:lnTo>
                  <a:lnTo>
                    <a:pt x="142646" y="317373"/>
                  </a:lnTo>
                  <a:lnTo>
                    <a:pt x="156083" y="304800"/>
                  </a:lnTo>
                  <a:lnTo>
                    <a:pt x="155702" y="305181"/>
                  </a:lnTo>
                  <a:lnTo>
                    <a:pt x="156146" y="304800"/>
                  </a:lnTo>
                  <a:lnTo>
                    <a:pt x="169976" y="293116"/>
                  </a:lnTo>
                  <a:lnTo>
                    <a:pt x="170434" y="292735"/>
                  </a:lnTo>
                  <a:lnTo>
                    <a:pt x="185178" y="281305"/>
                  </a:lnTo>
                  <a:lnTo>
                    <a:pt x="185305" y="281216"/>
                  </a:lnTo>
                  <a:lnTo>
                    <a:pt x="185712" y="280924"/>
                  </a:lnTo>
                  <a:lnTo>
                    <a:pt x="201422" y="270129"/>
                  </a:lnTo>
                  <a:lnTo>
                    <a:pt x="201803" y="269875"/>
                  </a:lnTo>
                  <a:lnTo>
                    <a:pt x="201295" y="270129"/>
                  </a:lnTo>
                  <a:lnTo>
                    <a:pt x="218414" y="259334"/>
                  </a:lnTo>
                  <a:lnTo>
                    <a:pt x="218821" y="259080"/>
                  </a:lnTo>
                  <a:lnTo>
                    <a:pt x="218313" y="259334"/>
                  </a:lnTo>
                  <a:lnTo>
                    <a:pt x="236372" y="249047"/>
                  </a:lnTo>
                  <a:lnTo>
                    <a:pt x="236601" y="248920"/>
                  </a:lnTo>
                  <a:lnTo>
                    <a:pt x="236220" y="249047"/>
                  </a:lnTo>
                  <a:lnTo>
                    <a:pt x="255143" y="239141"/>
                  </a:lnTo>
                  <a:lnTo>
                    <a:pt x="255397" y="239014"/>
                  </a:lnTo>
                  <a:lnTo>
                    <a:pt x="255016" y="239141"/>
                  </a:lnTo>
                  <a:lnTo>
                    <a:pt x="274561" y="229616"/>
                  </a:lnTo>
                  <a:lnTo>
                    <a:pt x="274828" y="229489"/>
                  </a:lnTo>
                  <a:lnTo>
                    <a:pt x="274447" y="229616"/>
                  </a:lnTo>
                  <a:lnTo>
                    <a:pt x="294640" y="220345"/>
                  </a:lnTo>
                  <a:lnTo>
                    <a:pt x="294932" y="220218"/>
                  </a:lnTo>
                  <a:lnTo>
                    <a:pt x="315595" y="211455"/>
                  </a:lnTo>
                  <a:lnTo>
                    <a:pt x="315341" y="211582"/>
                  </a:lnTo>
                  <a:lnTo>
                    <a:pt x="315645" y="211455"/>
                  </a:lnTo>
                  <a:lnTo>
                    <a:pt x="336931" y="202946"/>
                  </a:lnTo>
                  <a:lnTo>
                    <a:pt x="336677" y="202946"/>
                  </a:lnTo>
                  <a:lnTo>
                    <a:pt x="381127" y="186436"/>
                  </a:lnTo>
                  <a:lnTo>
                    <a:pt x="380873" y="186563"/>
                  </a:lnTo>
                  <a:lnTo>
                    <a:pt x="381228" y="186436"/>
                  </a:lnTo>
                  <a:lnTo>
                    <a:pt x="426720" y="170688"/>
                  </a:lnTo>
                  <a:lnTo>
                    <a:pt x="426466" y="170815"/>
                  </a:lnTo>
                  <a:lnTo>
                    <a:pt x="426847" y="170688"/>
                  </a:lnTo>
                  <a:lnTo>
                    <a:pt x="473329" y="155575"/>
                  </a:lnTo>
                  <a:lnTo>
                    <a:pt x="473202" y="155575"/>
                  </a:lnTo>
                  <a:lnTo>
                    <a:pt x="520446" y="140589"/>
                  </a:lnTo>
                  <a:close/>
                </a:path>
                <a:path w="3437890" h="506094">
                  <a:moveTo>
                    <a:pt x="3437382" y="411099"/>
                  </a:moveTo>
                  <a:lnTo>
                    <a:pt x="3414966" y="401066"/>
                  </a:lnTo>
                  <a:lnTo>
                    <a:pt x="3359658" y="376301"/>
                  </a:lnTo>
                  <a:lnTo>
                    <a:pt x="3360699" y="401535"/>
                  </a:lnTo>
                  <a:lnTo>
                    <a:pt x="3327781" y="402717"/>
                  </a:lnTo>
                  <a:lnTo>
                    <a:pt x="3299460" y="403098"/>
                  </a:lnTo>
                  <a:lnTo>
                    <a:pt x="3299333" y="403098"/>
                  </a:lnTo>
                  <a:lnTo>
                    <a:pt x="3270504" y="402971"/>
                  </a:lnTo>
                  <a:lnTo>
                    <a:pt x="3240786" y="402336"/>
                  </a:lnTo>
                  <a:lnTo>
                    <a:pt x="3210179" y="401066"/>
                  </a:lnTo>
                  <a:lnTo>
                    <a:pt x="3210433" y="401066"/>
                  </a:lnTo>
                  <a:lnTo>
                    <a:pt x="3178429" y="399034"/>
                  </a:lnTo>
                  <a:lnTo>
                    <a:pt x="3178683" y="399034"/>
                  </a:lnTo>
                  <a:lnTo>
                    <a:pt x="3145536" y="396240"/>
                  </a:lnTo>
                  <a:lnTo>
                    <a:pt x="3145790" y="396240"/>
                  </a:lnTo>
                  <a:lnTo>
                    <a:pt x="3111246" y="392430"/>
                  </a:lnTo>
                  <a:lnTo>
                    <a:pt x="3111500" y="392430"/>
                  </a:lnTo>
                  <a:lnTo>
                    <a:pt x="3075432" y="387604"/>
                  </a:lnTo>
                  <a:lnTo>
                    <a:pt x="3075686" y="387604"/>
                  </a:lnTo>
                  <a:lnTo>
                    <a:pt x="3037840" y="381762"/>
                  </a:lnTo>
                  <a:lnTo>
                    <a:pt x="3038221" y="381762"/>
                  </a:lnTo>
                  <a:lnTo>
                    <a:pt x="2998724" y="374523"/>
                  </a:lnTo>
                  <a:lnTo>
                    <a:pt x="2998851" y="374523"/>
                  </a:lnTo>
                  <a:lnTo>
                    <a:pt x="2957944" y="366268"/>
                  </a:lnTo>
                  <a:lnTo>
                    <a:pt x="2957322" y="366141"/>
                  </a:lnTo>
                  <a:lnTo>
                    <a:pt x="2957703" y="366268"/>
                  </a:lnTo>
                  <a:lnTo>
                    <a:pt x="2914142" y="356362"/>
                  </a:lnTo>
                  <a:lnTo>
                    <a:pt x="2914396" y="356362"/>
                  </a:lnTo>
                  <a:lnTo>
                    <a:pt x="2892044" y="350901"/>
                  </a:lnTo>
                  <a:lnTo>
                    <a:pt x="2891536" y="350774"/>
                  </a:lnTo>
                  <a:lnTo>
                    <a:pt x="2891917" y="350901"/>
                  </a:lnTo>
                  <a:lnTo>
                    <a:pt x="2868752" y="344551"/>
                  </a:lnTo>
                  <a:lnTo>
                    <a:pt x="2868295" y="344424"/>
                  </a:lnTo>
                  <a:lnTo>
                    <a:pt x="2868422" y="344551"/>
                  </a:lnTo>
                  <a:lnTo>
                    <a:pt x="2844355" y="337693"/>
                  </a:lnTo>
                  <a:lnTo>
                    <a:pt x="2843911" y="337566"/>
                  </a:lnTo>
                  <a:lnTo>
                    <a:pt x="2844165" y="337693"/>
                  </a:lnTo>
                  <a:lnTo>
                    <a:pt x="2818892" y="330073"/>
                  </a:lnTo>
                  <a:lnTo>
                    <a:pt x="2819019" y="330073"/>
                  </a:lnTo>
                  <a:lnTo>
                    <a:pt x="2793111" y="321945"/>
                  </a:lnTo>
                  <a:lnTo>
                    <a:pt x="2793238" y="321945"/>
                  </a:lnTo>
                  <a:lnTo>
                    <a:pt x="2766568" y="313436"/>
                  </a:lnTo>
                  <a:lnTo>
                    <a:pt x="2766822" y="313436"/>
                  </a:lnTo>
                  <a:lnTo>
                    <a:pt x="2711958" y="294894"/>
                  </a:lnTo>
                  <a:lnTo>
                    <a:pt x="2712085" y="294894"/>
                  </a:lnTo>
                  <a:lnTo>
                    <a:pt x="2536952" y="231902"/>
                  </a:lnTo>
                  <a:lnTo>
                    <a:pt x="2354707" y="165100"/>
                  </a:lnTo>
                  <a:lnTo>
                    <a:pt x="2304580" y="147447"/>
                  </a:lnTo>
                  <a:lnTo>
                    <a:pt x="2294128" y="143764"/>
                  </a:lnTo>
                  <a:lnTo>
                    <a:pt x="2249728" y="128651"/>
                  </a:lnTo>
                  <a:lnTo>
                    <a:pt x="2234438" y="123444"/>
                  </a:lnTo>
                  <a:lnTo>
                    <a:pt x="2197963" y="111633"/>
                  </a:lnTo>
                  <a:lnTo>
                    <a:pt x="2176018" y="104521"/>
                  </a:lnTo>
                  <a:lnTo>
                    <a:pt x="2150554" y="96774"/>
                  </a:lnTo>
                  <a:lnTo>
                    <a:pt x="2119249" y="87249"/>
                  </a:lnTo>
                  <a:lnTo>
                    <a:pt x="2064512" y="72263"/>
                  </a:lnTo>
                  <a:lnTo>
                    <a:pt x="2012061" y="59690"/>
                  </a:lnTo>
                  <a:lnTo>
                    <a:pt x="1961896" y="49149"/>
                  </a:lnTo>
                  <a:lnTo>
                    <a:pt x="1912747" y="39878"/>
                  </a:lnTo>
                  <a:lnTo>
                    <a:pt x="1911959" y="39751"/>
                  </a:lnTo>
                  <a:lnTo>
                    <a:pt x="1864487" y="32004"/>
                  </a:lnTo>
                  <a:lnTo>
                    <a:pt x="1817116" y="25146"/>
                  </a:lnTo>
                  <a:lnTo>
                    <a:pt x="1770761" y="19304"/>
                  </a:lnTo>
                  <a:lnTo>
                    <a:pt x="1725041" y="14478"/>
                  </a:lnTo>
                  <a:lnTo>
                    <a:pt x="1679956" y="10668"/>
                  </a:lnTo>
                  <a:lnTo>
                    <a:pt x="1635633" y="7493"/>
                  </a:lnTo>
                  <a:lnTo>
                    <a:pt x="1591818" y="4953"/>
                  </a:lnTo>
                  <a:lnTo>
                    <a:pt x="1548511" y="3175"/>
                  </a:lnTo>
                  <a:lnTo>
                    <a:pt x="1463167" y="1016"/>
                  </a:lnTo>
                  <a:lnTo>
                    <a:pt x="1295400" y="0"/>
                  </a:lnTo>
                  <a:lnTo>
                    <a:pt x="1295400" y="25400"/>
                  </a:lnTo>
                  <a:lnTo>
                    <a:pt x="1378839" y="25527"/>
                  </a:lnTo>
                  <a:lnTo>
                    <a:pt x="1462659" y="26289"/>
                  </a:lnTo>
                  <a:lnTo>
                    <a:pt x="1547622" y="28575"/>
                  </a:lnTo>
                  <a:lnTo>
                    <a:pt x="1590421" y="30353"/>
                  </a:lnTo>
                  <a:lnTo>
                    <a:pt x="1633982" y="32766"/>
                  </a:lnTo>
                  <a:lnTo>
                    <a:pt x="1677924" y="35941"/>
                  </a:lnTo>
                  <a:lnTo>
                    <a:pt x="1722755" y="39878"/>
                  </a:lnTo>
                  <a:lnTo>
                    <a:pt x="1722501" y="39751"/>
                  </a:lnTo>
                  <a:lnTo>
                    <a:pt x="1767967" y="44577"/>
                  </a:lnTo>
                  <a:lnTo>
                    <a:pt x="1767713" y="44577"/>
                  </a:lnTo>
                  <a:lnTo>
                    <a:pt x="1813941" y="50292"/>
                  </a:lnTo>
                  <a:lnTo>
                    <a:pt x="1813687" y="50292"/>
                  </a:lnTo>
                  <a:lnTo>
                    <a:pt x="1860804" y="57023"/>
                  </a:lnTo>
                  <a:lnTo>
                    <a:pt x="1860550" y="57023"/>
                  </a:lnTo>
                  <a:lnTo>
                    <a:pt x="1908429" y="64897"/>
                  </a:lnTo>
                  <a:lnTo>
                    <a:pt x="1908175" y="64897"/>
                  </a:lnTo>
                  <a:lnTo>
                    <a:pt x="1957197" y="74041"/>
                  </a:lnTo>
                  <a:lnTo>
                    <a:pt x="1956816" y="74041"/>
                  </a:lnTo>
                  <a:lnTo>
                    <a:pt x="2006727" y="84455"/>
                  </a:lnTo>
                  <a:lnTo>
                    <a:pt x="2006600" y="84455"/>
                  </a:lnTo>
                  <a:lnTo>
                    <a:pt x="2032127" y="90297"/>
                  </a:lnTo>
                  <a:lnTo>
                    <a:pt x="2031873" y="90297"/>
                  </a:lnTo>
                  <a:lnTo>
                    <a:pt x="2058162" y="96901"/>
                  </a:lnTo>
                  <a:lnTo>
                    <a:pt x="2058035" y="96774"/>
                  </a:lnTo>
                  <a:lnTo>
                    <a:pt x="2084959" y="104013"/>
                  </a:lnTo>
                  <a:lnTo>
                    <a:pt x="2084832" y="104013"/>
                  </a:lnTo>
                  <a:lnTo>
                    <a:pt x="2112264" y="111760"/>
                  </a:lnTo>
                  <a:lnTo>
                    <a:pt x="2112010" y="111633"/>
                  </a:lnTo>
                  <a:lnTo>
                    <a:pt x="2168525" y="128778"/>
                  </a:lnTo>
                  <a:lnTo>
                    <a:pt x="2168398" y="128651"/>
                  </a:lnTo>
                  <a:lnTo>
                    <a:pt x="2226564" y="147574"/>
                  </a:lnTo>
                  <a:lnTo>
                    <a:pt x="2226310" y="147447"/>
                  </a:lnTo>
                  <a:lnTo>
                    <a:pt x="2285873" y="167767"/>
                  </a:lnTo>
                  <a:lnTo>
                    <a:pt x="2285746" y="167767"/>
                  </a:lnTo>
                  <a:lnTo>
                    <a:pt x="2346198" y="189103"/>
                  </a:lnTo>
                  <a:lnTo>
                    <a:pt x="2346071" y="189103"/>
                  </a:lnTo>
                  <a:lnTo>
                    <a:pt x="2588006" y="277622"/>
                  </a:lnTo>
                  <a:lnTo>
                    <a:pt x="2703703" y="318897"/>
                  </a:lnTo>
                  <a:lnTo>
                    <a:pt x="2758694" y="337566"/>
                  </a:lnTo>
                  <a:lnTo>
                    <a:pt x="2811526" y="354330"/>
                  </a:lnTo>
                  <a:lnTo>
                    <a:pt x="2861564" y="368935"/>
                  </a:lnTo>
                  <a:lnTo>
                    <a:pt x="2908427" y="381127"/>
                  </a:lnTo>
                  <a:lnTo>
                    <a:pt x="2952242" y="391033"/>
                  </a:lnTo>
                  <a:lnTo>
                    <a:pt x="2994025" y="399542"/>
                  </a:lnTo>
                  <a:lnTo>
                    <a:pt x="3033776" y="406781"/>
                  </a:lnTo>
                  <a:lnTo>
                    <a:pt x="3071876" y="412750"/>
                  </a:lnTo>
                  <a:lnTo>
                    <a:pt x="3143123" y="421513"/>
                  </a:lnTo>
                  <a:lnTo>
                    <a:pt x="3208909" y="426466"/>
                  </a:lnTo>
                  <a:lnTo>
                    <a:pt x="3270250" y="428371"/>
                  </a:lnTo>
                  <a:lnTo>
                    <a:pt x="3299460" y="428498"/>
                  </a:lnTo>
                  <a:lnTo>
                    <a:pt x="3328289" y="428117"/>
                  </a:lnTo>
                  <a:lnTo>
                    <a:pt x="3361766" y="426923"/>
                  </a:lnTo>
                  <a:lnTo>
                    <a:pt x="3362833" y="452374"/>
                  </a:lnTo>
                  <a:lnTo>
                    <a:pt x="3437382" y="41109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17818" y="2916777"/>
              <a:ext cx="6009971" cy="2240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5109" y="2938653"/>
              <a:ext cx="5935345" cy="143510"/>
            </a:xfrm>
            <a:custGeom>
              <a:avLst/>
              <a:gdLst/>
              <a:ahLst/>
              <a:cxnLst/>
              <a:rect l="l" t="t" r="r" b="b"/>
              <a:pathLst>
                <a:path w="5935345" h="143510">
                  <a:moveTo>
                    <a:pt x="0" y="143256"/>
                  </a:moveTo>
                  <a:lnTo>
                    <a:pt x="7979" y="115401"/>
                  </a:lnTo>
                  <a:lnTo>
                    <a:pt x="29733" y="92630"/>
                  </a:lnTo>
                  <a:lnTo>
                    <a:pt x="61989" y="77265"/>
                  </a:lnTo>
                  <a:lnTo>
                    <a:pt x="101473" y="71627"/>
                  </a:lnTo>
                  <a:lnTo>
                    <a:pt x="1473708" y="71627"/>
                  </a:lnTo>
                  <a:lnTo>
                    <a:pt x="1513191" y="65990"/>
                  </a:lnTo>
                  <a:lnTo>
                    <a:pt x="1545447" y="50625"/>
                  </a:lnTo>
                  <a:lnTo>
                    <a:pt x="1567201" y="27854"/>
                  </a:lnTo>
                  <a:lnTo>
                    <a:pt x="1575181" y="0"/>
                  </a:lnTo>
                  <a:lnTo>
                    <a:pt x="1583160" y="27854"/>
                  </a:lnTo>
                  <a:lnTo>
                    <a:pt x="1604914" y="50625"/>
                  </a:lnTo>
                  <a:lnTo>
                    <a:pt x="1637170" y="65990"/>
                  </a:lnTo>
                  <a:lnTo>
                    <a:pt x="1676654" y="71627"/>
                  </a:lnTo>
                  <a:lnTo>
                    <a:pt x="5833745" y="71627"/>
                  </a:lnTo>
                  <a:lnTo>
                    <a:pt x="5873228" y="77265"/>
                  </a:lnTo>
                  <a:lnTo>
                    <a:pt x="5905484" y="92630"/>
                  </a:lnTo>
                  <a:lnTo>
                    <a:pt x="5927238" y="115401"/>
                  </a:lnTo>
                  <a:lnTo>
                    <a:pt x="5935218" y="143256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96665" y="242569"/>
            <a:ext cx="5596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MANAGING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0" dirty="0">
                <a:latin typeface="Carlito"/>
                <a:cs typeface="Carlito"/>
              </a:rPr>
              <a:t>VIEWING </a:t>
            </a:r>
            <a:r>
              <a:rPr sz="3200" b="0" spc="-5" dirty="0">
                <a:latin typeface="Carlito"/>
                <a:cs typeface="Carlito"/>
              </a:rPr>
              <a:t>AS</a:t>
            </a:r>
            <a:r>
              <a:rPr sz="3200" b="0" spc="-125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ROLES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175173" y="1411933"/>
            <a:ext cx="2332990" cy="1353185"/>
            <a:chOff x="6175173" y="1411933"/>
            <a:chExt cx="2332990" cy="1353185"/>
          </a:xfrm>
        </p:grpSpPr>
        <p:sp>
          <p:nvSpPr>
            <p:cNvPr id="17" name="object 17"/>
            <p:cNvSpPr/>
            <p:nvPr/>
          </p:nvSpPr>
          <p:spPr>
            <a:xfrm>
              <a:off x="6175173" y="1411933"/>
              <a:ext cx="2332631" cy="13526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86677" y="1423416"/>
              <a:ext cx="2263139" cy="12832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915379" y="3196557"/>
            <a:ext cx="5818505" cy="3390265"/>
            <a:chOff x="5915379" y="3196557"/>
            <a:chExt cx="5818505" cy="3390265"/>
          </a:xfrm>
        </p:grpSpPr>
        <p:sp>
          <p:nvSpPr>
            <p:cNvPr id="20" name="object 20"/>
            <p:cNvSpPr/>
            <p:nvPr/>
          </p:nvSpPr>
          <p:spPr>
            <a:xfrm>
              <a:off x="5915379" y="3196557"/>
              <a:ext cx="5817923" cy="33902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26836" y="3208020"/>
              <a:ext cx="5748527" cy="33207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0258" y="5156708"/>
            <a:ext cx="49129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Roles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allow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you to define filtered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views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can be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tailored 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specific</a:t>
            </a:r>
            <a:r>
              <a:rPr sz="16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audiences</a:t>
            </a:r>
            <a:endParaRPr sz="1600">
              <a:latin typeface="Carlito"/>
              <a:cs typeface="Carlito"/>
            </a:endParaRPr>
          </a:p>
          <a:p>
            <a:pPr marL="755650" marR="108585" indent="-28575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this example we’ve created views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each territory  manager (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Europe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North America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and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Pacific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) based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on  simple DAX filter</a:t>
            </a:r>
            <a:r>
              <a:rPr sz="1400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567" y="1187926"/>
            <a:ext cx="10398125" cy="5321935"/>
            <a:chOff x="545567" y="1187926"/>
            <a:chExt cx="10398125" cy="5321935"/>
          </a:xfrm>
        </p:grpSpPr>
        <p:sp>
          <p:nvSpPr>
            <p:cNvPr id="3" name="object 3"/>
            <p:cNvSpPr/>
            <p:nvPr/>
          </p:nvSpPr>
          <p:spPr>
            <a:xfrm>
              <a:off x="545567" y="3452602"/>
              <a:ext cx="4751118" cy="30571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7021" y="3464052"/>
              <a:ext cx="4681728" cy="29878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61282" y="4587963"/>
              <a:ext cx="741476" cy="483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9001" y="4625720"/>
              <a:ext cx="619125" cy="361315"/>
            </a:xfrm>
            <a:custGeom>
              <a:avLst/>
              <a:gdLst/>
              <a:ahLst/>
              <a:cxnLst/>
              <a:rect l="l" t="t" r="r" b="b"/>
              <a:pathLst>
                <a:path w="619125" h="361314">
                  <a:moveTo>
                    <a:pt x="0" y="361187"/>
                  </a:moveTo>
                  <a:lnTo>
                    <a:pt x="618744" y="361187"/>
                  </a:lnTo>
                  <a:lnTo>
                    <a:pt x="618744" y="0"/>
                  </a:lnTo>
                  <a:lnTo>
                    <a:pt x="0" y="0"/>
                  </a:lnTo>
                  <a:lnTo>
                    <a:pt x="0" y="36118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8730" y="1662663"/>
              <a:ext cx="4109501" cy="14790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0177" y="1674113"/>
              <a:ext cx="4040124" cy="140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9232" y="2492489"/>
              <a:ext cx="853465" cy="513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46951" y="2530220"/>
              <a:ext cx="730885" cy="391160"/>
            </a:xfrm>
            <a:custGeom>
              <a:avLst/>
              <a:gdLst/>
              <a:ahLst/>
              <a:cxnLst/>
              <a:rect l="l" t="t" r="r" b="b"/>
              <a:pathLst>
                <a:path w="730884" h="391160">
                  <a:moveTo>
                    <a:pt x="0" y="390905"/>
                  </a:moveTo>
                  <a:lnTo>
                    <a:pt x="730757" y="390905"/>
                  </a:lnTo>
                  <a:lnTo>
                    <a:pt x="730757" y="0"/>
                  </a:lnTo>
                  <a:lnTo>
                    <a:pt x="0" y="0"/>
                  </a:lnTo>
                  <a:lnTo>
                    <a:pt x="0" y="39090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9999" y="1374630"/>
              <a:ext cx="1824429" cy="1753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1529" y="1386077"/>
              <a:ext cx="1754886" cy="16840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4173" y="2748572"/>
              <a:ext cx="480148" cy="40686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1893" y="2786252"/>
              <a:ext cx="357505" cy="284480"/>
            </a:xfrm>
            <a:custGeom>
              <a:avLst/>
              <a:gdLst/>
              <a:ahLst/>
              <a:cxnLst/>
              <a:rect l="l" t="t" r="r" b="b"/>
              <a:pathLst>
                <a:path w="357505" h="284480">
                  <a:moveTo>
                    <a:pt x="0" y="284225"/>
                  </a:moveTo>
                  <a:lnTo>
                    <a:pt x="357378" y="284225"/>
                  </a:lnTo>
                  <a:lnTo>
                    <a:pt x="357378" y="0"/>
                  </a:lnTo>
                  <a:lnTo>
                    <a:pt x="0" y="0"/>
                  </a:lnTo>
                  <a:lnTo>
                    <a:pt x="0" y="28422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6716" y="2691129"/>
              <a:ext cx="4347210" cy="2106930"/>
            </a:xfrm>
            <a:custGeom>
              <a:avLst/>
              <a:gdLst/>
              <a:ahLst/>
              <a:cxnLst/>
              <a:rect l="l" t="t" r="r" b="b"/>
              <a:pathLst>
                <a:path w="4347209" h="2106929">
                  <a:moveTo>
                    <a:pt x="902970" y="1845691"/>
                  </a:moveTo>
                  <a:lnTo>
                    <a:pt x="902728" y="1845564"/>
                  </a:lnTo>
                  <a:lnTo>
                    <a:pt x="902970" y="1845691"/>
                  </a:lnTo>
                  <a:close/>
                </a:path>
                <a:path w="4347209" h="2106929">
                  <a:moveTo>
                    <a:pt x="1651317" y="2081872"/>
                  </a:moveTo>
                  <a:lnTo>
                    <a:pt x="1587881" y="2032127"/>
                  </a:lnTo>
                  <a:lnTo>
                    <a:pt x="1582801" y="2056980"/>
                  </a:lnTo>
                  <a:lnTo>
                    <a:pt x="1513332" y="2042541"/>
                  </a:lnTo>
                  <a:lnTo>
                    <a:pt x="1513459" y="2042541"/>
                  </a:lnTo>
                  <a:lnTo>
                    <a:pt x="1442402" y="2027047"/>
                  </a:lnTo>
                  <a:lnTo>
                    <a:pt x="1441831" y="2026920"/>
                  </a:lnTo>
                  <a:lnTo>
                    <a:pt x="1441958" y="2027047"/>
                  </a:lnTo>
                  <a:lnTo>
                    <a:pt x="1370838" y="2010537"/>
                  </a:lnTo>
                  <a:lnTo>
                    <a:pt x="1371092" y="2010537"/>
                  </a:lnTo>
                  <a:lnTo>
                    <a:pt x="1300480" y="1992884"/>
                  </a:lnTo>
                  <a:lnTo>
                    <a:pt x="1300734" y="1992884"/>
                  </a:lnTo>
                  <a:lnTo>
                    <a:pt x="1231468" y="1973834"/>
                  </a:lnTo>
                  <a:lnTo>
                    <a:pt x="1231011" y="1973707"/>
                  </a:lnTo>
                  <a:lnTo>
                    <a:pt x="1231392" y="1973834"/>
                  </a:lnTo>
                  <a:lnTo>
                    <a:pt x="1162964" y="1952879"/>
                  </a:lnTo>
                  <a:lnTo>
                    <a:pt x="1162558" y="1952752"/>
                  </a:lnTo>
                  <a:lnTo>
                    <a:pt x="1162812" y="1952879"/>
                  </a:lnTo>
                  <a:lnTo>
                    <a:pt x="1129284" y="1941703"/>
                  </a:lnTo>
                  <a:lnTo>
                    <a:pt x="1128903" y="1941576"/>
                  </a:lnTo>
                  <a:lnTo>
                    <a:pt x="1129157" y="1941703"/>
                  </a:lnTo>
                  <a:lnTo>
                    <a:pt x="1095502" y="1929892"/>
                  </a:lnTo>
                  <a:lnTo>
                    <a:pt x="1095756" y="1929892"/>
                  </a:lnTo>
                  <a:lnTo>
                    <a:pt x="1062812" y="1917573"/>
                  </a:lnTo>
                  <a:lnTo>
                    <a:pt x="1062482" y="1917446"/>
                  </a:lnTo>
                  <a:lnTo>
                    <a:pt x="1062609" y="1917573"/>
                  </a:lnTo>
                  <a:lnTo>
                    <a:pt x="1029906" y="1904619"/>
                  </a:lnTo>
                  <a:lnTo>
                    <a:pt x="1029589" y="1904492"/>
                  </a:lnTo>
                  <a:lnTo>
                    <a:pt x="1029843" y="1904619"/>
                  </a:lnTo>
                  <a:lnTo>
                    <a:pt x="997623" y="1891030"/>
                  </a:lnTo>
                  <a:lnTo>
                    <a:pt x="965733" y="1876679"/>
                  </a:lnTo>
                  <a:lnTo>
                    <a:pt x="965454" y="1876552"/>
                  </a:lnTo>
                  <a:lnTo>
                    <a:pt x="934085" y="1861566"/>
                  </a:lnTo>
                  <a:lnTo>
                    <a:pt x="933907" y="1861489"/>
                  </a:lnTo>
                  <a:lnTo>
                    <a:pt x="902716" y="1845564"/>
                  </a:lnTo>
                  <a:lnTo>
                    <a:pt x="872439" y="1829181"/>
                  </a:lnTo>
                  <a:lnTo>
                    <a:pt x="871982" y="1828927"/>
                  </a:lnTo>
                  <a:lnTo>
                    <a:pt x="872350" y="1829181"/>
                  </a:lnTo>
                  <a:lnTo>
                    <a:pt x="842314" y="1811655"/>
                  </a:lnTo>
                  <a:lnTo>
                    <a:pt x="841883" y="1811401"/>
                  </a:lnTo>
                  <a:lnTo>
                    <a:pt x="842251" y="1811655"/>
                  </a:lnTo>
                  <a:lnTo>
                    <a:pt x="812698" y="1793240"/>
                  </a:lnTo>
                  <a:lnTo>
                    <a:pt x="812292" y="1792986"/>
                  </a:lnTo>
                  <a:lnTo>
                    <a:pt x="812546" y="1793240"/>
                  </a:lnTo>
                  <a:lnTo>
                    <a:pt x="783463" y="1773936"/>
                  </a:lnTo>
                  <a:lnTo>
                    <a:pt x="783082" y="1773682"/>
                  </a:lnTo>
                  <a:lnTo>
                    <a:pt x="783336" y="1773936"/>
                  </a:lnTo>
                  <a:lnTo>
                    <a:pt x="754380" y="1753489"/>
                  </a:lnTo>
                  <a:lnTo>
                    <a:pt x="754761" y="1753743"/>
                  </a:lnTo>
                  <a:lnTo>
                    <a:pt x="754418" y="1753489"/>
                  </a:lnTo>
                  <a:lnTo>
                    <a:pt x="726770" y="1732407"/>
                  </a:lnTo>
                  <a:lnTo>
                    <a:pt x="726440" y="1732153"/>
                  </a:lnTo>
                  <a:lnTo>
                    <a:pt x="726694" y="1732407"/>
                  </a:lnTo>
                  <a:lnTo>
                    <a:pt x="698881" y="1709801"/>
                  </a:lnTo>
                  <a:lnTo>
                    <a:pt x="699262" y="1710055"/>
                  </a:lnTo>
                  <a:lnTo>
                    <a:pt x="698957" y="1709801"/>
                  </a:lnTo>
                  <a:lnTo>
                    <a:pt x="672388" y="1686814"/>
                  </a:lnTo>
                  <a:lnTo>
                    <a:pt x="671957" y="1686433"/>
                  </a:lnTo>
                  <a:lnTo>
                    <a:pt x="672338" y="1686814"/>
                  </a:lnTo>
                  <a:lnTo>
                    <a:pt x="646061" y="1662303"/>
                  </a:lnTo>
                  <a:lnTo>
                    <a:pt x="620395" y="1636776"/>
                  </a:lnTo>
                  <a:lnTo>
                    <a:pt x="620026" y="1636395"/>
                  </a:lnTo>
                  <a:lnTo>
                    <a:pt x="594995" y="1609598"/>
                  </a:lnTo>
                  <a:lnTo>
                    <a:pt x="595249" y="1609852"/>
                  </a:lnTo>
                  <a:lnTo>
                    <a:pt x="595020" y="1609598"/>
                  </a:lnTo>
                  <a:lnTo>
                    <a:pt x="570484" y="1581658"/>
                  </a:lnTo>
                  <a:lnTo>
                    <a:pt x="570865" y="1582039"/>
                  </a:lnTo>
                  <a:lnTo>
                    <a:pt x="570547" y="1581658"/>
                  </a:lnTo>
                  <a:lnTo>
                    <a:pt x="546735" y="1552575"/>
                  </a:lnTo>
                  <a:lnTo>
                    <a:pt x="546989" y="1552829"/>
                  </a:lnTo>
                  <a:lnTo>
                    <a:pt x="546785" y="1552575"/>
                  </a:lnTo>
                  <a:lnTo>
                    <a:pt x="523659" y="1522730"/>
                  </a:lnTo>
                  <a:lnTo>
                    <a:pt x="523367" y="1522349"/>
                  </a:lnTo>
                  <a:lnTo>
                    <a:pt x="523621" y="1522730"/>
                  </a:lnTo>
                  <a:lnTo>
                    <a:pt x="500634" y="1491107"/>
                  </a:lnTo>
                  <a:lnTo>
                    <a:pt x="500888" y="1491361"/>
                  </a:lnTo>
                  <a:lnTo>
                    <a:pt x="500710" y="1491107"/>
                  </a:lnTo>
                  <a:lnTo>
                    <a:pt x="478701" y="1459230"/>
                  </a:lnTo>
                  <a:lnTo>
                    <a:pt x="478536" y="1458976"/>
                  </a:lnTo>
                  <a:lnTo>
                    <a:pt x="478663" y="1459230"/>
                  </a:lnTo>
                  <a:lnTo>
                    <a:pt x="456819" y="1425702"/>
                  </a:lnTo>
                  <a:lnTo>
                    <a:pt x="457073" y="1425956"/>
                  </a:lnTo>
                  <a:lnTo>
                    <a:pt x="456907" y="1425702"/>
                  </a:lnTo>
                  <a:lnTo>
                    <a:pt x="435889" y="1391666"/>
                  </a:lnTo>
                  <a:lnTo>
                    <a:pt x="435737" y="1391412"/>
                  </a:lnTo>
                  <a:lnTo>
                    <a:pt x="435864" y="1391666"/>
                  </a:lnTo>
                  <a:lnTo>
                    <a:pt x="415048" y="1356614"/>
                  </a:lnTo>
                  <a:lnTo>
                    <a:pt x="394652" y="1320546"/>
                  </a:lnTo>
                  <a:lnTo>
                    <a:pt x="394639" y="1320419"/>
                  </a:lnTo>
                  <a:lnTo>
                    <a:pt x="374840" y="1283716"/>
                  </a:lnTo>
                  <a:lnTo>
                    <a:pt x="374827" y="1283589"/>
                  </a:lnTo>
                  <a:lnTo>
                    <a:pt x="355473" y="1246124"/>
                  </a:lnTo>
                  <a:lnTo>
                    <a:pt x="355358" y="1245920"/>
                  </a:lnTo>
                  <a:lnTo>
                    <a:pt x="336346" y="1207643"/>
                  </a:lnTo>
                  <a:lnTo>
                    <a:pt x="336359" y="1207516"/>
                  </a:lnTo>
                  <a:lnTo>
                    <a:pt x="317627" y="1168400"/>
                  </a:lnTo>
                  <a:lnTo>
                    <a:pt x="299516" y="1128776"/>
                  </a:lnTo>
                  <a:lnTo>
                    <a:pt x="299466" y="1128649"/>
                  </a:lnTo>
                  <a:lnTo>
                    <a:pt x="299466" y="1128776"/>
                  </a:lnTo>
                  <a:lnTo>
                    <a:pt x="281660" y="1088390"/>
                  </a:lnTo>
                  <a:lnTo>
                    <a:pt x="281559" y="1088136"/>
                  </a:lnTo>
                  <a:lnTo>
                    <a:pt x="281559" y="1088390"/>
                  </a:lnTo>
                  <a:lnTo>
                    <a:pt x="263956" y="1047242"/>
                  </a:lnTo>
                  <a:lnTo>
                    <a:pt x="263906" y="1047115"/>
                  </a:lnTo>
                  <a:lnTo>
                    <a:pt x="263906" y="1047242"/>
                  </a:lnTo>
                  <a:lnTo>
                    <a:pt x="246608" y="1005713"/>
                  </a:lnTo>
                  <a:lnTo>
                    <a:pt x="246507" y="1005459"/>
                  </a:lnTo>
                  <a:lnTo>
                    <a:pt x="246507" y="1005713"/>
                  </a:lnTo>
                  <a:lnTo>
                    <a:pt x="212686" y="920877"/>
                  </a:lnTo>
                  <a:lnTo>
                    <a:pt x="212648" y="920724"/>
                  </a:lnTo>
                  <a:lnTo>
                    <a:pt x="179743" y="834136"/>
                  </a:lnTo>
                  <a:lnTo>
                    <a:pt x="179781" y="834009"/>
                  </a:lnTo>
                  <a:lnTo>
                    <a:pt x="147739" y="745998"/>
                  </a:lnTo>
                  <a:lnTo>
                    <a:pt x="147777" y="745871"/>
                  </a:lnTo>
                  <a:lnTo>
                    <a:pt x="116205" y="656463"/>
                  </a:lnTo>
                  <a:lnTo>
                    <a:pt x="116332" y="656463"/>
                  </a:lnTo>
                  <a:lnTo>
                    <a:pt x="85217" y="566039"/>
                  </a:lnTo>
                  <a:lnTo>
                    <a:pt x="54610" y="475107"/>
                  </a:lnTo>
                  <a:lnTo>
                    <a:pt x="24130" y="383667"/>
                  </a:lnTo>
                  <a:lnTo>
                    <a:pt x="0" y="391795"/>
                  </a:lnTo>
                  <a:lnTo>
                    <a:pt x="30480" y="483108"/>
                  </a:lnTo>
                  <a:lnTo>
                    <a:pt x="61214" y="574167"/>
                  </a:lnTo>
                  <a:lnTo>
                    <a:pt x="92329" y="664845"/>
                  </a:lnTo>
                  <a:lnTo>
                    <a:pt x="123825" y="754380"/>
                  </a:lnTo>
                  <a:lnTo>
                    <a:pt x="155956" y="842899"/>
                  </a:lnTo>
                  <a:lnTo>
                    <a:pt x="188976" y="929894"/>
                  </a:lnTo>
                  <a:lnTo>
                    <a:pt x="223012" y="1015238"/>
                  </a:lnTo>
                  <a:lnTo>
                    <a:pt x="240538" y="1057021"/>
                  </a:lnTo>
                  <a:lnTo>
                    <a:pt x="258318" y="1098423"/>
                  </a:lnTo>
                  <a:lnTo>
                    <a:pt x="276352" y="1139190"/>
                  </a:lnTo>
                  <a:lnTo>
                    <a:pt x="294640" y="1179322"/>
                  </a:lnTo>
                  <a:lnTo>
                    <a:pt x="313563" y="1218692"/>
                  </a:lnTo>
                  <a:lnTo>
                    <a:pt x="332740" y="1257427"/>
                  </a:lnTo>
                  <a:lnTo>
                    <a:pt x="352425" y="1295527"/>
                  </a:lnTo>
                  <a:lnTo>
                    <a:pt x="372364" y="1332738"/>
                  </a:lnTo>
                  <a:lnTo>
                    <a:pt x="392938" y="1369187"/>
                  </a:lnTo>
                  <a:lnTo>
                    <a:pt x="414020" y="1404747"/>
                  </a:lnTo>
                  <a:lnTo>
                    <a:pt x="435483" y="1439418"/>
                  </a:lnTo>
                  <a:lnTo>
                    <a:pt x="457454" y="1473200"/>
                  </a:lnTo>
                  <a:lnTo>
                    <a:pt x="480060" y="1505966"/>
                  </a:lnTo>
                  <a:lnTo>
                    <a:pt x="503174" y="1537716"/>
                  </a:lnTo>
                  <a:lnTo>
                    <a:pt x="526923" y="1568577"/>
                  </a:lnTo>
                  <a:lnTo>
                    <a:pt x="551307" y="1598295"/>
                  </a:lnTo>
                  <a:lnTo>
                    <a:pt x="601980" y="1654302"/>
                  </a:lnTo>
                  <a:lnTo>
                    <a:pt x="655193" y="1705483"/>
                  </a:lnTo>
                  <a:lnTo>
                    <a:pt x="710946" y="1752219"/>
                  </a:lnTo>
                  <a:lnTo>
                    <a:pt x="768858" y="1794764"/>
                  </a:lnTo>
                  <a:lnTo>
                    <a:pt x="828929" y="1833245"/>
                  </a:lnTo>
                  <a:lnTo>
                    <a:pt x="891032" y="1868170"/>
                  </a:lnTo>
                  <a:lnTo>
                    <a:pt x="954786" y="1899666"/>
                  </a:lnTo>
                  <a:lnTo>
                    <a:pt x="1020191" y="1928114"/>
                  </a:lnTo>
                  <a:lnTo>
                    <a:pt x="1086866" y="1953768"/>
                  </a:lnTo>
                  <a:lnTo>
                    <a:pt x="1155065" y="1977009"/>
                  </a:lnTo>
                  <a:lnTo>
                    <a:pt x="1224153" y="1998091"/>
                  </a:lnTo>
                  <a:lnTo>
                    <a:pt x="1294130" y="2017395"/>
                  </a:lnTo>
                  <a:lnTo>
                    <a:pt x="1364996" y="2035175"/>
                  </a:lnTo>
                  <a:lnTo>
                    <a:pt x="1436370" y="2051812"/>
                  </a:lnTo>
                  <a:lnTo>
                    <a:pt x="1508125" y="2067433"/>
                  </a:lnTo>
                  <a:lnTo>
                    <a:pt x="1577721" y="2081872"/>
                  </a:lnTo>
                  <a:lnTo>
                    <a:pt x="1590687" y="2081872"/>
                  </a:lnTo>
                  <a:lnTo>
                    <a:pt x="1651317" y="2081872"/>
                  </a:lnTo>
                  <a:close/>
                </a:path>
                <a:path w="4347209" h="2106929">
                  <a:moveTo>
                    <a:pt x="1654937" y="2084705"/>
                  </a:moveTo>
                  <a:lnTo>
                    <a:pt x="1654606" y="2084451"/>
                  </a:lnTo>
                  <a:lnTo>
                    <a:pt x="1590167" y="2084451"/>
                  </a:lnTo>
                  <a:lnTo>
                    <a:pt x="1577200" y="2084451"/>
                  </a:lnTo>
                  <a:lnTo>
                    <a:pt x="1572641" y="2106803"/>
                  </a:lnTo>
                  <a:lnTo>
                    <a:pt x="1654937" y="2084705"/>
                  </a:lnTo>
                  <a:close/>
                </a:path>
                <a:path w="4347209" h="2106929">
                  <a:moveTo>
                    <a:pt x="4347083" y="27305"/>
                  </a:moveTo>
                  <a:lnTo>
                    <a:pt x="4335805" y="23495"/>
                  </a:lnTo>
                  <a:lnTo>
                    <a:pt x="4266311" y="0"/>
                  </a:lnTo>
                  <a:lnTo>
                    <a:pt x="4269829" y="25234"/>
                  </a:lnTo>
                  <a:lnTo>
                    <a:pt x="4125849" y="45466"/>
                  </a:lnTo>
                  <a:lnTo>
                    <a:pt x="3908425" y="79121"/>
                  </a:lnTo>
                  <a:lnTo>
                    <a:pt x="3801491" y="97790"/>
                  </a:lnTo>
                  <a:lnTo>
                    <a:pt x="3695954" y="118237"/>
                  </a:lnTo>
                  <a:lnTo>
                    <a:pt x="3643884" y="129159"/>
                  </a:lnTo>
                  <a:lnTo>
                    <a:pt x="3592195" y="140716"/>
                  </a:lnTo>
                  <a:lnTo>
                    <a:pt x="3541141" y="152908"/>
                  </a:lnTo>
                  <a:lnTo>
                    <a:pt x="3490468" y="165735"/>
                  </a:lnTo>
                  <a:lnTo>
                    <a:pt x="3440557" y="179197"/>
                  </a:lnTo>
                  <a:lnTo>
                    <a:pt x="3391281" y="193421"/>
                  </a:lnTo>
                  <a:lnTo>
                    <a:pt x="3342640" y="208534"/>
                  </a:lnTo>
                  <a:lnTo>
                    <a:pt x="3294761" y="224409"/>
                  </a:lnTo>
                  <a:lnTo>
                    <a:pt x="3247517" y="241173"/>
                  </a:lnTo>
                  <a:lnTo>
                    <a:pt x="3201162" y="258699"/>
                  </a:lnTo>
                  <a:lnTo>
                    <a:pt x="3155569" y="277368"/>
                  </a:lnTo>
                  <a:lnTo>
                    <a:pt x="3110865" y="296926"/>
                  </a:lnTo>
                  <a:lnTo>
                    <a:pt x="3067177" y="317627"/>
                  </a:lnTo>
                  <a:lnTo>
                    <a:pt x="3024378" y="339344"/>
                  </a:lnTo>
                  <a:lnTo>
                    <a:pt x="2982468" y="362331"/>
                  </a:lnTo>
                  <a:lnTo>
                    <a:pt x="2941574" y="386334"/>
                  </a:lnTo>
                  <a:lnTo>
                    <a:pt x="2901950" y="411734"/>
                  </a:lnTo>
                  <a:lnTo>
                    <a:pt x="2863215" y="438277"/>
                  </a:lnTo>
                  <a:lnTo>
                    <a:pt x="2825750" y="466217"/>
                  </a:lnTo>
                  <a:lnTo>
                    <a:pt x="2789428" y="495427"/>
                  </a:lnTo>
                  <a:lnTo>
                    <a:pt x="2754376" y="526034"/>
                  </a:lnTo>
                  <a:lnTo>
                    <a:pt x="2720340" y="558165"/>
                  </a:lnTo>
                  <a:lnTo>
                    <a:pt x="2687701" y="591312"/>
                  </a:lnTo>
                  <a:lnTo>
                    <a:pt x="2656078" y="625856"/>
                  </a:lnTo>
                  <a:lnTo>
                    <a:pt x="2625598" y="661543"/>
                  </a:lnTo>
                  <a:lnTo>
                    <a:pt x="2596261" y="698500"/>
                  </a:lnTo>
                  <a:lnTo>
                    <a:pt x="2567940" y="736473"/>
                  </a:lnTo>
                  <a:lnTo>
                    <a:pt x="2540508" y="775589"/>
                  </a:lnTo>
                  <a:lnTo>
                    <a:pt x="2513965" y="815594"/>
                  </a:lnTo>
                  <a:lnTo>
                    <a:pt x="2488438" y="856742"/>
                  </a:lnTo>
                  <a:lnTo>
                    <a:pt x="2463673" y="898791"/>
                  </a:lnTo>
                  <a:lnTo>
                    <a:pt x="2439924" y="941578"/>
                  </a:lnTo>
                  <a:lnTo>
                    <a:pt x="2416683" y="985266"/>
                  </a:lnTo>
                  <a:lnTo>
                    <a:pt x="2394331" y="1029843"/>
                  </a:lnTo>
                  <a:lnTo>
                    <a:pt x="2372614" y="1075182"/>
                  </a:lnTo>
                  <a:lnTo>
                    <a:pt x="2351659" y="1121283"/>
                  </a:lnTo>
                  <a:lnTo>
                    <a:pt x="2331339" y="1167892"/>
                  </a:lnTo>
                  <a:lnTo>
                    <a:pt x="2311527" y="1215263"/>
                  </a:lnTo>
                  <a:lnTo>
                    <a:pt x="2292350" y="1263142"/>
                  </a:lnTo>
                  <a:lnTo>
                    <a:pt x="2273554" y="1311656"/>
                  </a:lnTo>
                  <a:lnTo>
                    <a:pt x="2237486" y="1409954"/>
                  </a:lnTo>
                  <a:lnTo>
                    <a:pt x="2202815" y="1510157"/>
                  </a:lnTo>
                  <a:lnTo>
                    <a:pt x="2169541" y="1611503"/>
                  </a:lnTo>
                  <a:lnTo>
                    <a:pt x="2137283" y="1713865"/>
                  </a:lnTo>
                  <a:lnTo>
                    <a:pt x="2105533" y="1816862"/>
                  </a:lnTo>
                  <a:lnTo>
                    <a:pt x="2074037" y="1920240"/>
                  </a:lnTo>
                  <a:lnTo>
                    <a:pt x="2098421" y="1927606"/>
                  </a:lnTo>
                  <a:lnTo>
                    <a:pt x="2129739" y="1824355"/>
                  </a:lnTo>
                  <a:lnTo>
                    <a:pt x="2129828" y="1824228"/>
                  </a:lnTo>
                  <a:lnTo>
                    <a:pt x="2161489" y="1721485"/>
                  </a:lnTo>
                  <a:lnTo>
                    <a:pt x="2161578" y="1721358"/>
                  </a:lnTo>
                  <a:lnTo>
                    <a:pt x="2193747" y="1619377"/>
                  </a:lnTo>
                  <a:lnTo>
                    <a:pt x="2193836" y="1619250"/>
                  </a:lnTo>
                  <a:lnTo>
                    <a:pt x="2226894" y="1518285"/>
                  </a:lnTo>
                  <a:lnTo>
                    <a:pt x="2226983" y="1518158"/>
                  </a:lnTo>
                  <a:lnTo>
                    <a:pt x="2261362" y="1418336"/>
                  </a:lnTo>
                  <a:lnTo>
                    <a:pt x="2261362" y="1418590"/>
                  </a:lnTo>
                  <a:lnTo>
                    <a:pt x="2261451" y="1418336"/>
                  </a:lnTo>
                  <a:lnTo>
                    <a:pt x="2297379" y="1320673"/>
                  </a:lnTo>
                  <a:lnTo>
                    <a:pt x="2297430" y="1320546"/>
                  </a:lnTo>
                  <a:lnTo>
                    <a:pt x="2297303" y="1320673"/>
                  </a:lnTo>
                  <a:lnTo>
                    <a:pt x="2315921" y="1272413"/>
                  </a:lnTo>
                  <a:lnTo>
                    <a:pt x="2316022" y="1272286"/>
                  </a:lnTo>
                  <a:lnTo>
                    <a:pt x="2335085" y="1224915"/>
                  </a:lnTo>
                  <a:lnTo>
                    <a:pt x="2335149" y="1224788"/>
                  </a:lnTo>
                  <a:lnTo>
                    <a:pt x="2335022" y="1224915"/>
                  </a:lnTo>
                  <a:lnTo>
                    <a:pt x="2354643" y="1177925"/>
                  </a:lnTo>
                  <a:lnTo>
                    <a:pt x="2354757" y="1177798"/>
                  </a:lnTo>
                  <a:lnTo>
                    <a:pt x="2374900" y="1131443"/>
                  </a:lnTo>
                  <a:lnTo>
                    <a:pt x="2374900" y="1131697"/>
                  </a:lnTo>
                  <a:lnTo>
                    <a:pt x="2375014" y="1131443"/>
                  </a:lnTo>
                  <a:lnTo>
                    <a:pt x="2395601" y="1086104"/>
                  </a:lnTo>
                  <a:lnTo>
                    <a:pt x="2417191" y="1040892"/>
                  </a:lnTo>
                  <a:lnTo>
                    <a:pt x="2417191" y="1041146"/>
                  </a:lnTo>
                  <a:lnTo>
                    <a:pt x="2417305" y="1040892"/>
                  </a:lnTo>
                  <a:lnTo>
                    <a:pt x="2439162" y="997077"/>
                  </a:lnTo>
                  <a:lnTo>
                    <a:pt x="2462276" y="953516"/>
                  </a:lnTo>
                  <a:lnTo>
                    <a:pt x="2462149" y="953770"/>
                  </a:lnTo>
                  <a:lnTo>
                    <a:pt x="2462288" y="953516"/>
                  </a:lnTo>
                  <a:lnTo>
                    <a:pt x="2485745" y="911491"/>
                  </a:lnTo>
                  <a:lnTo>
                    <a:pt x="2485898" y="911225"/>
                  </a:lnTo>
                  <a:lnTo>
                    <a:pt x="2485644" y="911491"/>
                  </a:lnTo>
                  <a:lnTo>
                    <a:pt x="2510205" y="869950"/>
                  </a:lnTo>
                  <a:lnTo>
                    <a:pt x="2510282" y="869823"/>
                  </a:lnTo>
                  <a:lnTo>
                    <a:pt x="2510155" y="869950"/>
                  </a:lnTo>
                  <a:lnTo>
                    <a:pt x="2535428" y="829183"/>
                  </a:lnTo>
                  <a:lnTo>
                    <a:pt x="2535301" y="829437"/>
                  </a:lnTo>
                  <a:lnTo>
                    <a:pt x="2535466" y="829183"/>
                  </a:lnTo>
                  <a:lnTo>
                    <a:pt x="2561336" y="790067"/>
                  </a:lnTo>
                  <a:lnTo>
                    <a:pt x="2588641" y="751205"/>
                  </a:lnTo>
                  <a:lnTo>
                    <a:pt x="2588387" y="751586"/>
                  </a:lnTo>
                  <a:lnTo>
                    <a:pt x="2588666" y="751205"/>
                  </a:lnTo>
                  <a:lnTo>
                    <a:pt x="2616263" y="714121"/>
                  </a:lnTo>
                  <a:lnTo>
                    <a:pt x="2616454" y="713867"/>
                  </a:lnTo>
                  <a:lnTo>
                    <a:pt x="2616200" y="714121"/>
                  </a:lnTo>
                  <a:lnTo>
                    <a:pt x="2645410" y="677545"/>
                  </a:lnTo>
                  <a:lnTo>
                    <a:pt x="2645156" y="677926"/>
                  </a:lnTo>
                  <a:lnTo>
                    <a:pt x="2645473" y="677545"/>
                  </a:lnTo>
                  <a:lnTo>
                    <a:pt x="2675255" y="642493"/>
                  </a:lnTo>
                  <a:lnTo>
                    <a:pt x="2675001" y="642874"/>
                  </a:lnTo>
                  <a:lnTo>
                    <a:pt x="2675344" y="642493"/>
                  </a:lnTo>
                  <a:lnTo>
                    <a:pt x="2706014" y="608965"/>
                  </a:lnTo>
                  <a:lnTo>
                    <a:pt x="2737993" y="576453"/>
                  </a:lnTo>
                  <a:lnTo>
                    <a:pt x="2771648" y="544703"/>
                  </a:lnTo>
                  <a:lnTo>
                    <a:pt x="2771267" y="545084"/>
                  </a:lnTo>
                  <a:lnTo>
                    <a:pt x="2771698" y="544703"/>
                  </a:lnTo>
                  <a:lnTo>
                    <a:pt x="2805938" y="514731"/>
                  </a:lnTo>
                  <a:lnTo>
                    <a:pt x="2805557" y="515112"/>
                  </a:lnTo>
                  <a:lnTo>
                    <a:pt x="2806027" y="514731"/>
                  </a:lnTo>
                  <a:lnTo>
                    <a:pt x="2841180" y="486410"/>
                  </a:lnTo>
                  <a:lnTo>
                    <a:pt x="2841498" y="486156"/>
                  </a:lnTo>
                  <a:lnTo>
                    <a:pt x="2840990" y="486410"/>
                  </a:lnTo>
                  <a:lnTo>
                    <a:pt x="2878201" y="458724"/>
                  </a:lnTo>
                  <a:lnTo>
                    <a:pt x="2877820" y="459105"/>
                  </a:lnTo>
                  <a:lnTo>
                    <a:pt x="2878366" y="458724"/>
                  </a:lnTo>
                  <a:lnTo>
                    <a:pt x="2916047" y="432816"/>
                  </a:lnTo>
                  <a:lnTo>
                    <a:pt x="2915793" y="433070"/>
                  </a:lnTo>
                  <a:lnTo>
                    <a:pt x="2916186" y="432816"/>
                  </a:lnTo>
                  <a:lnTo>
                    <a:pt x="2954832" y="408051"/>
                  </a:lnTo>
                  <a:lnTo>
                    <a:pt x="2955036" y="407924"/>
                  </a:lnTo>
                  <a:lnTo>
                    <a:pt x="2954655" y="408051"/>
                  </a:lnTo>
                  <a:lnTo>
                    <a:pt x="2994939" y="384429"/>
                  </a:lnTo>
                  <a:lnTo>
                    <a:pt x="2995168" y="384302"/>
                  </a:lnTo>
                  <a:lnTo>
                    <a:pt x="2994787" y="384429"/>
                  </a:lnTo>
                  <a:lnTo>
                    <a:pt x="3036316" y="361696"/>
                  </a:lnTo>
                  <a:lnTo>
                    <a:pt x="3035935" y="361950"/>
                  </a:lnTo>
                  <a:lnTo>
                    <a:pt x="3036430" y="361696"/>
                  </a:lnTo>
                  <a:lnTo>
                    <a:pt x="3078226" y="340487"/>
                  </a:lnTo>
                  <a:lnTo>
                    <a:pt x="3121660" y="319913"/>
                  </a:lnTo>
                  <a:lnTo>
                    <a:pt x="3121279" y="320167"/>
                  </a:lnTo>
                  <a:lnTo>
                    <a:pt x="3121850" y="319913"/>
                  </a:lnTo>
                  <a:lnTo>
                    <a:pt x="3165602" y="300736"/>
                  </a:lnTo>
                  <a:lnTo>
                    <a:pt x="3165348" y="300863"/>
                  </a:lnTo>
                  <a:lnTo>
                    <a:pt x="3165652" y="300736"/>
                  </a:lnTo>
                  <a:lnTo>
                    <a:pt x="3210560" y="282321"/>
                  </a:lnTo>
                  <a:lnTo>
                    <a:pt x="3210306" y="282448"/>
                  </a:lnTo>
                  <a:lnTo>
                    <a:pt x="3210636" y="282321"/>
                  </a:lnTo>
                  <a:lnTo>
                    <a:pt x="3256407" y="264922"/>
                  </a:lnTo>
                  <a:lnTo>
                    <a:pt x="3256153" y="265049"/>
                  </a:lnTo>
                  <a:lnTo>
                    <a:pt x="3256508" y="264922"/>
                  </a:lnTo>
                  <a:lnTo>
                    <a:pt x="3303143" y="248285"/>
                  </a:lnTo>
                  <a:lnTo>
                    <a:pt x="3302889" y="248412"/>
                  </a:lnTo>
                  <a:lnTo>
                    <a:pt x="3303270" y="248285"/>
                  </a:lnTo>
                  <a:lnTo>
                    <a:pt x="3350514" y="232664"/>
                  </a:lnTo>
                  <a:lnTo>
                    <a:pt x="3350260" y="232664"/>
                  </a:lnTo>
                  <a:lnTo>
                    <a:pt x="3398647" y="217805"/>
                  </a:lnTo>
                  <a:lnTo>
                    <a:pt x="3398393" y="217805"/>
                  </a:lnTo>
                  <a:lnTo>
                    <a:pt x="3447542" y="203581"/>
                  </a:lnTo>
                  <a:lnTo>
                    <a:pt x="3447288" y="203708"/>
                  </a:lnTo>
                  <a:lnTo>
                    <a:pt x="3447745" y="203581"/>
                  </a:lnTo>
                  <a:lnTo>
                    <a:pt x="3497072" y="190246"/>
                  </a:lnTo>
                  <a:lnTo>
                    <a:pt x="3496818" y="190246"/>
                  </a:lnTo>
                  <a:lnTo>
                    <a:pt x="3547237" y="177546"/>
                  </a:lnTo>
                  <a:lnTo>
                    <a:pt x="3547110" y="177546"/>
                  </a:lnTo>
                  <a:lnTo>
                    <a:pt x="3597910" y="165481"/>
                  </a:lnTo>
                  <a:lnTo>
                    <a:pt x="3597783" y="165481"/>
                  </a:lnTo>
                  <a:lnTo>
                    <a:pt x="3649345" y="154051"/>
                  </a:lnTo>
                  <a:lnTo>
                    <a:pt x="3649091" y="154051"/>
                  </a:lnTo>
                  <a:lnTo>
                    <a:pt x="3701161" y="143129"/>
                  </a:lnTo>
                  <a:lnTo>
                    <a:pt x="3700907" y="143129"/>
                  </a:lnTo>
                  <a:lnTo>
                    <a:pt x="3806190" y="122682"/>
                  </a:lnTo>
                  <a:lnTo>
                    <a:pt x="3805936" y="122809"/>
                  </a:lnTo>
                  <a:lnTo>
                    <a:pt x="3806660" y="122682"/>
                  </a:lnTo>
                  <a:lnTo>
                    <a:pt x="3912743" y="104140"/>
                  </a:lnTo>
                  <a:lnTo>
                    <a:pt x="3912489" y="104140"/>
                  </a:lnTo>
                  <a:lnTo>
                    <a:pt x="4020693" y="86868"/>
                  </a:lnTo>
                  <a:lnTo>
                    <a:pt x="4020566" y="86868"/>
                  </a:lnTo>
                  <a:lnTo>
                    <a:pt x="4129532" y="70612"/>
                  </a:lnTo>
                  <a:lnTo>
                    <a:pt x="4129405" y="70612"/>
                  </a:lnTo>
                  <a:lnTo>
                    <a:pt x="4273334" y="50380"/>
                  </a:lnTo>
                  <a:lnTo>
                    <a:pt x="4276852" y="75565"/>
                  </a:lnTo>
                  <a:lnTo>
                    <a:pt x="4347083" y="27305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84077" y="1187926"/>
              <a:ext cx="2031653" cy="19568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95587" y="1199388"/>
              <a:ext cx="1962150" cy="18874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05110" y="2701289"/>
              <a:ext cx="538022" cy="48691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42828" y="2739008"/>
              <a:ext cx="415290" cy="364490"/>
            </a:xfrm>
            <a:custGeom>
              <a:avLst/>
              <a:gdLst/>
              <a:ahLst/>
              <a:cxnLst/>
              <a:rect l="l" t="t" r="r" b="b"/>
              <a:pathLst>
                <a:path w="415290" h="364489">
                  <a:moveTo>
                    <a:pt x="0" y="364236"/>
                  </a:moveTo>
                  <a:lnTo>
                    <a:pt x="415290" y="364236"/>
                  </a:lnTo>
                  <a:lnTo>
                    <a:pt x="415290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45756" y="2918078"/>
              <a:ext cx="3201035" cy="449580"/>
            </a:xfrm>
            <a:custGeom>
              <a:avLst/>
              <a:gdLst/>
              <a:ahLst/>
              <a:cxnLst/>
              <a:rect l="l" t="t" r="r" b="b"/>
              <a:pathLst>
                <a:path w="3201034" h="449579">
                  <a:moveTo>
                    <a:pt x="10922" y="0"/>
                  </a:moveTo>
                  <a:lnTo>
                    <a:pt x="119252" y="80010"/>
                  </a:lnTo>
                  <a:lnTo>
                    <a:pt x="179577" y="108204"/>
                  </a:lnTo>
                  <a:lnTo>
                    <a:pt x="240538" y="136017"/>
                  </a:lnTo>
                  <a:lnTo>
                    <a:pt x="302514" y="163449"/>
                  </a:lnTo>
                  <a:lnTo>
                    <a:pt x="365633" y="190246"/>
                  </a:lnTo>
                  <a:lnTo>
                    <a:pt x="430149" y="216281"/>
                  </a:lnTo>
                  <a:lnTo>
                    <a:pt x="496189" y="241426"/>
                  </a:lnTo>
                  <a:lnTo>
                    <a:pt x="564134" y="265684"/>
                  </a:lnTo>
                  <a:lnTo>
                    <a:pt x="634111" y="288671"/>
                  </a:lnTo>
                  <a:lnTo>
                    <a:pt x="706374" y="310515"/>
                  </a:lnTo>
                  <a:lnTo>
                    <a:pt x="743458" y="320929"/>
                  </a:lnTo>
                  <a:lnTo>
                    <a:pt x="781176" y="330962"/>
                  </a:lnTo>
                  <a:lnTo>
                    <a:pt x="819530" y="340741"/>
                  </a:lnTo>
                  <a:lnTo>
                    <a:pt x="858647" y="350012"/>
                  </a:lnTo>
                  <a:lnTo>
                    <a:pt x="898398" y="358901"/>
                  </a:lnTo>
                  <a:lnTo>
                    <a:pt x="939038" y="367411"/>
                  </a:lnTo>
                  <a:lnTo>
                    <a:pt x="980440" y="375412"/>
                  </a:lnTo>
                  <a:lnTo>
                    <a:pt x="1065657" y="390144"/>
                  </a:lnTo>
                  <a:lnTo>
                    <a:pt x="1109599" y="396748"/>
                  </a:lnTo>
                  <a:lnTo>
                    <a:pt x="1155192" y="402844"/>
                  </a:lnTo>
                  <a:lnTo>
                    <a:pt x="1203198" y="408559"/>
                  </a:lnTo>
                  <a:lnTo>
                    <a:pt x="1253363" y="413893"/>
                  </a:lnTo>
                  <a:lnTo>
                    <a:pt x="1305687" y="418719"/>
                  </a:lnTo>
                  <a:lnTo>
                    <a:pt x="1369671" y="423925"/>
                  </a:lnTo>
                  <a:lnTo>
                    <a:pt x="1415288" y="427355"/>
                  </a:lnTo>
                  <a:lnTo>
                    <a:pt x="1530603" y="434213"/>
                  </a:lnTo>
                  <a:lnTo>
                    <a:pt x="1650238" y="439800"/>
                  </a:lnTo>
                  <a:lnTo>
                    <a:pt x="1772920" y="443992"/>
                  </a:lnTo>
                  <a:lnTo>
                    <a:pt x="2020824" y="448691"/>
                  </a:lnTo>
                  <a:lnTo>
                    <a:pt x="2143379" y="449325"/>
                  </a:lnTo>
                  <a:lnTo>
                    <a:pt x="2433193" y="446786"/>
                  </a:lnTo>
                  <a:lnTo>
                    <a:pt x="2636393" y="441071"/>
                  </a:lnTo>
                  <a:lnTo>
                    <a:pt x="2764282" y="435229"/>
                  </a:lnTo>
                  <a:lnTo>
                    <a:pt x="2835275" y="430657"/>
                  </a:lnTo>
                  <a:lnTo>
                    <a:pt x="2896108" y="425196"/>
                  </a:lnTo>
                  <a:lnTo>
                    <a:pt x="2907131" y="423925"/>
                  </a:lnTo>
                  <a:lnTo>
                    <a:pt x="2143252" y="423925"/>
                  </a:lnTo>
                  <a:lnTo>
                    <a:pt x="2021077" y="423291"/>
                  </a:lnTo>
                  <a:lnTo>
                    <a:pt x="1773427" y="418592"/>
                  </a:lnTo>
                  <a:lnTo>
                    <a:pt x="1773682" y="418592"/>
                  </a:lnTo>
                  <a:lnTo>
                    <a:pt x="1651253" y="414400"/>
                  </a:lnTo>
                  <a:lnTo>
                    <a:pt x="1531874" y="408940"/>
                  </a:lnTo>
                  <a:lnTo>
                    <a:pt x="1416939" y="401955"/>
                  </a:lnTo>
                  <a:lnTo>
                    <a:pt x="1361567" y="397891"/>
                  </a:lnTo>
                  <a:lnTo>
                    <a:pt x="1307846" y="393446"/>
                  </a:lnTo>
                  <a:lnTo>
                    <a:pt x="1257238" y="388620"/>
                  </a:lnTo>
                  <a:lnTo>
                    <a:pt x="1256029" y="388620"/>
                  </a:lnTo>
                  <a:lnTo>
                    <a:pt x="1205992" y="383286"/>
                  </a:lnTo>
                  <a:lnTo>
                    <a:pt x="1159428" y="377698"/>
                  </a:lnTo>
                  <a:lnTo>
                    <a:pt x="1158494" y="377698"/>
                  </a:lnTo>
                  <a:lnTo>
                    <a:pt x="1113154" y="371601"/>
                  </a:lnTo>
                  <a:lnTo>
                    <a:pt x="1113282" y="371601"/>
                  </a:lnTo>
                  <a:lnTo>
                    <a:pt x="1069594" y="364998"/>
                  </a:lnTo>
                  <a:lnTo>
                    <a:pt x="1026795" y="357886"/>
                  </a:lnTo>
                  <a:lnTo>
                    <a:pt x="985012" y="350393"/>
                  </a:lnTo>
                  <a:lnTo>
                    <a:pt x="944644" y="342519"/>
                  </a:lnTo>
                  <a:lnTo>
                    <a:pt x="944118" y="342519"/>
                  </a:lnTo>
                  <a:lnTo>
                    <a:pt x="903732" y="334137"/>
                  </a:lnTo>
                  <a:lnTo>
                    <a:pt x="864235" y="325247"/>
                  </a:lnTo>
                  <a:lnTo>
                    <a:pt x="825500" y="316103"/>
                  </a:lnTo>
                  <a:lnTo>
                    <a:pt x="787400" y="306450"/>
                  </a:lnTo>
                  <a:lnTo>
                    <a:pt x="750062" y="296418"/>
                  </a:lnTo>
                  <a:lnTo>
                    <a:pt x="713359" y="286131"/>
                  </a:lnTo>
                  <a:lnTo>
                    <a:pt x="677164" y="275463"/>
                  </a:lnTo>
                  <a:lnTo>
                    <a:pt x="677418" y="275463"/>
                  </a:lnTo>
                  <a:lnTo>
                    <a:pt x="642141" y="264541"/>
                  </a:lnTo>
                  <a:lnTo>
                    <a:pt x="641858" y="264541"/>
                  </a:lnTo>
                  <a:lnTo>
                    <a:pt x="572646" y="241681"/>
                  </a:lnTo>
                  <a:lnTo>
                    <a:pt x="572516" y="241681"/>
                  </a:lnTo>
                  <a:lnTo>
                    <a:pt x="505181" y="217678"/>
                  </a:lnTo>
                  <a:lnTo>
                    <a:pt x="439625" y="192659"/>
                  </a:lnTo>
                  <a:lnTo>
                    <a:pt x="375158" y="166750"/>
                  </a:lnTo>
                  <a:lnTo>
                    <a:pt x="375412" y="166750"/>
                  </a:lnTo>
                  <a:lnTo>
                    <a:pt x="312846" y="140208"/>
                  </a:lnTo>
                  <a:lnTo>
                    <a:pt x="312674" y="140208"/>
                  </a:lnTo>
                  <a:lnTo>
                    <a:pt x="250951" y="112903"/>
                  </a:lnTo>
                  <a:lnTo>
                    <a:pt x="190523" y="85217"/>
                  </a:lnTo>
                  <a:lnTo>
                    <a:pt x="190246" y="85217"/>
                  </a:lnTo>
                  <a:lnTo>
                    <a:pt x="130048" y="57023"/>
                  </a:lnTo>
                  <a:lnTo>
                    <a:pt x="10922" y="0"/>
                  </a:lnTo>
                  <a:close/>
                </a:path>
                <a:path w="3201034" h="449579">
                  <a:moveTo>
                    <a:pt x="2143330" y="423925"/>
                  </a:moveTo>
                  <a:close/>
                </a:path>
                <a:path w="3201034" h="449579">
                  <a:moveTo>
                    <a:pt x="2945892" y="393319"/>
                  </a:moveTo>
                  <a:lnTo>
                    <a:pt x="2920365" y="396748"/>
                  </a:lnTo>
                  <a:lnTo>
                    <a:pt x="2920619" y="396748"/>
                  </a:lnTo>
                  <a:lnTo>
                    <a:pt x="2893314" y="399923"/>
                  </a:lnTo>
                  <a:lnTo>
                    <a:pt x="2893568" y="399923"/>
                  </a:lnTo>
                  <a:lnTo>
                    <a:pt x="2864358" y="402717"/>
                  </a:lnTo>
                  <a:lnTo>
                    <a:pt x="2833370" y="405257"/>
                  </a:lnTo>
                  <a:lnTo>
                    <a:pt x="2799715" y="407543"/>
                  </a:lnTo>
                  <a:lnTo>
                    <a:pt x="2723134" y="411988"/>
                  </a:lnTo>
                  <a:lnTo>
                    <a:pt x="2635377" y="415798"/>
                  </a:lnTo>
                  <a:lnTo>
                    <a:pt x="2587879" y="417322"/>
                  </a:lnTo>
                  <a:lnTo>
                    <a:pt x="2538095" y="418846"/>
                  </a:lnTo>
                  <a:lnTo>
                    <a:pt x="2486279" y="420243"/>
                  </a:lnTo>
                  <a:lnTo>
                    <a:pt x="2432685" y="421386"/>
                  </a:lnTo>
                  <a:lnTo>
                    <a:pt x="2377440" y="422275"/>
                  </a:lnTo>
                  <a:lnTo>
                    <a:pt x="2262504" y="423545"/>
                  </a:lnTo>
                  <a:lnTo>
                    <a:pt x="2143330" y="423925"/>
                  </a:lnTo>
                  <a:lnTo>
                    <a:pt x="2907133" y="423925"/>
                  </a:lnTo>
                  <a:lnTo>
                    <a:pt x="2949321" y="418465"/>
                  </a:lnTo>
                  <a:lnTo>
                    <a:pt x="2995676" y="410718"/>
                  </a:lnTo>
                  <a:lnTo>
                    <a:pt x="3035427" y="401828"/>
                  </a:lnTo>
                  <a:lnTo>
                    <a:pt x="3064052" y="393446"/>
                  </a:lnTo>
                  <a:lnTo>
                    <a:pt x="2945638" y="393446"/>
                  </a:lnTo>
                  <a:lnTo>
                    <a:pt x="2945892" y="393319"/>
                  </a:lnTo>
                  <a:close/>
                </a:path>
                <a:path w="3201034" h="449579">
                  <a:moveTo>
                    <a:pt x="2969260" y="389636"/>
                  </a:moveTo>
                  <a:lnTo>
                    <a:pt x="2945638" y="393446"/>
                  </a:lnTo>
                  <a:lnTo>
                    <a:pt x="3064052" y="393446"/>
                  </a:lnTo>
                  <a:lnTo>
                    <a:pt x="3069336" y="391795"/>
                  </a:lnTo>
                  <a:lnTo>
                    <a:pt x="3074864" y="389763"/>
                  </a:lnTo>
                  <a:lnTo>
                    <a:pt x="2969005" y="389763"/>
                  </a:lnTo>
                  <a:lnTo>
                    <a:pt x="2969260" y="389636"/>
                  </a:lnTo>
                  <a:close/>
                </a:path>
                <a:path w="3201034" h="449579">
                  <a:moveTo>
                    <a:pt x="2990850" y="385699"/>
                  </a:moveTo>
                  <a:lnTo>
                    <a:pt x="2969005" y="389763"/>
                  </a:lnTo>
                  <a:lnTo>
                    <a:pt x="3074864" y="389763"/>
                  </a:lnTo>
                  <a:lnTo>
                    <a:pt x="3084195" y="386334"/>
                  </a:lnTo>
                  <a:lnTo>
                    <a:pt x="3085430" y="385825"/>
                  </a:lnTo>
                  <a:lnTo>
                    <a:pt x="2990596" y="385825"/>
                  </a:lnTo>
                  <a:lnTo>
                    <a:pt x="2990850" y="385699"/>
                  </a:lnTo>
                  <a:close/>
                </a:path>
                <a:path w="3201034" h="449579">
                  <a:moveTo>
                    <a:pt x="1255902" y="388493"/>
                  </a:moveTo>
                  <a:lnTo>
                    <a:pt x="1257238" y="388620"/>
                  </a:lnTo>
                  <a:lnTo>
                    <a:pt x="1255902" y="388493"/>
                  </a:lnTo>
                  <a:close/>
                </a:path>
                <a:path w="3201034" h="449579">
                  <a:moveTo>
                    <a:pt x="3010916" y="381508"/>
                  </a:moveTo>
                  <a:lnTo>
                    <a:pt x="2990596" y="385825"/>
                  </a:lnTo>
                  <a:lnTo>
                    <a:pt x="3085430" y="385825"/>
                  </a:lnTo>
                  <a:lnTo>
                    <a:pt x="3095622" y="381635"/>
                  </a:lnTo>
                  <a:lnTo>
                    <a:pt x="3010662" y="381635"/>
                  </a:lnTo>
                  <a:lnTo>
                    <a:pt x="3010916" y="381508"/>
                  </a:lnTo>
                  <a:close/>
                </a:path>
                <a:path w="3201034" h="449579">
                  <a:moveTo>
                    <a:pt x="3029330" y="377063"/>
                  </a:moveTo>
                  <a:lnTo>
                    <a:pt x="3010662" y="381635"/>
                  </a:lnTo>
                  <a:lnTo>
                    <a:pt x="3095622" y="381635"/>
                  </a:lnTo>
                  <a:lnTo>
                    <a:pt x="3097784" y="380746"/>
                  </a:lnTo>
                  <a:lnTo>
                    <a:pt x="3105198" y="377190"/>
                  </a:lnTo>
                  <a:lnTo>
                    <a:pt x="3028950" y="377190"/>
                  </a:lnTo>
                  <a:lnTo>
                    <a:pt x="3029330" y="377063"/>
                  </a:lnTo>
                  <a:close/>
                </a:path>
                <a:path w="3201034" h="449579">
                  <a:moveTo>
                    <a:pt x="1158367" y="377571"/>
                  </a:moveTo>
                  <a:lnTo>
                    <a:pt x="1159428" y="377698"/>
                  </a:lnTo>
                  <a:lnTo>
                    <a:pt x="1158367" y="377571"/>
                  </a:lnTo>
                  <a:close/>
                </a:path>
                <a:path w="3201034" h="449579">
                  <a:moveTo>
                    <a:pt x="3122800" y="367665"/>
                  </a:moveTo>
                  <a:lnTo>
                    <a:pt x="3061462" y="367665"/>
                  </a:lnTo>
                  <a:lnTo>
                    <a:pt x="3045714" y="372618"/>
                  </a:lnTo>
                  <a:lnTo>
                    <a:pt x="3028950" y="377190"/>
                  </a:lnTo>
                  <a:lnTo>
                    <a:pt x="3105198" y="377190"/>
                  </a:lnTo>
                  <a:lnTo>
                    <a:pt x="3110229" y="374776"/>
                  </a:lnTo>
                  <a:lnTo>
                    <a:pt x="3121405" y="368554"/>
                  </a:lnTo>
                  <a:lnTo>
                    <a:pt x="3122800" y="367665"/>
                  </a:lnTo>
                  <a:close/>
                </a:path>
                <a:path w="3201034" h="449579">
                  <a:moveTo>
                    <a:pt x="3046095" y="372491"/>
                  </a:moveTo>
                  <a:lnTo>
                    <a:pt x="3045631" y="372618"/>
                  </a:lnTo>
                  <a:lnTo>
                    <a:pt x="3046095" y="372491"/>
                  </a:lnTo>
                  <a:close/>
                </a:path>
                <a:path w="3201034" h="449579">
                  <a:moveTo>
                    <a:pt x="3075178" y="362585"/>
                  </a:moveTo>
                  <a:lnTo>
                    <a:pt x="3060954" y="367792"/>
                  </a:lnTo>
                  <a:lnTo>
                    <a:pt x="3061462" y="367665"/>
                  </a:lnTo>
                  <a:lnTo>
                    <a:pt x="3122800" y="367665"/>
                  </a:lnTo>
                  <a:lnTo>
                    <a:pt x="3130370" y="362838"/>
                  </a:lnTo>
                  <a:lnTo>
                    <a:pt x="3074670" y="362838"/>
                  </a:lnTo>
                  <a:lnTo>
                    <a:pt x="3075178" y="362585"/>
                  </a:lnTo>
                  <a:close/>
                </a:path>
                <a:path w="3201034" h="449579">
                  <a:moveTo>
                    <a:pt x="3137949" y="357378"/>
                  </a:moveTo>
                  <a:lnTo>
                    <a:pt x="3087751" y="357378"/>
                  </a:lnTo>
                  <a:lnTo>
                    <a:pt x="3074670" y="362838"/>
                  </a:lnTo>
                  <a:lnTo>
                    <a:pt x="3130370" y="362838"/>
                  </a:lnTo>
                  <a:lnTo>
                    <a:pt x="3131566" y="362076"/>
                  </a:lnTo>
                  <a:lnTo>
                    <a:pt x="3137949" y="357378"/>
                  </a:lnTo>
                  <a:close/>
                </a:path>
                <a:path w="3201034" h="449579">
                  <a:moveTo>
                    <a:pt x="3098927" y="352044"/>
                  </a:moveTo>
                  <a:lnTo>
                    <a:pt x="3087116" y="357632"/>
                  </a:lnTo>
                  <a:lnTo>
                    <a:pt x="3087751" y="357378"/>
                  </a:lnTo>
                  <a:lnTo>
                    <a:pt x="3137949" y="357378"/>
                  </a:lnTo>
                  <a:lnTo>
                    <a:pt x="3140710" y="355346"/>
                  </a:lnTo>
                  <a:lnTo>
                    <a:pt x="3144063" y="352425"/>
                  </a:lnTo>
                  <a:lnTo>
                    <a:pt x="3098292" y="352425"/>
                  </a:lnTo>
                  <a:lnTo>
                    <a:pt x="3098927" y="352044"/>
                  </a:lnTo>
                  <a:close/>
                </a:path>
                <a:path w="3201034" h="449579">
                  <a:moveTo>
                    <a:pt x="3150455" y="346583"/>
                  </a:moveTo>
                  <a:lnTo>
                    <a:pt x="3108705" y="346583"/>
                  </a:lnTo>
                  <a:lnTo>
                    <a:pt x="3108071" y="346963"/>
                  </a:lnTo>
                  <a:lnTo>
                    <a:pt x="3098292" y="352425"/>
                  </a:lnTo>
                  <a:lnTo>
                    <a:pt x="3144063" y="352425"/>
                  </a:lnTo>
                  <a:lnTo>
                    <a:pt x="3148584" y="348488"/>
                  </a:lnTo>
                  <a:lnTo>
                    <a:pt x="3150455" y="346583"/>
                  </a:lnTo>
                  <a:close/>
                </a:path>
                <a:path w="3201034" h="449579">
                  <a:moveTo>
                    <a:pt x="3108405" y="346751"/>
                  </a:moveTo>
                  <a:lnTo>
                    <a:pt x="3108026" y="346963"/>
                  </a:lnTo>
                  <a:lnTo>
                    <a:pt x="3108405" y="346751"/>
                  </a:lnTo>
                  <a:close/>
                </a:path>
                <a:path w="3201034" h="449579">
                  <a:moveTo>
                    <a:pt x="3117469" y="340995"/>
                  </a:moveTo>
                  <a:lnTo>
                    <a:pt x="3108405" y="346751"/>
                  </a:lnTo>
                  <a:lnTo>
                    <a:pt x="3108705" y="346583"/>
                  </a:lnTo>
                  <a:lnTo>
                    <a:pt x="3150455" y="346583"/>
                  </a:lnTo>
                  <a:lnTo>
                    <a:pt x="3155446" y="341503"/>
                  </a:lnTo>
                  <a:lnTo>
                    <a:pt x="3116834" y="341503"/>
                  </a:lnTo>
                  <a:lnTo>
                    <a:pt x="3117469" y="340995"/>
                  </a:lnTo>
                  <a:close/>
                </a:path>
                <a:path w="3201034" h="449579">
                  <a:moveTo>
                    <a:pt x="943991" y="342392"/>
                  </a:moveTo>
                  <a:lnTo>
                    <a:pt x="944644" y="342519"/>
                  </a:lnTo>
                  <a:lnTo>
                    <a:pt x="943991" y="342392"/>
                  </a:lnTo>
                  <a:close/>
                </a:path>
                <a:path w="3201034" h="449579">
                  <a:moveTo>
                    <a:pt x="3160670" y="335280"/>
                  </a:moveTo>
                  <a:lnTo>
                    <a:pt x="3125216" y="335280"/>
                  </a:lnTo>
                  <a:lnTo>
                    <a:pt x="3116834" y="341503"/>
                  </a:lnTo>
                  <a:lnTo>
                    <a:pt x="3155446" y="341503"/>
                  </a:lnTo>
                  <a:lnTo>
                    <a:pt x="3155696" y="341249"/>
                  </a:lnTo>
                  <a:lnTo>
                    <a:pt x="3160670" y="335280"/>
                  </a:lnTo>
                  <a:close/>
                </a:path>
                <a:path w="3201034" h="449579">
                  <a:moveTo>
                    <a:pt x="3131566" y="329565"/>
                  </a:moveTo>
                  <a:lnTo>
                    <a:pt x="3124327" y="335915"/>
                  </a:lnTo>
                  <a:lnTo>
                    <a:pt x="3125216" y="335280"/>
                  </a:lnTo>
                  <a:lnTo>
                    <a:pt x="3160670" y="335280"/>
                  </a:lnTo>
                  <a:lnTo>
                    <a:pt x="3162046" y="333629"/>
                  </a:lnTo>
                  <a:lnTo>
                    <a:pt x="3164302" y="330326"/>
                  </a:lnTo>
                  <a:lnTo>
                    <a:pt x="3130930" y="330326"/>
                  </a:lnTo>
                  <a:lnTo>
                    <a:pt x="3131566" y="329565"/>
                  </a:lnTo>
                  <a:close/>
                </a:path>
                <a:path w="3201034" h="449579">
                  <a:moveTo>
                    <a:pt x="3168469" y="323850"/>
                  </a:moveTo>
                  <a:lnTo>
                    <a:pt x="3137280" y="323850"/>
                  </a:lnTo>
                  <a:lnTo>
                    <a:pt x="3130930" y="330326"/>
                  </a:lnTo>
                  <a:lnTo>
                    <a:pt x="3164302" y="330326"/>
                  </a:lnTo>
                  <a:lnTo>
                    <a:pt x="3167253" y="326009"/>
                  </a:lnTo>
                  <a:lnTo>
                    <a:pt x="3168469" y="323850"/>
                  </a:lnTo>
                  <a:close/>
                </a:path>
                <a:path w="3201034" h="449579">
                  <a:moveTo>
                    <a:pt x="3171832" y="317881"/>
                  </a:moveTo>
                  <a:lnTo>
                    <a:pt x="3142107" y="317881"/>
                  </a:lnTo>
                  <a:lnTo>
                    <a:pt x="3141345" y="318897"/>
                  </a:lnTo>
                  <a:lnTo>
                    <a:pt x="3136519" y="324612"/>
                  </a:lnTo>
                  <a:lnTo>
                    <a:pt x="3137280" y="323850"/>
                  </a:lnTo>
                  <a:lnTo>
                    <a:pt x="3168469" y="323850"/>
                  </a:lnTo>
                  <a:lnTo>
                    <a:pt x="3171832" y="317881"/>
                  </a:lnTo>
                  <a:close/>
                </a:path>
                <a:path w="3201034" h="449579">
                  <a:moveTo>
                    <a:pt x="3141711" y="318357"/>
                  </a:moveTo>
                  <a:lnTo>
                    <a:pt x="3141263" y="318897"/>
                  </a:lnTo>
                  <a:lnTo>
                    <a:pt x="3141711" y="318357"/>
                  </a:lnTo>
                  <a:close/>
                </a:path>
                <a:path w="3201034" h="449579">
                  <a:moveTo>
                    <a:pt x="3142107" y="317881"/>
                  </a:moveTo>
                  <a:lnTo>
                    <a:pt x="3141711" y="318357"/>
                  </a:lnTo>
                  <a:lnTo>
                    <a:pt x="3141345" y="318897"/>
                  </a:lnTo>
                  <a:lnTo>
                    <a:pt x="3142107" y="317881"/>
                  </a:lnTo>
                  <a:close/>
                </a:path>
                <a:path w="3201034" h="449579">
                  <a:moveTo>
                    <a:pt x="3148316" y="307989"/>
                  </a:moveTo>
                  <a:lnTo>
                    <a:pt x="3145409" y="313055"/>
                  </a:lnTo>
                  <a:lnTo>
                    <a:pt x="3141711" y="318357"/>
                  </a:lnTo>
                  <a:lnTo>
                    <a:pt x="3142107" y="317881"/>
                  </a:lnTo>
                  <a:lnTo>
                    <a:pt x="3171832" y="317881"/>
                  </a:lnTo>
                  <a:lnTo>
                    <a:pt x="3172333" y="316992"/>
                  </a:lnTo>
                  <a:lnTo>
                    <a:pt x="3173884" y="309753"/>
                  </a:lnTo>
                  <a:lnTo>
                    <a:pt x="3147949" y="309753"/>
                  </a:lnTo>
                  <a:lnTo>
                    <a:pt x="3148316" y="307989"/>
                  </a:lnTo>
                  <a:close/>
                </a:path>
                <a:path w="3201034" h="449579">
                  <a:moveTo>
                    <a:pt x="3145917" y="312166"/>
                  </a:moveTo>
                  <a:lnTo>
                    <a:pt x="3145313" y="313055"/>
                  </a:lnTo>
                  <a:lnTo>
                    <a:pt x="3145917" y="312166"/>
                  </a:lnTo>
                  <a:close/>
                </a:path>
                <a:path w="3201034" h="449579">
                  <a:moveTo>
                    <a:pt x="3193329" y="292100"/>
                  </a:moveTo>
                  <a:lnTo>
                    <a:pt x="3151632" y="292100"/>
                  </a:lnTo>
                  <a:lnTo>
                    <a:pt x="3176524" y="297434"/>
                  </a:lnTo>
                  <a:lnTo>
                    <a:pt x="3174129" y="308607"/>
                  </a:lnTo>
                  <a:lnTo>
                    <a:pt x="3200527" y="311531"/>
                  </a:lnTo>
                  <a:lnTo>
                    <a:pt x="3193329" y="292100"/>
                  </a:lnTo>
                  <a:close/>
                </a:path>
                <a:path w="3201034" h="449579">
                  <a:moveTo>
                    <a:pt x="3149346" y="306197"/>
                  </a:moveTo>
                  <a:lnTo>
                    <a:pt x="3148316" y="307989"/>
                  </a:lnTo>
                  <a:lnTo>
                    <a:pt x="3147949" y="309753"/>
                  </a:lnTo>
                  <a:lnTo>
                    <a:pt x="3149346" y="306197"/>
                  </a:lnTo>
                  <a:close/>
                </a:path>
                <a:path w="3201034" h="449579">
                  <a:moveTo>
                    <a:pt x="3152359" y="306197"/>
                  </a:moveTo>
                  <a:lnTo>
                    <a:pt x="3149346" y="306197"/>
                  </a:lnTo>
                  <a:lnTo>
                    <a:pt x="3147949" y="309753"/>
                  </a:lnTo>
                  <a:lnTo>
                    <a:pt x="3173884" y="309753"/>
                  </a:lnTo>
                  <a:lnTo>
                    <a:pt x="3174129" y="308607"/>
                  </a:lnTo>
                  <a:lnTo>
                    <a:pt x="3152359" y="306197"/>
                  </a:lnTo>
                  <a:close/>
                </a:path>
                <a:path w="3201034" h="449579">
                  <a:moveTo>
                    <a:pt x="3151632" y="292100"/>
                  </a:moveTo>
                  <a:lnTo>
                    <a:pt x="3148773" y="305799"/>
                  </a:lnTo>
                  <a:lnTo>
                    <a:pt x="3174129" y="308607"/>
                  </a:lnTo>
                  <a:lnTo>
                    <a:pt x="3176524" y="297434"/>
                  </a:lnTo>
                  <a:lnTo>
                    <a:pt x="3151632" y="292100"/>
                  </a:lnTo>
                  <a:close/>
                </a:path>
                <a:path w="3201034" h="449579">
                  <a:moveTo>
                    <a:pt x="3148773" y="305799"/>
                  </a:moveTo>
                  <a:lnTo>
                    <a:pt x="3148316" y="307989"/>
                  </a:lnTo>
                  <a:lnTo>
                    <a:pt x="3149346" y="306197"/>
                  </a:lnTo>
                  <a:lnTo>
                    <a:pt x="3152359" y="306197"/>
                  </a:lnTo>
                  <a:lnTo>
                    <a:pt x="3148773" y="305799"/>
                  </a:lnTo>
                  <a:close/>
                </a:path>
                <a:path w="3201034" h="449579">
                  <a:moveTo>
                    <a:pt x="3170936" y="231648"/>
                  </a:moveTo>
                  <a:lnTo>
                    <a:pt x="3124835" y="303149"/>
                  </a:lnTo>
                  <a:lnTo>
                    <a:pt x="3148773" y="305799"/>
                  </a:lnTo>
                  <a:lnTo>
                    <a:pt x="3151632" y="292100"/>
                  </a:lnTo>
                  <a:lnTo>
                    <a:pt x="3193329" y="292100"/>
                  </a:lnTo>
                  <a:lnTo>
                    <a:pt x="3170936" y="231648"/>
                  </a:lnTo>
                  <a:close/>
                </a:path>
                <a:path w="3201034" h="449579">
                  <a:moveTo>
                    <a:pt x="641730" y="264413"/>
                  </a:moveTo>
                  <a:lnTo>
                    <a:pt x="641858" y="264541"/>
                  </a:lnTo>
                  <a:lnTo>
                    <a:pt x="642141" y="264541"/>
                  </a:lnTo>
                  <a:lnTo>
                    <a:pt x="641730" y="264413"/>
                  </a:lnTo>
                  <a:close/>
                </a:path>
                <a:path w="3201034" h="449579">
                  <a:moveTo>
                    <a:pt x="572262" y="241554"/>
                  </a:moveTo>
                  <a:lnTo>
                    <a:pt x="572516" y="241681"/>
                  </a:lnTo>
                  <a:lnTo>
                    <a:pt x="572646" y="241681"/>
                  </a:lnTo>
                  <a:lnTo>
                    <a:pt x="572262" y="241554"/>
                  </a:lnTo>
                  <a:close/>
                </a:path>
                <a:path w="3201034" h="449579">
                  <a:moveTo>
                    <a:pt x="504825" y="217550"/>
                  </a:moveTo>
                  <a:lnTo>
                    <a:pt x="505078" y="217678"/>
                  </a:lnTo>
                  <a:lnTo>
                    <a:pt x="504825" y="217550"/>
                  </a:lnTo>
                  <a:close/>
                </a:path>
                <a:path w="3201034" h="449579">
                  <a:moveTo>
                    <a:pt x="439293" y="192532"/>
                  </a:moveTo>
                  <a:lnTo>
                    <a:pt x="439547" y="192659"/>
                  </a:lnTo>
                  <a:lnTo>
                    <a:pt x="439293" y="192532"/>
                  </a:lnTo>
                  <a:close/>
                </a:path>
                <a:path w="3201034" h="449579">
                  <a:moveTo>
                    <a:pt x="312547" y="140081"/>
                  </a:moveTo>
                  <a:lnTo>
                    <a:pt x="312846" y="140208"/>
                  </a:lnTo>
                  <a:lnTo>
                    <a:pt x="312547" y="140081"/>
                  </a:lnTo>
                  <a:close/>
                </a:path>
                <a:path w="3201034" h="449579">
                  <a:moveTo>
                    <a:pt x="190246" y="85090"/>
                  </a:moveTo>
                  <a:lnTo>
                    <a:pt x="190523" y="85217"/>
                  </a:lnTo>
                  <a:lnTo>
                    <a:pt x="190246" y="8509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92321" y="242569"/>
            <a:ext cx="50095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IMPORTING </a:t>
            </a:r>
            <a:r>
              <a:rPr sz="3200" b="0" spc="-25" dirty="0">
                <a:latin typeface="Carlito"/>
                <a:cs typeface="Carlito"/>
              </a:rPr>
              <a:t>CUSTOM</a:t>
            </a:r>
            <a:r>
              <a:rPr sz="3200" b="0" spc="40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VISUALS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98997" y="3848607"/>
            <a:ext cx="56915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Click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ellipsis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in the visuals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pane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import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custom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visuals 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files or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BI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Marketplace,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directly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report (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no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installation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restart</a:t>
            </a:r>
            <a:r>
              <a:rPr sz="1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necessary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case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we’ve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added a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Bullet Chart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800" spc="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marletplace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191" y="242569"/>
            <a:ext cx="4802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5" dirty="0">
                <a:latin typeface="Carlito"/>
                <a:cs typeface="Carlito"/>
              </a:rPr>
              <a:t>DESKTOP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5" dirty="0">
                <a:latin typeface="Carlito"/>
                <a:cs typeface="Carlito"/>
              </a:rPr>
              <a:t>PHONE</a:t>
            </a:r>
            <a:r>
              <a:rPr sz="3200" b="0" spc="-225" dirty="0">
                <a:latin typeface="Carlito"/>
                <a:cs typeface="Carlito"/>
              </a:rPr>
              <a:t> </a:t>
            </a:r>
            <a:r>
              <a:rPr sz="3200" b="0" spc="-65" dirty="0">
                <a:latin typeface="Carlito"/>
                <a:cs typeface="Carlito"/>
              </a:rPr>
              <a:t>LAYOUT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303721" y="2436809"/>
            <a:ext cx="4032250" cy="2934970"/>
            <a:chOff x="7303721" y="2436809"/>
            <a:chExt cx="4032250" cy="2934970"/>
          </a:xfrm>
        </p:grpSpPr>
        <p:sp>
          <p:nvSpPr>
            <p:cNvPr id="5" name="object 5"/>
            <p:cNvSpPr/>
            <p:nvPr/>
          </p:nvSpPr>
          <p:spPr>
            <a:xfrm>
              <a:off x="7303721" y="2436809"/>
              <a:ext cx="4031839" cy="29345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15200" y="2448305"/>
              <a:ext cx="3962400" cy="28651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73408" y="2439906"/>
            <a:ext cx="5888990" cy="2931795"/>
            <a:chOff x="773408" y="2439906"/>
            <a:chExt cx="5888990" cy="2931795"/>
          </a:xfrm>
        </p:grpSpPr>
        <p:sp>
          <p:nvSpPr>
            <p:cNvPr id="8" name="object 8"/>
            <p:cNvSpPr/>
            <p:nvPr/>
          </p:nvSpPr>
          <p:spPr>
            <a:xfrm>
              <a:off x="773408" y="2439906"/>
              <a:ext cx="5888778" cy="2931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4860" y="2451353"/>
              <a:ext cx="5819394" cy="28620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3176" y="5596890"/>
            <a:ext cx="1027557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Phone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Layout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view allows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you to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design 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canvas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size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optimized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mobile viewing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vs.</a:t>
            </a:r>
            <a:r>
              <a:rPr sz="16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desktop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755015" marR="5080" indent="-28575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400" i="1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can’t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actually build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content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within the Phone Layout view;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recommend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building in 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Desktop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Layout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and assembling select  visuals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mobile if you plan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share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content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via the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BI</a:t>
            </a:r>
            <a:r>
              <a:rPr sz="1400" i="1" spc="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app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3489" y="1214462"/>
            <a:ext cx="7028815" cy="1072515"/>
            <a:chOff x="763489" y="1214462"/>
            <a:chExt cx="7028815" cy="1072515"/>
          </a:xfrm>
        </p:grpSpPr>
        <p:sp>
          <p:nvSpPr>
            <p:cNvPr id="12" name="object 12"/>
            <p:cNvSpPr/>
            <p:nvPr/>
          </p:nvSpPr>
          <p:spPr>
            <a:xfrm>
              <a:off x="763489" y="1214462"/>
              <a:ext cx="5390457" cy="10046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953" y="1226058"/>
              <a:ext cx="5321046" cy="9349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7166" y="1386090"/>
              <a:ext cx="538772" cy="8587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885" y="1423797"/>
              <a:ext cx="416559" cy="736600"/>
            </a:xfrm>
            <a:custGeom>
              <a:avLst/>
              <a:gdLst/>
              <a:ahLst/>
              <a:cxnLst/>
              <a:rect l="l" t="t" r="r" b="b"/>
              <a:pathLst>
                <a:path w="416560" h="736600">
                  <a:moveTo>
                    <a:pt x="0" y="736091"/>
                  </a:moveTo>
                  <a:lnTo>
                    <a:pt x="416051" y="736091"/>
                  </a:lnTo>
                  <a:lnTo>
                    <a:pt x="416051" y="0"/>
                  </a:lnTo>
                  <a:lnTo>
                    <a:pt x="0" y="0"/>
                  </a:lnTo>
                  <a:lnTo>
                    <a:pt x="0" y="73609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1030" y="1645031"/>
              <a:ext cx="2590800" cy="641350"/>
            </a:xfrm>
            <a:custGeom>
              <a:avLst/>
              <a:gdLst/>
              <a:ahLst/>
              <a:cxnLst/>
              <a:rect l="l" t="t" r="r" b="b"/>
              <a:pathLst>
                <a:path w="2590800" h="641350">
                  <a:moveTo>
                    <a:pt x="2543323" y="580249"/>
                  </a:moveTo>
                  <a:lnTo>
                    <a:pt x="2521458" y="591820"/>
                  </a:lnTo>
                  <a:lnTo>
                    <a:pt x="2590800" y="641350"/>
                  </a:lnTo>
                  <a:lnTo>
                    <a:pt x="2589689" y="591693"/>
                  </a:lnTo>
                  <a:lnTo>
                    <a:pt x="2550160" y="591693"/>
                  </a:lnTo>
                  <a:lnTo>
                    <a:pt x="2543323" y="580249"/>
                  </a:lnTo>
                  <a:close/>
                </a:path>
                <a:path w="2590800" h="641350">
                  <a:moveTo>
                    <a:pt x="2565813" y="568347"/>
                  </a:moveTo>
                  <a:lnTo>
                    <a:pt x="2543323" y="580249"/>
                  </a:lnTo>
                  <a:lnTo>
                    <a:pt x="2550160" y="591693"/>
                  </a:lnTo>
                  <a:lnTo>
                    <a:pt x="2572004" y="578739"/>
                  </a:lnTo>
                  <a:lnTo>
                    <a:pt x="2565813" y="568347"/>
                  </a:lnTo>
                  <a:close/>
                </a:path>
                <a:path w="2590800" h="641350">
                  <a:moveTo>
                    <a:pt x="2588895" y="556133"/>
                  </a:moveTo>
                  <a:lnTo>
                    <a:pt x="2565813" y="568347"/>
                  </a:lnTo>
                  <a:lnTo>
                    <a:pt x="2572004" y="578739"/>
                  </a:lnTo>
                  <a:lnTo>
                    <a:pt x="2550160" y="591693"/>
                  </a:lnTo>
                  <a:lnTo>
                    <a:pt x="2589689" y="591693"/>
                  </a:lnTo>
                  <a:lnTo>
                    <a:pt x="2588895" y="556133"/>
                  </a:lnTo>
                  <a:close/>
                </a:path>
                <a:path w="2590800" h="641350">
                  <a:moveTo>
                    <a:pt x="2562243" y="562356"/>
                  </a:moveTo>
                  <a:lnTo>
                    <a:pt x="2532634" y="562356"/>
                  </a:lnTo>
                  <a:lnTo>
                    <a:pt x="2533142" y="563118"/>
                  </a:lnTo>
                  <a:lnTo>
                    <a:pt x="2543323" y="580249"/>
                  </a:lnTo>
                  <a:lnTo>
                    <a:pt x="2565813" y="568347"/>
                  </a:lnTo>
                  <a:lnTo>
                    <a:pt x="2562243" y="562356"/>
                  </a:lnTo>
                  <a:close/>
                </a:path>
                <a:path w="2590800" h="641350">
                  <a:moveTo>
                    <a:pt x="2532788" y="562615"/>
                  </a:moveTo>
                  <a:lnTo>
                    <a:pt x="2533089" y="563118"/>
                  </a:lnTo>
                  <a:lnTo>
                    <a:pt x="2532788" y="562615"/>
                  </a:lnTo>
                  <a:close/>
                </a:path>
                <a:path w="2590800" h="641350">
                  <a:moveTo>
                    <a:pt x="2532634" y="562356"/>
                  </a:moveTo>
                  <a:lnTo>
                    <a:pt x="2532788" y="562615"/>
                  </a:lnTo>
                  <a:lnTo>
                    <a:pt x="2533142" y="563118"/>
                  </a:lnTo>
                  <a:lnTo>
                    <a:pt x="2532634" y="562356"/>
                  </a:lnTo>
                  <a:close/>
                </a:path>
                <a:path w="2590800" h="641350">
                  <a:moveTo>
                    <a:pt x="2556342" y="552450"/>
                  </a:moveTo>
                  <a:lnTo>
                    <a:pt x="2525649" y="552450"/>
                  </a:lnTo>
                  <a:lnTo>
                    <a:pt x="2532788" y="562615"/>
                  </a:lnTo>
                  <a:lnTo>
                    <a:pt x="2532634" y="562356"/>
                  </a:lnTo>
                  <a:lnTo>
                    <a:pt x="2562243" y="562356"/>
                  </a:lnTo>
                  <a:lnTo>
                    <a:pt x="2556342" y="552450"/>
                  </a:lnTo>
                  <a:close/>
                </a:path>
                <a:path w="2590800" h="641350">
                  <a:moveTo>
                    <a:pt x="2549459" y="542163"/>
                  </a:moveTo>
                  <a:lnTo>
                    <a:pt x="2517775" y="542163"/>
                  </a:lnTo>
                  <a:lnTo>
                    <a:pt x="2525903" y="552831"/>
                  </a:lnTo>
                  <a:lnTo>
                    <a:pt x="2525649" y="552450"/>
                  </a:lnTo>
                  <a:lnTo>
                    <a:pt x="2556342" y="552450"/>
                  </a:lnTo>
                  <a:lnTo>
                    <a:pt x="2554224" y="548894"/>
                  </a:lnTo>
                  <a:lnTo>
                    <a:pt x="2549459" y="542163"/>
                  </a:lnTo>
                  <a:close/>
                </a:path>
                <a:path w="2590800" h="641350">
                  <a:moveTo>
                    <a:pt x="2541919" y="532003"/>
                  </a:moveTo>
                  <a:lnTo>
                    <a:pt x="2509266" y="532003"/>
                  </a:lnTo>
                  <a:lnTo>
                    <a:pt x="2518155" y="542671"/>
                  </a:lnTo>
                  <a:lnTo>
                    <a:pt x="2517775" y="542163"/>
                  </a:lnTo>
                  <a:lnTo>
                    <a:pt x="2549459" y="542163"/>
                  </a:lnTo>
                  <a:lnTo>
                    <a:pt x="2546223" y="537591"/>
                  </a:lnTo>
                  <a:lnTo>
                    <a:pt x="2541919" y="532003"/>
                  </a:lnTo>
                  <a:close/>
                </a:path>
                <a:path w="2590800" h="641350">
                  <a:moveTo>
                    <a:pt x="2524973" y="511556"/>
                  </a:moveTo>
                  <a:lnTo>
                    <a:pt x="2490089" y="511556"/>
                  </a:lnTo>
                  <a:lnTo>
                    <a:pt x="2490470" y="511937"/>
                  </a:lnTo>
                  <a:lnTo>
                    <a:pt x="2500376" y="522097"/>
                  </a:lnTo>
                  <a:lnTo>
                    <a:pt x="2509520" y="532384"/>
                  </a:lnTo>
                  <a:lnTo>
                    <a:pt x="2509266" y="532003"/>
                  </a:lnTo>
                  <a:lnTo>
                    <a:pt x="2541919" y="532003"/>
                  </a:lnTo>
                  <a:lnTo>
                    <a:pt x="2537714" y="526542"/>
                  </a:lnTo>
                  <a:lnTo>
                    <a:pt x="2528570" y="515620"/>
                  </a:lnTo>
                  <a:lnTo>
                    <a:pt x="2524973" y="511556"/>
                  </a:lnTo>
                  <a:close/>
                </a:path>
                <a:path w="2590800" h="641350">
                  <a:moveTo>
                    <a:pt x="2499995" y="521716"/>
                  </a:moveTo>
                  <a:lnTo>
                    <a:pt x="2500335" y="522097"/>
                  </a:lnTo>
                  <a:lnTo>
                    <a:pt x="2499995" y="521716"/>
                  </a:lnTo>
                  <a:close/>
                </a:path>
                <a:path w="2590800" h="641350">
                  <a:moveTo>
                    <a:pt x="2490335" y="511808"/>
                  </a:moveTo>
                  <a:lnTo>
                    <a:pt x="2490460" y="511937"/>
                  </a:lnTo>
                  <a:lnTo>
                    <a:pt x="2490335" y="511808"/>
                  </a:lnTo>
                  <a:close/>
                </a:path>
                <a:path w="2590800" h="641350">
                  <a:moveTo>
                    <a:pt x="2515565" y="501269"/>
                  </a:moveTo>
                  <a:lnTo>
                    <a:pt x="2479294" y="501269"/>
                  </a:lnTo>
                  <a:lnTo>
                    <a:pt x="2490335" y="511808"/>
                  </a:lnTo>
                  <a:lnTo>
                    <a:pt x="2490089" y="511556"/>
                  </a:lnTo>
                  <a:lnTo>
                    <a:pt x="2524973" y="511556"/>
                  </a:lnTo>
                  <a:lnTo>
                    <a:pt x="2518791" y="504571"/>
                  </a:lnTo>
                  <a:lnTo>
                    <a:pt x="2515565" y="501269"/>
                  </a:lnTo>
                  <a:close/>
                </a:path>
                <a:path w="2590800" h="641350">
                  <a:moveTo>
                    <a:pt x="2469978" y="460629"/>
                  </a:moveTo>
                  <a:lnTo>
                    <a:pt x="2426335" y="460629"/>
                  </a:lnTo>
                  <a:lnTo>
                    <a:pt x="2426716" y="460883"/>
                  </a:lnTo>
                  <a:lnTo>
                    <a:pt x="2441448" y="471043"/>
                  </a:lnTo>
                  <a:lnTo>
                    <a:pt x="2455291" y="481330"/>
                  </a:lnTo>
                  <a:lnTo>
                    <a:pt x="2467991" y="491490"/>
                  </a:lnTo>
                  <a:lnTo>
                    <a:pt x="2479675" y="501650"/>
                  </a:lnTo>
                  <a:lnTo>
                    <a:pt x="2479294" y="501269"/>
                  </a:lnTo>
                  <a:lnTo>
                    <a:pt x="2515565" y="501269"/>
                  </a:lnTo>
                  <a:lnTo>
                    <a:pt x="2508123" y="493649"/>
                  </a:lnTo>
                  <a:lnTo>
                    <a:pt x="2496566" y="482727"/>
                  </a:lnTo>
                  <a:lnTo>
                    <a:pt x="2484120" y="471805"/>
                  </a:lnTo>
                  <a:lnTo>
                    <a:pt x="2469978" y="460629"/>
                  </a:lnTo>
                  <a:close/>
                </a:path>
                <a:path w="2590800" h="641350">
                  <a:moveTo>
                    <a:pt x="2467610" y="491236"/>
                  </a:moveTo>
                  <a:lnTo>
                    <a:pt x="2467904" y="491490"/>
                  </a:lnTo>
                  <a:lnTo>
                    <a:pt x="2467610" y="491236"/>
                  </a:lnTo>
                  <a:close/>
                </a:path>
                <a:path w="2590800" h="641350">
                  <a:moveTo>
                    <a:pt x="2454910" y="481076"/>
                  </a:moveTo>
                  <a:lnTo>
                    <a:pt x="2455229" y="481330"/>
                  </a:lnTo>
                  <a:lnTo>
                    <a:pt x="2454910" y="481076"/>
                  </a:lnTo>
                  <a:close/>
                </a:path>
                <a:path w="2590800" h="641350">
                  <a:moveTo>
                    <a:pt x="2441067" y="470789"/>
                  </a:moveTo>
                  <a:lnTo>
                    <a:pt x="2441409" y="471043"/>
                  </a:lnTo>
                  <a:lnTo>
                    <a:pt x="2441067" y="470789"/>
                  </a:lnTo>
                  <a:close/>
                </a:path>
                <a:path w="2590800" h="641350">
                  <a:moveTo>
                    <a:pt x="2426569" y="460790"/>
                  </a:moveTo>
                  <a:lnTo>
                    <a:pt x="2426703" y="460883"/>
                  </a:lnTo>
                  <a:lnTo>
                    <a:pt x="2426569" y="460790"/>
                  </a:lnTo>
                  <a:close/>
                </a:path>
                <a:path w="2590800" h="641350">
                  <a:moveTo>
                    <a:pt x="2410205" y="450469"/>
                  </a:moveTo>
                  <a:lnTo>
                    <a:pt x="2426569" y="460790"/>
                  </a:lnTo>
                  <a:lnTo>
                    <a:pt x="2426335" y="460629"/>
                  </a:lnTo>
                  <a:lnTo>
                    <a:pt x="2469978" y="460629"/>
                  </a:lnTo>
                  <a:lnTo>
                    <a:pt x="2456562" y="450596"/>
                  </a:lnTo>
                  <a:lnTo>
                    <a:pt x="2410587" y="450596"/>
                  </a:lnTo>
                  <a:lnTo>
                    <a:pt x="2410205" y="450469"/>
                  </a:lnTo>
                  <a:close/>
                </a:path>
                <a:path w="2590800" h="641350">
                  <a:moveTo>
                    <a:pt x="2392934" y="440309"/>
                  </a:moveTo>
                  <a:lnTo>
                    <a:pt x="2410587" y="450596"/>
                  </a:lnTo>
                  <a:lnTo>
                    <a:pt x="2456562" y="450596"/>
                  </a:lnTo>
                  <a:lnTo>
                    <a:pt x="2456053" y="450215"/>
                  </a:lnTo>
                  <a:lnTo>
                    <a:pt x="2441850" y="440436"/>
                  </a:lnTo>
                  <a:lnTo>
                    <a:pt x="2393442" y="440436"/>
                  </a:lnTo>
                  <a:lnTo>
                    <a:pt x="2392934" y="440309"/>
                  </a:lnTo>
                  <a:close/>
                </a:path>
                <a:path w="2590800" h="641350">
                  <a:moveTo>
                    <a:pt x="2425678" y="430149"/>
                  </a:moveTo>
                  <a:lnTo>
                    <a:pt x="2374392" y="430149"/>
                  </a:lnTo>
                  <a:lnTo>
                    <a:pt x="2393442" y="440436"/>
                  </a:lnTo>
                  <a:lnTo>
                    <a:pt x="2441850" y="440436"/>
                  </a:lnTo>
                  <a:lnTo>
                    <a:pt x="2440559" y="439547"/>
                  </a:lnTo>
                  <a:lnTo>
                    <a:pt x="2425678" y="430149"/>
                  </a:lnTo>
                  <a:close/>
                </a:path>
                <a:path w="2590800" h="641350">
                  <a:moveTo>
                    <a:pt x="2354453" y="419989"/>
                  </a:moveTo>
                  <a:lnTo>
                    <a:pt x="2374646" y="430403"/>
                  </a:lnTo>
                  <a:lnTo>
                    <a:pt x="2374392" y="430149"/>
                  </a:lnTo>
                  <a:lnTo>
                    <a:pt x="2425678" y="430149"/>
                  </a:lnTo>
                  <a:lnTo>
                    <a:pt x="2423668" y="428879"/>
                  </a:lnTo>
                  <a:lnTo>
                    <a:pt x="2408854" y="420116"/>
                  </a:lnTo>
                  <a:lnTo>
                    <a:pt x="2354834" y="420116"/>
                  </a:lnTo>
                  <a:lnTo>
                    <a:pt x="2354453" y="419989"/>
                  </a:lnTo>
                  <a:close/>
                </a:path>
                <a:path w="2590800" h="641350">
                  <a:moveTo>
                    <a:pt x="2390432" y="409956"/>
                  </a:moveTo>
                  <a:lnTo>
                    <a:pt x="2332990" y="409956"/>
                  </a:lnTo>
                  <a:lnTo>
                    <a:pt x="2354834" y="420116"/>
                  </a:lnTo>
                  <a:lnTo>
                    <a:pt x="2408854" y="420116"/>
                  </a:lnTo>
                  <a:lnTo>
                    <a:pt x="2405634" y="418211"/>
                  </a:lnTo>
                  <a:lnTo>
                    <a:pt x="2390432" y="409956"/>
                  </a:lnTo>
                  <a:close/>
                </a:path>
                <a:path w="2590800" h="641350">
                  <a:moveTo>
                    <a:pt x="2349856" y="389763"/>
                  </a:moveTo>
                  <a:lnTo>
                    <a:pt x="2285492" y="389763"/>
                  </a:lnTo>
                  <a:lnTo>
                    <a:pt x="2310384" y="399923"/>
                  </a:lnTo>
                  <a:lnTo>
                    <a:pt x="2333244" y="410083"/>
                  </a:lnTo>
                  <a:lnTo>
                    <a:pt x="2332990" y="409956"/>
                  </a:lnTo>
                  <a:lnTo>
                    <a:pt x="2390432" y="409956"/>
                  </a:lnTo>
                  <a:lnTo>
                    <a:pt x="2386457" y="407797"/>
                  </a:lnTo>
                  <a:lnTo>
                    <a:pt x="2365755" y="397256"/>
                  </a:lnTo>
                  <a:lnTo>
                    <a:pt x="2349856" y="389763"/>
                  </a:lnTo>
                  <a:close/>
                </a:path>
                <a:path w="2590800" h="641350">
                  <a:moveTo>
                    <a:pt x="2310003" y="399796"/>
                  </a:moveTo>
                  <a:lnTo>
                    <a:pt x="2310289" y="399923"/>
                  </a:lnTo>
                  <a:lnTo>
                    <a:pt x="2310003" y="399796"/>
                  </a:lnTo>
                  <a:close/>
                </a:path>
                <a:path w="2590800" h="641350">
                  <a:moveTo>
                    <a:pt x="2327612" y="379730"/>
                  </a:moveTo>
                  <a:lnTo>
                    <a:pt x="2259329" y="379730"/>
                  </a:lnTo>
                  <a:lnTo>
                    <a:pt x="2285746" y="389890"/>
                  </a:lnTo>
                  <a:lnTo>
                    <a:pt x="2285492" y="389763"/>
                  </a:lnTo>
                  <a:lnTo>
                    <a:pt x="2349856" y="389763"/>
                  </a:lnTo>
                  <a:lnTo>
                    <a:pt x="2343658" y="386842"/>
                  </a:lnTo>
                  <a:lnTo>
                    <a:pt x="2327612" y="379730"/>
                  </a:lnTo>
                  <a:close/>
                </a:path>
                <a:path w="2590800" h="641350">
                  <a:moveTo>
                    <a:pt x="2303709" y="369697"/>
                  </a:moveTo>
                  <a:lnTo>
                    <a:pt x="2231390" y="369697"/>
                  </a:lnTo>
                  <a:lnTo>
                    <a:pt x="2259584" y="379857"/>
                  </a:lnTo>
                  <a:lnTo>
                    <a:pt x="2259329" y="379730"/>
                  </a:lnTo>
                  <a:lnTo>
                    <a:pt x="2327612" y="379730"/>
                  </a:lnTo>
                  <a:lnTo>
                    <a:pt x="2320163" y="376428"/>
                  </a:lnTo>
                  <a:lnTo>
                    <a:pt x="2303709" y="369697"/>
                  </a:lnTo>
                  <a:close/>
                </a:path>
                <a:path w="2590800" h="641350">
                  <a:moveTo>
                    <a:pt x="2277933" y="359664"/>
                  </a:moveTo>
                  <a:lnTo>
                    <a:pt x="2201672" y="359664"/>
                  </a:lnTo>
                  <a:lnTo>
                    <a:pt x="2231517" y="369824"/>
                  </a:lnTo>
                  <a:lnTo>
                    <a:pt x="2303709" y="369697"/>
                  </a:lnTo>
                  <a:lnTo>
                    <a:pt x="2295017" y="366141"/>
                  </a:lnTo>
                  <a:lnTo>
                    <a:pt x="2277933" y="359664"/>
                  </a:lnTo>
                  <a:close/>
                </a:path>
                <a:path w="2590800" h="641350">
                  <a:moveTo>
                    <a:pt x="2250795" y="349758"/>
                  </a:moveTo>
                  <a:lnTo>
                    <a:pt x="2170049" y="349758"/>
                  </a:lnTo>
                  <a:lnTo>
                    <a:pt x="2201926" y="359791"/>
                  </a:lnTo>
                  <a:lnTo>
                    <a:pt x="2201672" y="359664"/>
                  </a:lnTo>
                  <a:lnTo>
                    <a:pt x="2277933" y="359664"/>
                  </a:lnTo>
                  <a:lnTo>
                    <a:pt x="2268220" y="355981"/>
                  </a:lnTo>
                  <a:lnTo>
                    <a:pt x="2250795" y="349758"/>
                  </a:lnTo>
                  <a:close/>
                </a:path>
                <a:path w="2590800" h="641350">
                  <a:moveTo>
                    <a:pt x="2222088" y="339852"/>
                  </a:moveTo>
                  <a:lnTo>
                    <a:pt x="2136648" y="339852"/>
                  </a:lnTo>
                  <a:lnTo>
                    <a:pt x="2170303" y="349885"/>
                  </a:lnTo>
                  <a:lnTo>
                    <a:pt x="2170049" y="349758"/>
                  </a:lnTo>
                  <a:lnTo>
                    <a:pt x="2250795" y="349758"/>
                  </a:lnTo>
                  <a:lnTo>
                    <a:pt x="2239772" y="345821"/>
                  </a:lnTo>
                  <a:lnTo>
                    <a:pt x="2222088" y="339852"/>
                  </a:lnTo>
                  <a:close/>
                </a:path>
                <a:path w="2590800" h="641350">
                  <a:moveTo>
                    <a:pt x="2125328" y="310388"/>
                  </a:moveTo>
                  <a:lnTo>
                    <a:pt x="2022983" y="310388"/>
                  </a:lnTo>
                  <a:lnTo>
                    <a:pt x="2063877" y="320294"/>
                  </a:lnTo>
                  <a:lnTo>
                    <a:pt x="2101342" y="330073"/>
                  </a:lnTo>
                  <a:lnTo>
                    <a:pt x="2136902" y="339979"/>
                  </a:lnTo>
                  <a:lnTo>
                    <a:pt x="2136648" y="339852"/>
                  </a:lnTo>
                  <a:lnTo>
                    <a:pt x="2222088" y="339852"/>
                  </a:lnTo>
                  <a:lnTo>
                    <a:pt x="2209673" y="335661"/>
                  </a:lnTo>
                  <a:lnTo>
                    <a:pt x="2177542" y="325501"/>
                  </a:lnTo>
                  <a:lnTo>
                    <a:pt x="2143760" y="315468"/>
                  </a:lnTo>
                  <a:lnTo>
                    <a:pt x="2125328" y="310388"/>
                  </a:lnTo>
                  <a:close/>
                </a:path>
                <a:path w="2590800" h="641350">
                  <a:moveTo>
                    <a:pt x="2046761" y="290068"/>
                  </a:moveTo>
                  <a:lnTo>
                    <a:pt x="1929002" y="290068"/>
                  </a:lnTo>
                  <a:lnTo>
                    <a:pt x="1978152" y="300355"/>
                  </a:lnTo>
                  <a:lnTo>
                    <a:pt x="1977898" y="300355"/>
                  </a:lnTo>
                  <a:lnTo>
                    <a:pt x="2023237" y="310515"/>
                  </a:lnTo>
                  <a:lnTo>
                    <a:pt x="2022983" y="310388"/>
                  </a:lnTo>
                  <a:lnTo>
                    <a:pt x="2125328" y="310388"/>
                  </a:lnTo>
                  <a:lnTo>
                    <a:pt x="2107819" y="305562"/>
                  </a:lnTo>
                  <a:lnTo>
                    <a:pt x="2069973" y="295656"/>
                  </a:lnTo>
                  <a:lnTo>
                    <a:pt x="2046761" y="290068"/>
                  </a:lnTo>
                  <a:close/>
                </a:path>
                <a:path w="2590800" h="641350">
                  <a:moveTo>
                    <a:pt x="112522" y="25273"/>
                  </a:moveTo>
                  <a:lnTo>
                    <a:pt x="1356741" y="194056"/>
                  </a:lnTo>
                  <a:lnTo>
                    <a:pt x="1567434" y="226314"/>
                  </a:lnTo>
                  <a:lnTo>
                    <a:pt x="1634236" y="237109"/>
                  </a:lnTo>
                  <a:lnTo>
                    <a:pt x="1698752" y="247777"/>
                  </a:lnTo>
                  <a:lnTo>
                    <a:pt x="1760854" y="258572"/>
                  </a:lnTo>
                  <a:lnTo>
                    <a:pt x="1876298" y="279654"/>
                  </a:lnTo>
                  <a:lnTo>
                    <a:pt x="1929129" y="290195"/>
                  </a:lnTo>
                  <a:lnTo>
                    <a:pt x="2046761" y="290068"/>
                  </a:lnTo>
                  <a:lnTo>
                    <a:pt x="1983359" y="275590"/>
                  </a:lnTo>
                  <a:lnTo>
                    <a:pt x="1934083" y="265303"/>
                  </a:lnTo>
                  <a:lnTo>
                    <a:pt x="1824609" y="244094"/>
                  </a:lnTo>
                  <a:lnTo>
                    <a:pt x="1638300" y="211963"/>
                  </a:lnTo>
                  <a:lnTo>
                    <a:pt x="1214374" y="147701"/>
                  </a:lnTo>
                  <a:lnTo>
                    <a:pt x="302370" y="25400"/>
                  </a:lnTo>
                  <a:lnTo>
                    <a:pt x="114300" y="25400"/>
                  </a:lnTo>
                  <a:lnTo>
                    <a:pt x="112522" y="25273"/>
                  </a:lnTo>
                  <a:close/>
                </a:path>
                <a:path w="2590800" h="641350">
                  <a:moveTo>
                    <a:pt x="115189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13439" y="25400"/>
                  </a:lnTo>
                  <a:lnTo>
                    <a:pt x="112522" y="25273"/>
                  </a:lnTo>
                  <a:lnTo>
                    <a:pt x="301397" y="25273"/>
                  </a:lnTo>
                  <a:lnTo>
                    <a:pt x="115189" y="0"/>
                  </a:lnTo>
                  <a:close/>
                </a:path>
                <a:path w="2590800" h="641350">
                  <a:moveTo>
                    <a:pt x="301397" y="25273"/>
                  </a:moveTo>
                  <a:lnTo>
                    <a:pt x="112522" y="25273"/>
                  </a:lnTo>
                  <a:lnTo>
                    <a:pt x="114300" y="25400"/>
                  </a:lnTo>
                  <a:lnTo>
                    <a:pt x="302370" y="25400"/>
                  </a:lnTo>
                  <a:lnTo>
                    <a:pt x="301397" y="25273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3004" y="242569"/>
            <a:ext cx="7562596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45" dirty="0">
                <a:latin typeface="Carlito"/>
                <a:cs typeface="Carlito"/>
              </a:rPr>
              <a:t>DATA </a:t>
            </a:r>
            <a:r>
              <a:rPr sz="3200" b="0" spc="-30" dirty="0">
                <a:latin typeface="Carlito"/>
                <a:cs typeface="Carlito"/>
              </a:rPr>
              <a:t>VISUALIZATION </a:t>
            </a:r>
            <a:r>
              <a:rPr sz="3200" spc="-20" dirty="0"/>
              <a:t>BEST</a:t>
            </a:r>
            <a:r>
              <a:rPr sz="3200" spc="215" dirty="0"/>
              <a:t> </a:t>
            </a:r>
            <a:r>
              <a:rPr sz="3200" spc="-15" dirty="0"/>
              <a:t>PRACTICES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817" y="1407413"/>
            <a:ext cx="578357" cy="566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1150" y="1228469"/>
            <a:ext cx="9029065" cy="468947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Strive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for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clarity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&amp;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simplicity,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above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all</a:t>
            </a:r>
            <a:r>
              <a:rPr sz="2800" b="1" spc="1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else</a:t>
            </a:r>
            <a:endParaRPr sz="2800">
              <a:latin typeface="Carlito"/>
              <a:cs typeface="Carlito"/>
            </a:endParaRPr>
          </a:p>
          <a:p>
            <a:pPr marL="800100" indent="-343535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800100" algn="l"/>
                <a:tab pos="800735" algn="l"/>
              </a:tabLst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Aim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maximize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impact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minimize noise;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it’s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all about balancing design and</a:t>
            </a:r>
            <a:r>
              <a:rPr sz="1800" i="1" spc="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Don’t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just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build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charts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graphs;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create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a</a:t>
            </a:r>
            <a:r>
              <a:rPr sz="2800" b="1" spc="7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i="1" spc="-5" dirty="0">
                <a:solidFill>
                  <a:srgbClr val="0D0D0D"/>
                </a:solidFill>
                <a:latin typeface="Carlito"/>
                <a:cs typeface="Carlito"/>
              </a:rPr>
              <a:t>narrative</a:t>
            </a:r>
            <a:endParaRPr sz="2800">
              <a:latin typeface="Carlito"/>
              <a:cs typeface="Carlito"/>
            </a:endParaRPr>
          </a:p>
          <a:p>
            <a:pPr marL="800100" marR="57785" indent="-34290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800100" algn="l"/>
                <a:tab pos="80073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Without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context,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meaningless; use filters,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bookmarks,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effective visualizations 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translate raw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data into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powerful insights and</a:t>
            </a:r>
            <a:r>
              <a:rPr sz="18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implications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Always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ask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yourself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three </a:t>
            </a:r>
            <a:r>
              <a:rPr sz="2800" b="1" spc="-35" dirty="0">
                <a:solidFill>
                  <a:srgbClr val="0D0D0D"/>
                </a:solidFill>
                <a:latin typeface="Carlito"/>
                <a:cs typeface="Carlito"/>
              </a:rPr>
              <a:t>key</a:t>
            </a:r>
            <a:r>
              <a:rPr sz="2800" b="1" spc="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questions:</a:t>
            </a:r>
            <a:endParaRPr sz="2800">
              <a:latin typeface="Carlito"/>
              <a:cs typeface="Carlito"/>
            </a:endParaRPr>
          </a:p>
          <a:p>
            <a:pPr marL="800100" indent="-343535">
              <a:lnSpc>
                <a:spcPct val="100000"/>
              </a:lnSpc>
              <a:spcBef>
                <a:spcPts val="1385"/>
              </a:spcBef>
              <a:buAutoNum type="arabicPeriod"/>
              <a:tabLst>
                <a:tab pos="800100" algn="l"/>
                <a:tab pos="80073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What </a:t>
            </a:r>
            <a:r>
              <a:rPr sz="1800" b="1" i="1" dirty="0">
                <a:solidFill>
                  <a:srgbClr val="252525"/>
                </a:solidFill>
                <a:latin typeface="Carlito"/>
                <a:cs typeface="Carlito"/>
              </a:rPr>
              <a:t>type </a:t>
            </a:r>
            <a:r>
              <a:rPr sz="1800" b="1" i="1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800" b="1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are you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visualizing? </a:t>
            </a:r>
            <a:r>
              <a:rPr sz="1800" i="1" spc="-25" dirty="0">
                <a:solidFill>
                  <a:srgbClr val="7E7E7E"/>
                </a:solidFill>
                <a:latin typeface="Carlito"/>
                <a:cs typeface="Carlito"/>
              </a:rPr>
              <a:t>(Integer,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categorical, </a:t>
            </a:r>
            <a:r>
              <a:rPr sz="1800" i="1" spc="-5" dirty="0">
                <a:solidFill>
                  <a:srgbClr val="7E7E7E"/>
                </a:solidFill>
                <a:latin typeface="Carlito"/>
                <a:cs typeface="Carlito"/>
              </a:rPr>
              <a:t>time-series, geo-spatial,</a:t>
            </a:r>
            <a:r>
              <a:rPr sz="1800" i="1" spc="135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etc)</a:t>
            </a:r>
            <a:endParaRPr sz="1800">
              <a:latin typeface="Carlito"/>
              <a:cs typeface="Carlito"/>
            </a:endParaRPr>
          </a:p>
          <a:p>
            <a:pPr marL="800100" indent="-3435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00100" algn="l"/>
                <a:tab pos="80073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What are you trying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b="1" i="1" spc="-10" dirty="0">
                <a:solidFill>
                  <a:srgbClr val="252525"/>
                </a:solidFill>
                <a:latin typeface="Carlito"/>
                <a:cs typeface="Carlito"/>
              </a:rPr>
              <a:t>communicate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? </a:t>
            </a:r>
            <a:r>
              <a:rPr sz="1800" i="1" spc="-5" dirty="0">
                <a:solidFill>
                  <a:srgbClr val="7E7E7E"/>
                </a:solidFill>
                <a:latin typeface="Carlito"/>
                <a:cs typeface="Carlito"/>
              </a:rPr>
              <a:t>(Relationships,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compositions, </a:t>
            </a:r>
            <a:r>
              <a:rPr sz="1800" i="1" spc="-5" dirty="0">
                <a:solidFill>
                  <a:srgbClr val="7E7E7E"/>
                </a:solidFill>
                <a:latin typeface="Carlito"/>
                <a:cs typeface="Carlito"/>
              </a:rPr>
              <a:t>trending,</a:t>
            </a:r>
            <a:r>
              <a:rPr sz="1800" i="1" spc="145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etc)</a:t>
            </a:r>
            <a:endParaRPr sz="1800">
              <a:latin typeface="Carlito"/>
              <a:cs typeface="Carlito"/>
            </a:endParaRPr>
          </a:p>
          <a:p>
            <a:pPr marL="800100" indent="-3435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00100" algn="l"/>
                <a:tab pos="80073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Who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800" b="1" i="1" spc="-5" dirty="0">
                <a:solidFill>
                  <a:srgbClr val="252525"/>
                </a:solidFill>
                <a:latin typeface="Carlito"/>
                <a:cs typeface="Carlito"/>
              </a:rPr>
              <a:t>end user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consuming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information? </a:t>
            </a:r>
            <a:r>
              <a:rPr sz="1800" i="1" spc="-5" dirty="0">
                <a:solidFill>
                  <a:srgbClr val="7E7E7E"/>
                </a:solidFill>
                <a:latin typeface="Carlito"/>
                <a:cs typeface="Carlito"/>
              </a:rPr>
              <a:t>(Analyst, </a:t>
            </a:r>
            <a:r>
              <a:rPr sz="1800" i="1" spc="-25" dirty="0">
                <a:solidFill>
                  <a:srgbClr val="7E7E7E"/>
                </a:solidFill>
                <a:latin typeface="Carlito"/>
                <a:cs typeface="Carlito"/>
              </a:rPr>
              <a:t>CEO, </a:t>
            </a:r>
            <a:r>
              <a:rPr sz="1800" i="1" spc="-5" dirty="0">
                <a:solidFill>
                  <a:srgbClr val="7E7E7E"/>
                </a:solidFill>
                <a:latin typeface="Carlito"/>
                <a:cs typeface="Carlito"/>
              </a:rPr>
              <a:t>client,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intern,</a:t>
            </a:r>
            <a:r>
              <a:rPr sz="1800" i="1" spc="170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7E7E7E"/>
                </a:solidFill>
                <a:latin typeface="Carlito"/>
                <a:cs typeface="Carlito"/>
              </a:rPr>
              <a:t>etc)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817" y="2733294"/>
            <a:ext cx="567690" cy="566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817" y="4280153"/>
            <a:ext cx="578357" cy="566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971800"/>
            <a:ext cx="9603275" cy="104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WRAPPING</a:t>
            </a:r>
            <a:r>
              <a:rPr spc="-10" dirty="0"/>
              <a:t> </a:t>
            </a:r>
            <a:r>
              <a:rPr dirty="0"/>
              <a:t>UP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8190" cy="6858000"/>
            <a:chOff x="0" y="0"/>
            <a:chExt cx="12188190" cy="6858000"/>
          </a:xfrm>
        </p:grpSpPr>
        <p:sp>
          <p:nvSpPr>
            <p:cNvPr id="3" name="object 3"/>
            <p:cNvSpPr/>
            <p:nvPr/>
          </p:nvSpPr>
          <p:spPr>
            <a:xfrm>
              <a:off x="4534661" y="1044702"/>
              <a:ext cx="2468117" cy="25847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88190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200" y="3629406"/>
            <a:ext cx="77393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solidFill>
                  <a:srgbClr val="000000"/>
                </a:solidFill>
              </a:rPr>
              <a:t>THANK</a:t>
            </a:r>
            <a:r>
              <a:rPr sz="9600" spc="-95" dirty="0">
                <a:solidFill>
                  <a:srgbClr val="000000"/>
                </a:solidFill>
              </a:rPr>
              <a:t> </a:t>
            </a:r>
            <a:r>
              <a:rPr sz="9600" spc="-125" dirty="0">
                <a:solidFill>
                  <a:srgbClr val="000000"/>
                </a:solidFill>
              </a:rPr>
              <a:t>YOU</a:t>
            </a:r>
            <a:endParaRPr sz="9600" dirty="0"/>
          </a:p>
        </p:txBody>
      </p:sp>
      <p:sp>
        <p:nvSpPr>
          <p:cNvPr id="6" name="object 6"/>
          <p:cNvSpPr/>
          <p:nvPr/>
        </p:nvSpPr>
        <p:spPr>
          <a:xfrm>
            <a:off x="4778502" y="1199388"/>
            <a:ext cx="2351531" cy="2462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969" y="1449302"/>
            <a:ext cx="8550275" cy="4725035"/>
            <a:chOff x="2919969" y="1449302"/>
            <a:chExt cx="8550275" cy="4725035"/>
          </a:xfrm>
        </p:grpSpPr>
        <p:sp>
          <p:nvSpPr>
            <p:cNvPr id="3" name="object 3"/>
            <p:cNvSpPr/>
            <p:nvPr/>
          </p:nvSpPr>
          <p:spPr>
            <a:xfrm>
              <a:off x="2919969" y="1449302"/>
              <a:ext cx="8549669" cy="47244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31414" y="1460753"/>
              <a:ext cx="8480298" cy="46550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3952" y="242569"/>
            <a:ext cx="4323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b="0" spc="-10" dirty="0">
                <a:latin typeface="Carlito"/>
                <a:cs typeface="Carlito"/>
              </a:rPr>
              <a:t>POWER </a:t>
            </a:r>
            <a:r>
              <a:rPr sz="3200" b="0" spc="-5" dirty="0">
                <a:latin typeface="Carlito"/>
                <a:cs typeface="Carlito"/>
              </a:rPr>
              <a:t>BI</a:t>
            </a:r>
            <a:r>
              <a:rPr sz="3200" b="0" spc="-15" dirty="0">
                <a:latin typeface="Carlito"/>
                <a:cs typeface="Carlito"/>
              </a:rPr>
              <a:t> </a:t>
            </a:r>
            <a:r>
              <a:rPr sz="3200" b="0" spc="-30" dirty="0">
                <a:latin typeface="Carlito"/>
                <a:cs typeface="Carlito"/>
              </a:rPr>
              <a:t>INTERFACE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6900" y="2211832"/>
            <a:ext cx="1868805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Three Core</a:t>
            </a:r>
            <a:r>
              <a:rPr sz="1800" b="1" u="heavy" spc="-7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1800" b="1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Views: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rlito"/>
              <a:cs typeface="Carlito"/>
            </a:endParaRPr>
          </a:p>
          <a:p>
            <a:pPr marR="581660" algn="r">
              <a:lnSpc>
                <a:spcPct val="100000"/>
              </a:lnSpc>
            </a:pPr>
            <a:r>
              <a:rPr sz="1800" b="1" i="1" spc="-25" dirty="0">
                <a:solidFill>
                  <a:srgbClr val="404040"/>
                </a:solidFill>
                <a:latin typeface="Carlito"/>
                <a:cs typeface="Carlito"/>
              </a:rPr>
              <a:t>R</a:t>
            </a:r>
            <a:r>
              <a:rPr sz="1800" b="1" i="1" spc="-5" dirty="0">
                <a:solidFill>
                  <a:srgbClr val="404040"/>
                </a:solidFill>
                <a:latin typeface="Carlito"/>
                <a:cs typeface="Carlito"/>
              </a:rPr>
              <a:t>eport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R="582295" algn="r">
              <a:lnSpc>
                <a:spcPct val="100000"/>
              </a:lnSpc>
            </a:pPr>
            <a:r>
              <a:rPr sz="1800" b="1" i="1" spc="-5" dirty="0">
                <a:solidFill>
                  <a:srgbClr val="404040"/>
                </a:solidFill>
                <a:latin typeface="Carlito"/>
                <a:cs typeface="Carlito"/>
              </a:rPr>
              <a:t>Da</a:t>
            </a:r>
            <a:r>
              <a:rPr sz="1800" b="1" i="1" spc="-35" dirty="0">
                <a:solidFill>
                  <a:srgbClr val="404040"/>
                </a:solidFill>
                <a:latin typeface="Carlito"/>
                <a:cs typeface="Carlito"/>
              </a:rPr>
              <a:t>t</a:t>
            </a:r>
            <a:r>
              <a:rPr sz="1800" b="1" i="1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rlito"/>
              <a:cs typeface="Carlito"/>
            </a:endParaRPr>
          </a:p>
          <a:p>
            <a:pPr marR="581660" algn="r">
              <a:lnSpc>
                <a:spcPct val="100000"/>
              </a:lnSpc>
            </a:pPr>
            <a:r>
              <a:rPr sz="1800" b="1" i="1" spc="-25" dirty="0">
                <a:solidFill>
                  <a:srgbClr val="404040"/>
                </a:solidFill>
                <a:latin typeface="Carlito"/>
                <a:cs typeface="Carlito"/>
              </a:rPr>
              <a:t>R</a:t>
            </a:r>
            <a:r>
              <a:rPr sz="1800" b="1" i="1" spc="-5" dirty="0">
                <a:solidFill>
                  <a:srgbClr val="404040"/>
                </a:solidFill>
                <a:latin typeface="Carlito"/>
                <a:cs typeface="Carlito"/>
              </a:rPr>
              <a:t>elations</a:t>
            </a:r>
            <a:r>
              <a:rPr sz="1800" b="1" i="1" spc="-10" dirty="0">
                <a:solidFill>
                  <a:srgbClr val="404040"/>
                </a:solidFill>
                <a:latin typeface="Carlito"/>
                <a:cs typeface="Carlito"/>
              </a:rPr>
              <a:t>h</a:t>
            </a:r>
            <a:r>
              <a:rPr sz="1800" b="1" i="1" dirty="0">
                <a:solidFill>
                  <a:srgbClr val="404040"/>
                </a:solidFill>
                <a:latin typeface="Carlito"/>
                <a:cs typeface="Carlito"/>
              </a:rPr>
              <a:t>i</a:t>
            </a:r>
            <a:r>
              <a:rPr sz="1800" b="1" i="1" spc="-15" dirty="0">
                <a:solidFill>
                  <a:srgbClr val="404040"/>
                </a:solidFill>
                <a:latin typeface="Carlito"/>
                <a:cs typeface="Carlito"/>
              </a:rPr>
              <a:t>p</a:t>
            </a:r>
            <a:r>
              <a:rPr sz="1800" b="1" i="1" dirty="0">
                <a:solidFill>
                  <a:srgbClr val="404040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  <a:p>
            <a:pPr marL="524510">
              <a:lnSpc>
                <a:spcPct val="100000"/>
              </a:lnSpc>
              <a:spcBef>
                <a:spcPts val="35"/>
              </a:spcBef>
            </a:pPr>
            <a:r>
              <a:rPr sz="1200" i="1" spc="-15" dirty="0">
                <a:solidFill>
                  <a:srgbClr val="404040"/>
                </a:solidFill>
                <a:latin typeface="Carlito"/>
                <a:cs typeface="Carlito"/>
              </a:rPr>
              <a:t>(aka</a:t>
            </a:r>
            <a:r>
              <a:rPr sz="1200" i="1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b="1" i="1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sz="1200" i="1" spc="-5" dirty="0">
                <a:solidFill>
                  <a:srgbClr val="404040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4241" y="1997201"/>
            <a:ext cx="1268730" cy="2696210"/>
            <a:chOff x="1954241" y="1997201"/>
            <a:chExt cx="1268730" cy="2696210"/>
          </a:xfrm>
        </p:grpSpPr>
        <p:sp>
          <p:nvSpPr>
            <p:cNvPr id="9" name="object 9"/>
            <p:cNvSpPr/>
            <p:nvPr/>
          </p:nvSpPr>
          <p:spPr>
            <a:xfrm>
              <a:off x="2512313" y="1997201"/>
              <a:ext cx="414591" cy="26959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37078" y="2031872"/>
              <a:ext cx="241935" cy="2580640"/>
            </a:xfrm>
            <a:custGeom>
              <a:avLst/>
              <a:gdLst/>
              <a:ahLst/>
              <a:cxnLst/>
              <a:rect l="l" t="t" r="r" b="b"/>
              <a:pathLst>
                <a:path w="241935" h="2580640">
                  <a:moveTo>
                    <a:pt x="0" y="0"/>
                  </a:moveTo>
                  <a:lnTo>
                    <a:pt x="38164" y="8242"/>
                  </a:lnTo>
                  <a:lnTo>
                    <a:pt x="71317" y="31195"/>
                  </a:lnTo>
                  <a:lnTo>
                    <a:pt x="97465" y="66193"/>
                  </a:lnTo>
                  <a:lnTo>
                    <a:pt x="114616" y="110573"/>
                  </a:lnTo>
                  <a:lnTo>
                    <a:pt x="120776" y="161671"/>
                  </a:lnTo>
                  <a:lnTo>
                    <a:pt x="120776" y="414781"/>
                  </a:lnTo>
                  <a:lnTo>
                    <a:pt x="126937" y="465879"/>
                  </a:lnTo>
                  <a:lnTo>
                    <a:pt x="144088" y="510259"/>
                  </a:lnTo>
                  <a:lnTo>
                    <a:pt x="170236" y="545257"/>
                  </a:lnTo>
                  <a:lnTo>
                    <a:pt x="203389" y="568210"/>
                  </a:lnTo>
                  <a:lnTo>
                    <a:pt x="241553" y="576452"/>
                  </a:lnTo>
                  <a:lnTo>
                    <a:pt x="203389" y="584695"/>
                  </a:lnTo>
                  <a:lnTo>
                    <a:pt x="170236" y="607648"/>
                  </a:lnTo>
                  <a:lnTo>
                    <a:pt x="144088" y="642646"/>
                  </a:lnTo>
                  <a:lnTo>
                    <a:pt x="126937" y="687026"/>
                  </a:lnTo>
                  <a:lnTo>
                    <a:pt x="120776" y="738124"/>
                  </a:lnTo>
                  <a:lnTo>
                    <a:pt x="120776" y="2418460"/>
                  </a:lnTo>
                  <a:lnTo>
                    <a:pt x="114616" y="2469558"/>
                  </a:lnTo>
                  <a:lnTo>
                    <a:pt x="97465" y="2513938"/>
                  </a:lnTo>
                  <a:lnTo>
                    <a:pt x="71317" y="2548936"/>
                  </a:lnTo>
                  <a:lnTo>
                    <a:pt x="38164" y="2571889"/>
                  </a:lnTo>
                  <a:lnTo>
                    <a:pt x="0" y="2580132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4325" y="2761335"/>
              <a:ext cx="526962" cy="4742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5959" y="2772917"/>
              <a:ext cx="457200" cy="4046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4241" y="3953136"/>
              <a:ext cx="537089" cy="4749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5484" y="3964685"/>
              <a:ext cx="457568" cy="4053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54325" y="3361062"/>
              <a:ext cx="526962" cy="4749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5959" y="3372611"/>
              <a:ext cx="457200" cy="4053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94075" y="2347709"/>
              <a:ext cx="328574" cy="8008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1794" y="2385440"/>
              <a:ext cx="205740" cy="678180"/>
            </a:xfrm>
            <a:custGeom>
              <a:avLst/>
              <a:gdLst/>
              <a:ahLst/>
              <a:cxnLst/>
              <a:rect l="l" t="t" r="r" b="b"/>
              <a:pathLst>
                <a:path w="205739" h="678180">
                  <a:moveTo>
                    <a:pt x="0" y="678179"/>
                  </a:moveTo>
                  <a:lnTo>
                    <a:pt x="205739" y="678179"/>
                  </a:lnTo>
                  <a:lnTo>
                    <a:pt x="205739" y="0"/>
                  </a:lnTo>
                  <a:lnTo>
                    <a:pt x="0" y="0"/>
                  </a:lnTo>
                  <a:lnTo>
                    <a:pt x="0" y="67817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0671" y="4551426"/>
            <a:ext cx="673607" cy="727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6531" y="1350263"/>
            <a:ext cx="11299190" cy="4342130"/>
            <a:chOff x="446531" y="1350263"/>
            <a:chExt cx="11299190" cy="4342130"/>
          </a:xfrm>
        </p:grpSpPr>
        <p:sp>
          <p:nvSpPr>
            <p:cNvPr id="4" name="object 4"/>
            <p:cNvSpPr/>
            <p:nvPr/>
          </p:nvSpPr>
          <p:spPr>
            <a:xfrm>
              <a:off x="3336036" y="3607308"/>
              <a:ext cx="672846" cy="7277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6531" y="1350263"/>
              <a:ext cx="4152900" cy="2319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1677" y="1375409"/>
              <a:ext cx="4056126" cy="22227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3360" y="2344674"/>
              <a:ext cx="4153662" cy="2319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48505" y="2369819"/>
              <a:ext cx="4056888" cy="22227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41" y="3380231"/>
              <a:ext cx="4132326" cy="23119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8288" y="3405378"/>
              <a:ext cx="4035552" cy="22151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6769" y="4777620"/>
              <a:ext cx="536375" cy="4749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58030" y="4789169"/>
              <a:ext cx="456819" cy="4053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043" y="3780129"/>
              <a:ext cx="526962" cy="47428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677" y="3791712"/>
              <a:ext cx="457200" cy="4046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13555" y="242569"/>
            <a:ext cx="4565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b="0" spc="-10" dirty="0">
                <a:latin typeface="Carlito"/>
                <a:cs typeface="Carlito"/>
              </a:rPr>
              <a:t>POWER </a:t>
            </a:r>
            <a:r>
              <a:rPr sz="3200" b="0" spc="-5" dirty="0">
                <a:latin typeface="Carlito"/>
                <a:cs typeface="Carlito"/>
              </a:rPr>
              <a:t>BI</a:t>
            </a:r>
            <a:r>
              <a:rPr sz="3200" b="0" spc="-55" dirty="0">
                <a:latin typeface="Carlito"/>
                <a:cs typeface="Carlito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WORKFLOW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0289" y="3730244"/>
            <a:ext cx="16510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Connect, shape and  transform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raw</a:t>
            </a:r>
            <a:r>
              <a:rPr sz="1600" i="1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1088" y="4710938"/>
            <a:ext cx="2003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Build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relationships  </a:t>
            </a:r>
            <a:r>
              <a:rPr sz="1600" i="1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sz="1600" i="1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6552" y="5750559"/>
            <a:ext cx="23710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Design interactive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reports </a:t>
            </a:r>
            <a:r>
              <a:rPr sz="1600" i="1" spc="-15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explore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and visualize</a:t>
            </a:r>
            <a:r>
              <a:rPr sz="1600" i="1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26653" y="5816201"/>
            <a:ext cx="527050" cy="475615"/>
            <a:chOff x="7626653" y="5816201"/>
            <a:chExt cx="527050" cy="475615"/>
          </a:xfrm>
        </p:grpSpPr>
        <p:sp>
          <p:nvSpPr>
            <p:cNvPr id="21" name="object 21"/>
            <p:cNvSpPr/>
            <p:nvPr/>
          </p:nvSpPr>
          <p:spPr>
            <a:xfrm>
              <a:off x="7626653" y="5816201"/>
              <a:ext cx="526962" cy="4749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38287" y="5827776"/>
              <a:ext cx="457200" cy="4053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208" y="242569"/>
            <a:ext cx="32772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REPORT </a:t>
            </a:r>
            <a:r>
              <a:rPr sz="3200" spc="-5" dirty="0"/>
              <a:t>VIEW</a:t>
            </a:r>
            <a:r>
              <a:rPr sz="3200" spc="-60" dirty="0"/>
              <a:t> </a:t>
            </a:r>
            <a:r>
              <a:rPr sz="3200" b="0" spc="-65" dirty="0">
                <a:latin typeface="Carlito"/>
                <a:cs typeface="Carlito"/>
              </a:rPr>
              <a:t>TABS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13342" y="1090416"/>
            <a:ext cx="6546215" cy="3145155"/>
            <a:chOff x="1913342" y="1090416"/>
            <a:chExt cx="6546215" cy="3145155"/>
          </a:xfrm>
        </p:grpSpPr>
        <p:sp>
          <p:nvSpPr>
            <p:cNvPr id="6" name="object 6"/>
            <p:cNvSpPr/>
            <p:nvPr/>
          </p:nvSpPr>
          <p:spPr>
            <a:xfrm>
              <a:off x="1913359" y="1090416"/>
              <a:ext cx="6545624" cy="1012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4812" y="1101851"/>
              <a:ext cx="6476238" cy="943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3010" y="1286255"/>
              <a:ext cx="614883" cy="6652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70729" y="1323974"/>
              <a:ext cx="492759" cy="542925"/>
            </a:xfrm>
            <a:custGeom>
              <a:avLst/>
              <a:gdLst/>
              <a:ahLst/>
              <a:cxnLst/>
              <a:rect l="l" t="t" r="r" b="b"/>
              <a:pathLst>
                <a:path w="492760" h="542925">
                  <a:moveTo>
                    <a:pt x="0" y="542544"/>
                  </a:moveTo>
                  <a:lnTo>
                    <a:pt x="492251" y="542544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3342" y="2192875"/>
              <a:ext cx="4718383" cy="9642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4812" y="2204466"/>
              <a:ext cx="4648962" cy="8945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9585" y="1720722"/>
              <a:ext cx="1776095" cy="651510"/>
            </a:xfrm>
            <a:custGeom>
              <a:avLst/>
              <a:gdLst/>
              <a:ahLst/>
              <a:cxnLst/>
              <a:rect l="l" t="t" r="r" b="b"/>
              <a:pathLst>
                <a:path w="1776095" h="651510">
                  <a:moveTo>
                    <a:pt x="1724431" y="576386"/>
                  </a:moveTo>
                  <a:lnTo>
                    <a:pt x="1700275" y="578612"/>
                  </a:lnTo>
                  <a:lnTo>
                    <a:pt x="1745234" y="651001"/>
                  </a:lnTo>
                  <a:lnTo>
                    <a:pt x="1768984" y="589914"/>
                  </a:lnTo>
                  <a:lnTo>
                    <a:pt x="1726818" y="589914"/>
                  </a:lnTo>
                  <a:lnTo>
                    <a:pt x="1724431" y="576386"/>
                  </a:lnTo>
                  <a:close/>
                </a:path>
                <a:path w="1776095" h="651510">
                  <a:moveTo>
                    <a:pt x="1749831" y="574046"/>
                  </a:moveTo>
                  <a:lnTo>
                    <a:pt x="1724431" y="576386"/>
                  </a:lnTo>
                  <a:lnTo>
                    <a:pt x="1726818" y="589914"/>
                  </a:lnTo>
                  <a:lnTo>
                    <a:pt x="1751838" y="585597"/>
                  </a:lnTo>
                  <a:lnTo>
                    <a:pt x="1749831" y="574046"/>
                  </a:lnTo>
                  <a:close/>
                </a:path>
                <a:path w="1776095" h="651510">
                  <a:moveTo>
                    <a:pt x="1776094" y="571626"/>
                  </a:moveTo>
                  <a:lnTo>
                    <a:pt x="1749831" y="574046"/>
                  </a:lnTo>
                  <a:lnTo>
                    <a:pt x="1751838" y="585597"/>
                  </a:lnTo>
                  <a:lnTo>
                    <a:pt x="1726818" y="589914"/>
                  </a:lnTo>
                  <a:lnTo>
                    <a:pt x="1768984" y="589914"/>
                  </a:lnTo>
                  <a:lnTo>
                    <a:pt x="1776094" y="571626"/>
                  </a:lnTo>
                  <a:close/>
                </a:path>
                <a:path w="1776095" h="651510">
                  <a:moveTo>
                    <a:pt x="1722415" y="564960"/>
                  </a:moveTo>
                  <a:lnTo>
                    <a:pt x="1724431" y="576386"/>
                  </a:lnTo>
                  <a:lnTo>
                    <a:pt x="1749831" y="574046"/>
                  </a:lnTo>
                  <a:lnTo>
                    <a:pt x="1748418" y="565912"/>
                  </a:lnTo>
                  <a:lnTo>
                    <a:pt x="1722755" y="565912"/>
                  </a:lnTo>
                  <a:lnTo>
                    <a:pt x="1722415" y="564960"/>
                  </a:lnTo>
                  <a:close/>
                </a:path>
                <a:path w="1776095" h="651510">
                  <a:moveTo>
                    <a:pt x="1722246" y="564006"/>
                  </a:moveTo>
                  <a:lnTo>
                    <a:pt x="1722415" y="564960"/>
                  </a:lnTo>
                  <a:lnTo>
                    <a:pt x="1722755" y="565912"/>
                  </a:lnTo>
                  <a:lnTo>
                    <a:pt x="1722246" y="564006"/>
                  </a:lnTo>
                  <a:close/>
                </a:path>
                <a:path w="1776095" h="651510">
                  <a:moveTo>
                    <a:pt x="1748087" y="564006"/>
                  </a:moveTo>
                  <a:lnTo>
                    <a:pt x="1722246" y="564006"/>
                  </a:lnTo>
                  <a:lnTo>
                    <a:pt x="1722755" y="565912"/>
                  </a:lnTo>
                  <a:lnTo>
                    <a:pt x="1748418" y="565912"/>
                  </a:lnTo>
                  <a:lnTo>
                    <a:pt x="1748087" y="564006"/>
                  </a:lnTo>
                  <a:close/>
                </a:path>
                <a:path w="1776095" h="651510">
                  <a:moveTo>
                    <a:pt x="1740239" y="540130"/>
                  </a:moveTo>
                  <a:lnTo>
                    <a:pt x="1712214" y="540130"/>
                  </a:lnTo>
                  <a:lnTo>
                    <a:pt x="1712594" y="540892"/>
                  </a:lnTo>
                  <a:lnTo>
                    <a:pt x="1716532" y="549148"/>
                  </a:lnTo>
                  <a:lnTo>
                    <a:pt x="1719834" y="557529"/>
                  </a:lnTo>
                  <a:lnTo>
                    <a:pt x="1722415" y="564960"/>
                  </a:lnTo>
                  <a:lnTo>
                    <a:pt x="1722246" y="564006"/>
                  </a:lnTo>
                  <a:lnTo>
                    <a:pt x="1748087" y="564006"/>
                  </a:lnTo>
                  <a:lnTo>
                    <a:pt x="1747139" y="558546"/>
                  </a:lnTo>
                  <a:lnTo>
                    <a:pt x="1743456" y="548386"/>
                  </a:lnTo>
                  <a:lnTo>
                    <a:pt x="1740239" y="540130"/>
                  </a:lnTo>
                  <a:close/>
                </a:path>
                <a:path w="1776095" h="651510">
                  <a:moveTo>
                    <a:pt x="1719580" y="557022"/>
                  </a:moveTo>
                  <a:lnTo>
                    <a:pt x="1719761" y="557529"/>
                  </a:lnTo>
                  <a:lnTo>
                    <a:pt x="1719580" y="557022"/>
                  </a:lnTo>
                  <a:close/>
                </a:path>
                <a:path w="1776095" h="651510">
                  <a:moveTo>
                    <a:pt x="1716150" y="548513"/>
                  </a:moveTo>
                  <a:lnTo>
                    <a:pt x="1716410" y="549148"/>
                  </a:lnTo>
                  <a:lnTo>
                    <a:pt x="1716150" y="548513"/>
                  </a:lnTo>
                  <a:close/>
                </a:path>
                <a:path w="1776095" h="651510">
                  <a:moveTo>
                    <a:pt x="1712478" y="540683"/>
                  </a:moveTo>
                  <a:lnTo>
                    <a:pt x="1712578" y="540892"/>
                  </a:lnTo>
                  <a:lnTo>
                    <a:pt x="1712478" y="540683"/>
                  </a:lnTo>
                  <a:close/>
                </a:path>
                <a:path w="1776095" h="651510">
                  <a:moveTo>
                    <a:pt x="1736397" y="531749"/>
                  </a:moveTo>
                  <a:lnTo>
                    <a:pt x="1707514" y="531749"/>
                  </a:lnTo>
                  <a:lnTo>
                    <a:pt x="1707895" y="532384"/>
                  </a:lnTo>
                  <a:lnTo>
                    <a:pt x="1712478" y="540683"/>
                  </a:lnTo>
                  <a:lnTo>
                    <a:pt x="1712214" y="540130"/>
                  </a:lnTo>
                  <a:lnTo>
                    <a:pt x="1740239" y="540130"/>
                  </a:lnTo>
                  <a:lnTo>
                    <a:pt x="1739645" y="538606"/>
                  </a:lnTo>
                  <a:lnTo>
                    <a:pt x="1736397" y="531749"/>
                  </a:lnTo>
                  <a:close/>
                </a:path>
                <a:path w="1776095" h="651510">
                  <a:moveTo>
                    <a:pt x="1707642" y="531977"/>
                  </a:moveTo>
                  <a:lnTo>
                    <a:pt x="1707867" y="532384"/>
                  </a:lnTo>
                  <a:lnTo>
                    <a:pt x="1707642" y="531977"/>
                  </a:lnTo>
                  <a:close/>
                </a:path>
                <a:path w="1776095" h="651510">
                  <a:moveTo>
                    <a:pt x="1731923" y="523239"/>
                  </a:moveTo>
                  <a:lnTo>
                    <a:pt x="1702181" y="523239"/>
                  </a:lnTo>
                  <a:lnTo>
                    <a:pt x="1707642" y="531977"/>
                  </a:lnTo>
                  <a:lnTo>
                    <a:pt x="1707514" y="531749"/>
                  </a:lnTo>
                  <a:lnTo>
                    <a:pt x="1736397" y="531749"/>
                  </a:lnTo>
                  <a:lnTo>
                    <a:pt x="1735073" y="528954"/>
                  </a:lnTo>
                  <a:lnTo>
                    <a:pt x="1731923" y="523239"/>
                  </a:lnTo>
                  <a:close/>
                </a:path>
                <a:path w="1776095" h="651510">
                  <a:moveTo>
                    <a:pt x="1726885" y="514730"/>
                  </a:moveTo>
                  <a:lnTo>
                    <a:pt x="1696085" y="514730"/>
                  </a:lnTo>
                  <a:lnTo>
                    <a:pt x="1696592" y="515365"/>
                  </a:lnTo>
                  <a:lnTo>
                    <a:pt x="1702562" y="523875"/>
                  </a:lnTo>
                  <a:lnTo>
                    <a:pt x="1702181" y="523239"/>
                  </a:lnTo>
                  <a:lnTo>
                    <a:pt x="1731923" y="523239"/>
                  </a:lnTo>
                  <a:lnTo>
                    <a:pt x="1729613" y="519049"/>
                  </a:lnTo>
                  <a:lnTo>
                    <a:pt x="1726885" y="514730"/>
                  </a:lnTo>
                  <a:close/>
                </a:path>
                <a:path w="1776095" h="651510">
                  <a:moveTo>
                    <a:pt x="1696122" y="514783"/>
                  </a:moveTo>
                  <a:lnTo>
                    <a:pt x="1696534" y="515365"/>
                  </a:lnTo>
                  <a:lnTo>
                    <a:pt x="1696122" y="514783"/>
                  </a:lnTo>
                  <a:close/>
                </a:path>
                <a:path w="1776095" h="651510">
                  <a:moveTo>
                    <a:pt x="1721170" y="506094"/>
                  </a:moveTo>
                  <a:lnTo>
                    <a:pt x="1689099" y="506094"/>
                  </a:lnTo>
                  <a:lnTo>
                    <a:pt x="1696122" y="514783"/>
                  </a:lnTo>
                  <a:lnTo>
                    <a:pt x="1726885" y="514730"/>
                  </a:lnTo>
                  <a:lnTo>
                    <a:pt x="1723516" y="509397"/>
                  </a:lnTo>
                  <a:lnTo>
                    <a:pt x="1721170" y="506094"/>
                  </a:lnTo>
                  <a:close/>
                </a:path>
                <a:path w="1776095" h="651510">
                  <a:moveTo>
                    <a:pt x="1707551" y="488568"/>
                  </a:moveTo>
                  <a:lnTo>
                    <a:pt x="1672589" y="488568"/>
                  </a:lnTo>
                  <a:lnTo>
                    <a:pt x="1681861" y="497839"/>
                  </a:lnTo>
                  <a:lnTo>
                    <a:pt x="1689481" y="506602"/>
                  </a:lnTo>
                  <a:lnTo>
                    <a:pt x="1689099" y="506094"/>
                  </a:lnTo>
                  <a:lnTo>
                    <a:pt x="1721170" y="506094"/>
                  </a:lnTo>
                  <a:lnTo>
                    <a:pt x="1716659" y="499744"/>
                  </a:lnTo>
                  <a:lnTo>
                    <a:pt x="1708785" y="489965"/>
                  </a:lnTo>
                  <a:lnTo>
                    <a:pt x="1707551" y="488568"/>
                  </a:lnTo>
                  <a:close/>
                </a:path>
                <a:path w="1776095" h="651510">
                  <a:moveTo>
                    <a:pt x="1681353" y="497332"/>
                  </a:moveTo>
                  <a:lnTo>
                    <a:pt x="1681798" y="497839"/>
                  </a:lnTo>
                  <a:lnTo>
                    <a:pt x="1681353" y="497332"/>
                  </a:lnTo>
                  <a:close/>
                </a:path>
                <a:path w="1776095" h="651510">
                  <a:moveTo>
                    <a:pt x="1699767" y="479805"/>
                  </a:moveTo>
                  <a:lnTo>
                    <a:pt x="1662938" y="479805"/>
                  </a:lnTo>
                  <a:lnTo>
                    <a:pt x="1673098" y="489077"/>
                  </a:lnTo>
                  <a:lnTo>
                    <a:pt x="1672589" y="488568"/>
                  </a:lnTo>
                  <a:lnTo>
                    <a:pt x="1707551" y="488568"/>
                  </a:lnTo>
                  <a:lnTo>
                    <a:pt x="1700148" y="480187"/>
                  </a:lnTo>
                  <a:lnTo>
                    <a:pt x="1699767" y="479805"/>
                  </a:lnTo>
                  <a:close/>
                </a:path>
                <a:path w="1776095" h="651510">
                  <a:moveTo>
                    <a:pt x="1639950" y="461772"/>
                  </a:moveTo>
                  <a:lnTo>
                    <a:pt x="1652396" y="471169"/>
                  </a:lnTo>
                  <a:lnTo>
                    <a:pt x="1663318" y="480187"/>
                  </a:lnTo>
                  <a:lnTo>
                    <a:pt x="1662938" y="479805"/>
                  </a:lnTo>
                  <a:lnTo>
                    <a:pt x="1699767" y="479805"/>
                  </a:lnTo>
                  <a:lnTo>
                    <a:pt x="1690369" y="470407"/>
                  </a:lnTo>
                  <a:lnTo>
                    <a:pt x="1681105" y="462025"/>
                  </a:lnTo>
                  <a:lnTo>
                    <a:pt x="1640459" y="462025"/>
                  </a:lnTo>
                  <a:lnTo>
                    <a:pt x="1639950" y="461772"/>
                  </a:lnTo>
                  <a:close/>
                </a:path>
                <a:path w="1776095" h="651510">
                  <a:moveTo>
                    <a:pt x="1652015" y="470915"/>
                  </a:moveTo>
                  <a:lnTo>
                    <a:pt x="1652325" y="471169"/>
                  </a:lnTo>
                  <a:lnTo>
                    <a:pt x="1652015" y="470915"/>
                  </a:lnTo>
                  <a:close/>
                </a:path>
                <a:path w="1776095" h="651510">
                  <a:moveTo>
                    <a:pt x="1626869" y="452627"/>
                  </a:moveTo>
                  <a:lnTo>
                    <a:pt x="1640459" y="462025"/>
                  </a:lnTo>
                  <a:lnTo>
                    <a:pt x="1681105" y="462025"/>
                  </a:lnTo>
                  <a:lnTo>
                    <a:pt x="1679701" y="460755"/>
                  </a:lnTo>
                  <a:lnTo>
                    <a:pt x="1670170" y="452881"/>
                  </a:lnTo>
                  <a:lnTo>
                    <a:pt x="1627378" y="452881"/>
                  </a:lnTo>
                  <a:lnTo>
                    <a:pt x="1626869" y="452627"/>
                  </a:lnTo>
                  <a:close/>
                </a:path>
                <a:path w="1776095" h="651510">
                  <a:moveTo>
                    <a:pt x="1612518" y="443484"/>
                  </a:moveTo>
                  <a:lnTo>
                    <a:pt x="1627378" y="452881"/>
                  </a:lnTo>
                  <a:lnTo>
                    <a:pt x="1670170" y="452881"/>
                  </a:lnTo>
                  <a:lnTo>
                    <a:pt x="1668017" y="451103"/>
                  </a:lnTo>
                  <a:lnTo>
                    <a:pt x="1658189" y="443611"/>
                  </a:lnTo>
                  <a:lnTo>
                    <a:pt x="1612899" y="443611"/>
                  </a:lnTo>
                  <a:lnTo>
                    <a:pt x="1612518" y="443484"/>
                  </a:lnTo>
                  <a:close/>
                </a:path>
                <a:path w="1776095" h="651510">
                  <a:moveTo>
                    <a:pt x="1644713" y="434086"/>
                  </a:moveTo>
                  <a:lnTo>
                    <a:pt x="1596897" y="434086"/>
                  </a:lnTo>
                  <a:lnTo>
                    <a:pt x="1612899" y="443611"/>
                  </a:lnTo>
                  <a:lnTo>
                    <a:pt x="1658189" y="443611"/>
                  </a:lnTo>
                  <a:lnTo>
                    <a:pt x="1655190" y="441325"/>
                  </a:lnTo>
                  <a:lnTo>
                    <a:pt x="1644713" y="434086"/>
                  </a:lnTo>
                  <a:close/>
                </a:path>
                <a:path w="1776095" h="651510">
                  <a:moveTo>
                    <a:pt x="1561464" y="415289"/>
                  </a:moveTo>
                  <a:lnTo>
                    <a:pt x="1580134" y="424941"/>
                  </a:lnTo>
                  <a:lnTo>
                    <a:pt x="1597279" y="434339"/>
                  </a:lnTo>
                  <a:lnTo>
                    <a:pt x="1596897" y="434086"/>
                  </a:lnTo>
                  <a:lnTo>
                    <a:pt x="1644713" y="434086"/>
                  </a:lnTo>
                  <a:lnTo>
                    <a:pt x="1641220" y="431673"/>
                  </a:lnTo>
                  <a:lnTo>
                    <a:pt x="1626108" y="422021"/>
                  </a:lnTo>
                  <a:lnTo>
                    <a:pt x="1615185" y="415416"/>
                  </a:lnTo>
                  <a:lnTo>
                    <a:pt x="1561845" y="415416"/>
                  </a:lnTo>
                  <a:lnTo>
                    <a:pt x="1561464" y="415289"/>
                  </a:lnTo>
                  <a:close/>
                </a:path>
                <a:path w="1776095" h="651510">
                  <a:moveTo>
                    <a:pt x="1579880" y="424814"/>
                  </a:moveTo>
                  <a:lnTo>
                    <a:pt x="1580111" y="424941"/>
                  </a:lnTo>
                  <a:lnTo>
                    <a:pt x="1579880" y="424814"/>
                  </a:lnTo>
                  <a:close/>
                </a:path>
                <a:path w="1776095" h="651510">
                  <a:moveTo>
                    <a:pt x="1598027" y="405764"/>
                  </a:moveTo>
                  <a:lnTo>
                    <a:pt x="1541653" y="405764"/>
                  </a:lnTo>
                  <a:lnTo>
                    <a:pt x="1561845" y="415416"/>
                  </a:lnTo>
                  <a:lnTo>
                    <a:pt x="1615185" y="415416"/>
                  </a:lnTo>
                  <a:lnTo>
                    <a:pt x="1609724" y="412114"/>
                  </a:lnTo>
                  <a:lnTo>
                    <a:pt x="1598027" y="405764"/>
                  </a:lnTo>
                  <a:close/>
                </a:path>
                <a:path w="1776095" h="651510">
                  <a:moveTo>
                    <a:pt x="1559833" y="386334"/>
                  </a:moveTo>
                  <a:lnTo>
                    <a:pt x="1497330" y="386334"/>
                  </a:lnTo>
                  <a:lnTo>
                    <a:pt x="1520570" y="396239"/>
                  </a:lnTo>
                  <a:lnTo>
                    <a:pt x="1541907" y="405891"/>
                  </a:lnTo>
                  <a:lnTo>
                    <a:pt x="1541653" y="405764"/>
                  </a:lnTo>
                  <a:lnTo>
                    <a:pt x="1598027" y="405764"/>
                  </a:lnTo>
                  <a:lnTo>
                    <a:pt x="1591944" y="402463"/>
                  </a:lnTo>
                  <a:lnTo>
                    <a:pt x="1573021" y="392684"/>
                  </a:lnTo>
                  <a:lnTo>
                    <a:pt x="1559833" y="386334"/>
                  </a:lnTo>
                  <a:close/>
                </a:path>
                <a:path w="1776095" h="651510">
                  <a:moveTo>
                    <a:pt x="1520189" y="396113"/>
                  </a:moveTo>
                  <a:lnTo>
                    <a:pt x="1520472" y="396239"/>
                  </a:lnTo>
                  <a:lnTo>
                    <a:pt x="1520189" y="396113"/>
                  </a:lnTo>
                  <a:close/>
                </a:path>
                <a:path w="1776095" h="651510">
                  <a:moveTo>
                    <a:pt x="1538725" y="376554"/>
                  </a:moveTo>
                  <a:lnTo>
                    <a:pt x="1472818" y="376554"/>
                  </a:lnTo>
                  <a:lnTo>
                    <a:pt x="1497584" y="386461"/>
                  </a:lnTo>
                  <a:lnTo>
                    <a:pt x="1497330" y="386334"/>
                  </a:lnTo>
                  <a:lnTo>
                    <a:pt x="1559833" y="386334"/>
                  </a:lnTo>
                  <a:lnTo>
                    <a:pt x="1552447" y="382777"/>
                  </a:lnTo>
                  <a:lnTo>
                    <a:pt x="1538725" y="376554"/>
                  </a:lnTo>
                  <a:close/>
                </a:path>
                <a:path w="1776095" h="651510">
                  <a:moveTo>
                    <a:pt x="1344961" y="306069"/>
                  </a:moveTo>
                  <a:lnTo>
                    <a:pt x="1255775" y="306069"/>
                  </a:lnTo>
                  <a:lnTo>
                    <a:pt x="1291463" y="316356"/>
                  </a:lnTo>
                  <a:lnTo>
                    <a:pt x="1325625" y="326643"/>
                  </a:lnTo>
                  <a:lnTo>
                    <a:pt x="1358391" y="336803"/>
                  </a:lnTo>
                  <a:lnTo>
                    <a:pt x="1389507" y="346837"/>
                  </a:lnTo>
                  <a:lnTo>
                    <a:pt x="1389253" y="346837"/>
                  </a:lnTo>
                  <a:lnTo>
                    <a:pt x="1418970" y="356869"/>
                  </a:lnTo>
                  <a:lnTo>
                    <a:pt x="1446911" y="366775"/>
                  </a:lnTo>
                  <a:lnTo>
                    <a:pt x="1473072" y="376681"/>
                  </a:lnTo>
                  <a:lnTo>
                    <a:pt x="1472818" y="376554"/>
                  </a:lnTo>
                  <a:lnTo>
                    <a:pt x="1538725" y="376554"/>
                  </a:lnTo>
                  <a:lnTo>
                    <a:pt x="1482216" y="352932"/>
                  </a:lnTo>
                  <a:lnTo>
                    <a:pt x="1427225" y="332866"/>
                  </a:lnTo>
                  <a:lnTo>
                    <a:pt x="1366012" y="312547"/>
                  </a:lnTo>
                  <a:lnTo>
                    <a:pt x="1344961" y="306069"/>
                  </a:lnTo>
                  <a:close/>
                </a:path>
                <a:path w="1776095" h="651510">
                  <a:moveTo>
                    <a:pt x="1275141" y="285241"/>
                  </a:moveTo>
                  <a:lnTo>
                    <a:pt x="1180338" y="285241"/>
                  </a:lnTo>
                  <a:lnTo>
                    <a:pt x="1255903" y="306197"/>
                  </a:lnTo>
                  <a:lnTo>
                    <a:pt x="1255775" y="306069"/>
                  </a:lnTo>
                  <a:lnTo>
                    <a:pt x="1344961" y="306069"/>
                  </a:lnTo>
                  <a:lnTo>
                    <a:pt x="1298574" y="291973"/>
                  </a:lnTo>
                  <a:lnTo>
                    <a:pt x="1275141" y="285241"/>
                  </a:lnTo>
                  <a:close/>
                </a:path>
                <a:path w="1776095" h="651510">
                  <a:moveTo>
                    <a:pt x="5079" y="0"/>
                  </a:moveTo>
                  <a:lnTo>
                    <a:pt x="0" y="24891"/>
                  </a:lnTo>
                  <a:lnTo>
                    <a:pt x="832357" y="200405"/>
                  </a:lnTo>
                  <a:lnTo>
                    <a:pt x="879475" y="211074"/>
                  </a:lnTo>
                  <a:lnTo>
                    <a:pt x="1014984" y="243204"/>
                  </a:lnTo>
                  <a:lnTo>
                    <a:pt x="1058037" y="253873"/>
                  </a:lnTo>
                  <a:lnTo>
                    <a:pt x="1100073" y="264413"/>
                  </a:lnTo>
                  <a:lnTo>
                    <a:pt x="1140967" y="274827"/>
                  </a:lnTo>
                  <a:lnTo>
                    <a:pt x="1180464" y="285368"/>
                  </a:lnTo>
                  <a:lnTo>
                    <a:pt x="1275141" y="285241"/>
                  </a:lnTo>
                  <a:lnTo>
                    <a:pt x="1187068" y="260730"/>
                  </a:lnTo>
                  <a:lnTo>
                    <a:pt x="1020953" y="218566"/>
                  </a:lnTo>
                  <a:lnTo>
                    <a:pt x="741172" y="153924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3352" y="3292573"/>
              <a:ext cx="4585012" cy="9426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4812" y="3304032"/>
              <a:ext cx="4515612" cy="8732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887473" y="4392070"/>
            <a:ext cx="7809865" cy="2124075"/>
            <a:chOff x="1887473" y="4392070"/>
            <a:chExt cx="7809865" cy="2124075"/>
          </a:xfrm>
        </p:grpSpPr>
        <p:sp>
          <p:nvSpPr>
            <p:cNvPr id="16" name="object 16"/>
            <p:cNvSpPr/>
            <p:nvPr/>
          </p:nvSpPr>
          <p:spPr>
            <a:xfrm>
              <a:off x="1913365" y="4392070"/>
              <a:ext cx="7603268" cy="10349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24811" y="4403597"/>
              <a:ext cx="7533894" cy="9654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7473" y="4616208"/>
              <a:ext cx="3636264" cy="7901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5192" y="4653914"/>
              <a:ext cx="3514090" cy="668020"/>
            </a:xfrm>
            <a:custGeom>
              <a:avLst/>
              <a:gdLst/>
              <a:ahLst/>
              <a:cxnLst/>
              <a:rect l="l" t="t" r="r" b="b"/>
              <a:pathLst>
                <a:path w="3514090" h="668020">
                  <a:moveTo>
                    <a:pt x="0" y="667512"/>
                  </a:moveTo>
                  <a:lnTo>
                    <a:pt x="3513581" y="667512"/>
                  </a:lnTo>
                  <a:lnTo>
                    <a:pt x="3513581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13342" y="5527375"/>
              <a:ext cx="4718383" cy="9886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24811" y="5538977"/>
              <a:ext cx="4648962" cy="9189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2780" y="5312791"/>
              <a:ext cx="1606550" cy="438784"/>
            </a:xfrm>
            <a:custGeom>
              <a:avLst/>
              <a:gdLst/>
              <a:ahLst/>
              <a:cxnLst/>
              <a:rect l="l" t="t" r="r" b="b"/>
              <a:pathLst>
                <a:path w="1606550" h="438785">
                  <a:moveTo>
                    <a:pt x="1531112" y="362343"/>
                  </a:moveTo>
                  <a:lnTo>
                    <a:pt x="1530646" y="387740"/>
                  </a:lnTo>
                  <a:lnTo>
                    <a:pt x="1543303" y="387972"/>
                  </a:lnTo>
                  <a:lnTo>
                    <a:pt x="1542796" y="413359"/>
                  </a:lnTo>
                  <a:lnTo>
                    <a:pt x="1530176" y="413359"/>
                  </a:lnTo>
                  <a:lnTo>
                    <a:pt x="1529715" y="438531"/>
                  </a:lnTo>
                  <a:lnTo>
                    <a:pt x="1582409" y="413359"/>
                  </a:lnTo>
                  <a:lnTo>
                    <a:pt x="1542796" y="413359"/>
                  </a:lnTo>
                  <a:lnTo>
                    <a:pt x="1530180" y="413128"/>
                  </a:lnTo>
                  <a:lnTo>
                    <a:pt x="1582893" y="413128"/>
                  </a:lnTo>
                  <a:lnTo>
                    <a:pt x="1606550" y="401828"/>
                  </a:lnTo>
                  <a:lnTo>
                    <a:pt x="1531112" y="362343"/>
                  </a:lnTo>
                  <a:close/>
                </a:path>
                <a:path w="1606550" h="438785">
                  <a:moveTo>
                    <a:pt x="1530646" y="387740"/>
                  </a:moveTo>
                  <a:lnTo>
                    <a:pt x="1530180" y="413128"/>
                  </a:lnTo>
                  <a:lnTo>
                    <a:pt x="1542796" y="413359"/>
                  </a:lnTo>
                  <a:lnTo>
                    <a:pt x="1543303" y="387972"/>
                  </a:lnTo>
                  <a:lnTo>
                    <a:pt x="1530646" y="387740"/>
                  </a:lnTo>
                  <a:close/>
                </a:path>
                <a:path w="1606550" h="438785">
                  <a:moveTo>
                    <a:pt x="12700" y="0"/>
                  </a:moveTo>
                  <a:lnTo>
                    <a:pt x="80391" y="68580"/>
                  </a:lnTo>
                  <a:lnTo>
                    <a:pt x="161671" y="114681"/>
                  </a:lnTo>
                  <a:lnTo>
                    <a:pt x="244094" y="159385"/>
                  </a:lnTo>
                  <a:lnTo>
                    <a:pt x="286131" y="181102"/>
                  </a:lnTo>
                  <a:lnTo>
                    <a:pt x="328549" y="202057"/>
                  </a:lnTo>
                  <a:lnTo>
                    <a:pt x="371729" y="222377"/>
                  </a:lnTo>
                  <a:lnTo>
                    <a:pt x="415671" y="241935"/>
                  </a:lnTo>
                  <a:lnTo>
                    <a:pt x="460375" y="260604"/>
                  </a:lnTo>
                  <a:lnTo>
                    <a:pt x="505841" y="278371"/>
                  </a:lnTo>
                  <a:lnTo>
                    <a:pt x="552450" y="295059"/>
                  </a:lnTo>
                  <a:lnTo>
                    <a:pt x="599821" y="310603"/>
                  </a:lnTo>
                  <a:lnTo>
                    <a:pt x="648462" y="325005"/>
                  </a:lnTo>
                  <a:lnTo>
                    <a:pt x="698246" y="337972"/>
                  </a:lnTo>
                  <a:lnTo>
                    <a:pt x="749173" y="349580"/>
                  </a:lnTo>
                  <a:lnTo>
                    <a:pt x="801370" y="359841"/>
                  </a:lnTo>
                  <a:lnTo>
                    <a:pt x="854583" y="368935"/>
                  </a:lnTo>
                  <a:lnTo>
                    <a:pt x="908685" y="376783"/>
                  </a:lnTo>
                  <a:lnTo>
                    <a:pt x="963676" y="383679"/>
                  </a:lnTo>
                  <a:lnTo>
                    <a:pt x="1019556" y="389509"/>
                  </a:lnTo>
                  <a:lnTo>
                    <a:pt x="1076071" y="394576"/>
                  </a:lnTo>
                  <a:lnTo>
                    <a:pt x="1133348" y="398780"/>
                  </a:lnTo>
                  <a:lnTo>
                    <a:pt x="1249553" y="405180"/>
                  </a:lnTo>
                  <a:lnTo>
                    <a:pt x="1367536" y="409473"/>
                  </a:lnTo>
                  <a:lnTo>
                    <a:pt x="1530180" y="413128"/>
                  </a:lnTo>
                  <a:lnTo>
                    <a:pt x="1530646" y="387740"/>
                  </a:lnTo>
                  <a:lnTo>
                    <a:pt x="1368298" y="384086"/>
                  </a:lnTo>
                  <a:lnTo>
                    <a:pt x="1250569" y="379806"/>
                  </a:lnTo>
                  <a:lnTo>
                    <a:pt x="1250823" y="379806"/>
                  </a:lnTo>
                  <a:lnTo>
                    <a:pt x="1192530" y="376859"/>
                  </a:lnTo>
                  <a:lnTo>
                    <a:pt x="1135212" y="373443"/>
                  </a:lnTo>
                  <a:lnTo>
                    <a:pt x="1078275" y="369265"/>
                  </a:lnTo>
                  <a:lnTo>
                    <a:pt x="1021842" y="364223"/>
                  </a:lnTo>
                  <a:lnTo>
                    <a:pt x="1021974" y="364223"/>
                  </a:lnTo>
                  <a:lnTo>
                    <a:pt x="966470" y="358432"/>
                  </a:lnTo>
                  <a:lnTo>
                    <a:pt x="912291" y="351637"/>
                  </a:lnTo>
                  <a:lnTo>
                    <a:pt x="858743" y="343877"/>
                  </a:lnTo>
                  <a:lnTo>
                    <a:pt x="805815" y="334822"/>
                  </a:lnTo>
                  <a:lnTo>
                    <a:pt x="754767" y="324764"/>
                  </a:lnTo>
                  <a:lnTo>
                    <a:pt x="754634" y="324764"/>
                  </a:lnTo>
                  <a:lnTo>
                    <a:pt x="704088" y="313245"/>
                  </a:lnTo>
                  <a:lnTo>
                    <a:pt x="655505" y="300596"/>
                  </a:lnTo>
                  <a:lnTo>
                    <a:pt x="607656" y="286410"/>
                  </a:lnTo>
                  <a:lnTo>
                    <a:pt x="560451" y="271018"/>
                  </a:lnTo>
                  <a:lnTo>
                    <a:pt x="514604" y="254508"/>
                  </a:lnTo>
                  <a:lnTo>
                    <a:pt x="469646" y="236982"/>
                  </a:lnTo>
                  <a:lnTo>
                    <a:pt x="425881" y="218694"/>
                  </a:lnTo>
                  <a:lnTo>
                    <a:pt x="382554" y="199390"/>
                  </a:lnTo>
                  <a:lnTo>
                    <a:pt x="339741" y="179324"/>
                  </a:lnTo>
                  <a:lnTo>
                    <a:pt x="297434" y="158369"/>
                  </a:lnTo>
                  <a:lnTo>
                    <a:pt x="297688" y="158369"/>
                  </a:lnTo>
                  <a:lnTo>
                    <a:pt x="255778" y="136906"/>
                  </a:lnTo>
                  <a:lnTo>
                    <a:pt x="173863" y="92456"/>
                  </a:lnTo>
                  <a:lnTo>
                    <a:pt x="92964" y="46609"/>
                  </a:lnTo>
                  <a:lnTo>
                    <a:pt x="12700" y="0"/>
                  </a:lnTo>
                  <a:close/>
                </a:path>
                <a:path w="1606550" h="438785">
                  <a:moveTo>
                    <a:pt x="1134999" y="373430"/>
                  </a:moveTo>
                  <a:lnTo>
                    <a:pt x="1135126" y="373443"/>
                  </a:lnTo>
                  <a:lnTo>
                    <a:pt x="1134999" y="373430"/>
                  </a:lnTo>
                  <a:close/>
                </a:path>
                <a:path w="1606550" h="438785">
                  <a:moveTo>
                    <a:pt x="1078103" y="369252"/>
                  </a:moveTo>
                  <a:lnTo>
                    <a:pt x="1078275" y="369265"/>
                  </a:lnTo>
                  <a:lnTo>
                    <a:pt x="1078103" y="369252"/>
                  </a:lnTo>
                  <a:close/>
                </a:path>
                <a:path w="1606550" h="438785">
                  <a:moveTo>
                    <a:pt x="1021974" y="364223"/>
                  </a:moveTo>
                  <a:lnTo>
                    <a:pt x="1021842" y="364223"/>
                  </a:lnTo>
                  <a:lnTo>
                    <a:pt x="1022096" y="364236"/>
                  </a:lnTo>
                  <a:close/>
                </a:path>
                <a:path w="1606550" h="438785">
                  <a:moveTo>
                    <a:pt x="966521" y="358432"/>
                  </a:moveTo>
                  <a:lnTo>
                    <a:pt x="966724" y="358457"/>
                  </a:lnTo>
                  <a:lnTo>
                    <a:pt x="966521" y="358432"/>
                  </a:lnTo>
                  <a:close/>
                </a:path>
                <a:path w="1606550" h="438785">
                  <a:moveTo>
                    <a:pt x="911987" y="351599"/>
                  </a:moveTo>
                  <a:lnTo>
                    <a:pt x="912241" y="351637"/>
                  </a:lnTo>
                  <a:lnTo>
                    <a:pt x="911987" y="351599"/>
                  </a:lnTo>
                  <a:close/>
                </a:path>
                <a:path w="1606550" h="438785">
                  <a:moveTo>
                    <a:pt x="858393" y="343827"/>
                  </a:moveTo>
                  <a:lnTo>
                    <a:pt x="858647" y="343877"/>
                  </a:lnTo>
                  <a:lnTo>
                    <a:pt x="858393" y="343827"/>
                  </a:lnTo>
                  <a:close/>
                </a:path>
                <a:path w="1606550" h="438785">
                  <a:moveTo>
                    <a:pt x="805873" y="334822"/>
                  </a:moveTo>
                  <a:lnTo>
                    <a:pt x="806196" y="334886"/>
                  </a:lnTo>
                  <a:lnTo>
                    <a:pt x="805873" y="334822"/>
                  </a:lnTo>
                  <a:close/>
                </a:path>
                <a:path w="1606550" h="438785">
                  <a:moveTo>
                    <a:pt x="754380" y="324688"/>
                  </a:moveTo>
                  <a:lnTo>
                    <a:pt x="754634" y="324764"/>
                  </a:lnTo>
                  <a:lnTo>
                    <a:pt x="754767" y="324764"/>
                  </a:lnTo>
                  <a:lnTo>
                    <a:pt x="754380" y="324688"/>
                  </a:lnTo>
                  <a:close/>
                </a:path>
                <a:path w="1606550" h="438785">
                  <a:moveTo>
                    <a:pt x="704404" y="313317"/>
                  </a:moveTo>
                  <a:close/>
                </a:path>
                <a:path w="1606550" h="438785">
                  <a:moveTo>
                    <a:pt x="704127" y="313245"/>
                  </a:moveTo>
                  <a:lnTo>
                    <a:pt x="704404" y="313317"/>
                  </a:lnTo>
                  <a:lnTo>
                    <a:pt x="704127" y="313245"/>
                  </a:lnTo>
                  <a:close/>
                </a:path>
                <a:path w="1606550" h="438785">
                  <a:moveTo>
                    <a:pt x="655066" y="300482"/>
                  </a:moveTo>
                  <a:lnTo>
                    <a:pt x="655447" y="300596"/>
                  </a:lnTo>
                  <a:lnTo>
                    <a:pt x="655066" y="300482"/>
                  </a:lnTo>
                  <a:close/>
                </a:path>
                <a:path w="1606550" h="438785">
                  <a:moveTo>
                    <a:pt x="607314" y="286308"/>
                  </a:moveTo>
                  <a:lnTo>
                    <a:pt x="607568" y="286410"/>
                  </a:lnTo>
                  <a:lnTo>
                    <a:pt x="607314" y="286308"/>
                  </a:lnTo>
                  <a:close/>
                </a:path>
                <a:path w="1606550" h="438785">
                  <a:moveTo>
                    <a:pt x="560755" y="271117"/>
                  </a:moveTo>
                  <a:close/>
                </a:path>
                <a:path w="1606550" h="438785">
                  <a:moveTo>
                    <a:pt x="560479" y="271018"/>
                  </a:moveTo>
                  <a:lnTo>
                    <a:pt x="560755" y="271117"/>
                  </a:lnTo>
                  <a:lnTo>
                    <a:pt x="560479" y="271018"/>
                  </a:lnTo>
                  <a:close/>
                </a:path>
                <a:path w="1606550" h="438785">
                  <a:moveTo>
                    <a:pt x="514658" y="254508"/>
                  </a:moveTo>
                  <a:lnTo>
                    <a:pt x="514985" y="254635"/>
                  </a:lnTo>
                  <a:lnTo>
                    <a:pt x="514658" y="254508"/>
                  </a:lnTo>
                  <a:close/>
                </a:path>
                <a:path w="1606550" h="438785">
                  <a:moveTo>
                    <a:pt x="469722" y="236982"/>
                  </a:moveTo>
                  <a:lnTo>
                    <a:pt x="470027" y="237109"/>
                  </a:lnTo>
                  <a:lnTo>
                    <a:pt x="469722" y="236982"/>
                  </a:lnTo>
                  <a:close/>
                </a:path>
                <a:path w="1606550" h="438785">
                  <a:moveTo>
                    <a:pt x="425577" y="218567"/>
                  </a:moveTo>
                  <a:lnTo>
                    <a:pt x="425831" y="218694"/>
                  </a:lnTo>
                  <a:lnTo>
                    <a:pt x="425577" y="218567"/>
                  </a:lnTo>
                  <a:close/>
                </a:path>
                <a:path w="1606550" h="438785">
                  <a:moveTo>
                    <a:pt x="382270" y="199263"/>
                  </a:moveTo>
                  <a:lnTo>
                    <a:pt x="382524" y="199390"/>
                  </a:lnTo>
                  <a:lnTo>
                    <a:pt x="382270" y="199263"/>
                  </a:lnTo>
                  <a:close/>
                </a:path>
                <a:path w="1606550" h="438785">
                  <a:moveTo>
                    <a:pt x="339471" y="179197"/>
                  </a:moveTo>
                  <a:lnTo>
                    <a:pt x="339725" y="179324"/>
                  </a:lnTo>
                  <a:lnTo>
                    <a:pt x="339471" y="179197"/>
                  </a:lnTo>
                  <a:close/>
                </a:path>
                <a:path w="1606550" h="438785">
                  <a:moveTo>
                    <a:pt x="255797" y="136906"/>
                  </a:moveTo>
                  <a:lnTo>
                    <a:pt x="256032" y="137033"/>
                  </a:lnTo>
                  <a:lnTo>
                    <a:pt x="255797" y="136906"/>
                  </a:lnTo>
                  <a:close/>
                </a:path>
                <a:path w="1606550" h="438785">
                  <a:moveTo>
                    <a:pt x="173892" y="92456"/>
                  </a:moveTo>
                  <a:lnTo>
                    <a:pt x="174117" y="92583"/>
                  </a:lnTo>
                  <a:lnTo>
                    <a:pt x="173892" y="9245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16467" y="4616183"/>
              <a:ext cx="636282" cy="6781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54186" y="4653914"/>
              <a:ext cx="513715" cy="555625"/>
            </a:xfrm>
            <a:custGeom>
              <a:avLst/>
              <a:gdLst/>
              <a:ahLst/>
              <a:cxnLst/>
              <a:rect l="l" t="t" r="r" b="b"/>
              <a:pathLst>
                <a:path w="513715" h="555625">
                  <a:moveTo>
                    <a:pt x="0" y="555498"/>
                  </a:moveTo>
                  <a:lnTo>
                    <a:pt x="513588" y="555498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55549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77172" y="4820411"/>
              <a:ext cx="819785" cy="135255"/>
            </a:xfrm>
            <a:custGeom>
              <a:avLst/>
              <a:gdLst/>
              <a:ahLst/>
              <a:cxnLst/>
              <a:rect l="l" t="t" r="r" b="b"/>
              <a:pathLst>
                <a:path w="819784" h="135254">
                  <a:moveTo>
                    <a:pt x="600201" y="57404"/>
                  </a:moveTo>
                  <a:lnTo>
                    <a:pt x="553593" y="66293"/>
                  </a:lnTo>
                  <a:lnTo>
                    <a:pt x="553847" y="66293"/>
                  </a:lnTo>
                  <a:lnTo>
                    <a:pt x="505713" y="74294"/>
                  </a:lnTo>
                  <a:lnTo>
                    <a:pt x="506095" y="74294"/>
                  </a:lnTo>
                  <a:lnTo>
                    <a:pt x="455929" y="81280"/>
                  </a:lnTo>
                  <a:lnTo>
                    <a:pt x="456310" y="81280"/>
                  </a:lnTo>
                  <a:lnTo>
                    <a:pt x="403986" y="87249"/>
                  </a:lnTo>
                  <a:lnTo>
                    <a:pt x="404241" y="87249"/>
                  </a:lnTo>
                  <a:lnTo>
                    <a:pt x="350011" y="92201"/>
                  </a:lnTo>
                  <a:lnTo>
                    <a:pt x="350266" y="92201"/>
                  </a:lnTo>
                  <a:lnTo>
                    <a:pt x="294385" y="96393"/>
                  </a:lnTo>
                  <a:lnTo>
                    <a:pt x="294640" y="96393"/>
                  </a:lnTo>
                  <a:lnTo>
                    <a:pt x="237235" y="99949"/>
                  </a:lnTo>
                  <a:lnTo>
                    <a:pt x="237490" y="99949"/>
                  </a:lnTo>
                  <a:lnTo>
                    <a:pt x="119887" y="105282"/>
                  </a:lnTo>
                  <a:lnTo>
                    <a:pt x="120015" y="105282"/>
                  </a:lnTo>
                  <a:lnTo>
                    <a:pt x="0" y="109600"/>
                  </a:lnTo>
                  <a:lnTo>
                    <a:pt x="1016" y="135000"/>
                  </a:lnTo>
                  <a:lnTo>
                    <a:pt x="180212" y="128143"/>
                  </a:lnTo>
                  <a:lnTo>
                    <a:pt x="296291" y="121793"/>
                  </a:lnTo>
                  <a:lnTo>
                    <a:pt x="352298" y="117475"/>
                  </a:lnTo>
                  <a:lnTo>
                    <a:pt x="406653" y="112521"/>
                  </a:lnTo>
                  <a:lnTo>
                    <a:pt x="459358" y="106552"/>
                  </a:lnTo>
                  <a:lnTo>
                    <a:pt x="509777" y="99440"/>
                  </a:lnTo>
                  <a:lnTo>
                    <a:pt x="558292" y="91312"/>
                  </a:lnTo>
                  <a:lnTo>
                    <a:pt x="605027" y="82423"/>
                  </a:lnTo>
                  <a:lnTo>
                    <a:pt x="650367" y="72770"/>
                  </a:lnTo>
                  <a:lnTo>
                    <a:pt x="694562" y="62611"/>
                  </a:lnTo>
                  <a:lnTo>
                    <a:pt x="715433" y="57531"/>
                  </a:lnTo>
                  <a:lnTo>
                    <a:pt x="599948" y="57531"/>
                  </a:lnTo>
                  <a:lnTo>
                    <a:pt x="600201" y="57404"/>
                  </a:lnTo>
                  <a:close/>
                </a:path>
                <a:path w="819784" h="135254">
                  <a:moveTo>
                    <a:pt x="815568" y="21462"/>
                  </a:moveTo>
                  <a:lnTo>
                    <a:pt x="755015" y="21462"/>
                  </a:lnTo>
                  <a:lnTo>
                    <a:pt x="761365" y="45974"/>
                  </a:lnTo>
                  <a:lnTo>
                    <a:pt x="749040" y="49171"/>
                  </a:lnTo>
                  <a:lnTo>
                    <a:pt x="755396" y="73787"/>
                  </a:lnTo>
                  <a:lnTo>
                    <a:pt x="815568" y="21462"/>
                  </a:lnTo>
                  <a:close/>
                </a:path>
                <a:path w="819784" h="135254">
                  <a:moveTo>
                    <a:pt x="742699" y="24608"/>
                  </a:moveTo>
                  <a:lnTo>
                    <a:pt x="731647" y="27431"/>
                  </a:lnTo>
                  <a:lnTo>
                    <a:pt x="688594" y="37973"/>
                  </a:lnTo>
                  <a:lnTo>
                    <a:pt x="688848" y="37973"/>
                  </a:lnTo>
                  <a:lnTo>
                    <a:pt x="644778" y="48006"/>
                  </a:lnTo>
                  <a:lnTo>
                    <a:pt x="645032" y="48006"/>
                  </a:lnTo>
                  <a:lnTo>
                    <a:pt x="599948" y="57531"/>
                  </a:lnTo>
                  <a:lnTo>
                    <a:pt x="715433" y="57531"/>
                  </a:lnTo>
                  <a:lnTo>
                    <a:pt x="737870" y="52069"/>
                  </a:lnTo>
                  <a:lnTo>
                    <a:pt x="749040" y="49171"/>
                  </a:lnTo>
                  <a:lnTo>
                    <a:pt x="742699" y="24608"/>
                  </a:lnTo>
                  <a:close/>
                </a:path>
                <a:path w="819784" h="135254">
                  <a:moveTo>
                    <a:pt x="755015" y="21462"/>
                  </a:moveTo>
                  <a:lnTo>
                    <a:pt x="742699" y="24608"/>
                  </a:lnTo>
                  <a:lnTo>
                    <a:pt x="749040" y="49171"/>
                  </a:lnTo>
                  <a:lnTo>
                    <a:pt x="761365" y="45974"/>
                  </a:lnTo>
                  <a:lnTo>
                    <a:pt x="755015" y="21462"/>
                  </a:lnTo>
                  <a:close/>
                </a:path>
                <a:path w="819784" h="135254">
                  <a:moveTo>
                    <a:pt x="736346" y="0"/>
                  </a:moveTo>
                  <a:lnTo>
                    <a:pt x="742699" y="24608"/>
                  </a:lnTo>
                  <a:lnTo>
                    <a:pt x="755015" y="21462"/>
                  </a:lnTo>
                  <a:lnTo>
                    <a:pt x="815568" y="21462"/>
                  </a:lnTo>
                  <a:lnTo>
                    <a:pt x="819657" y="17906"/>
                  </a:lnTo>
                  <a:lnTo>
                    <a:pt x="73634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45388" y="1386078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HOM</a:t>
            </a: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E6AE00"/>
                </a:solidFill>
                <a:latin typeface="Carlito"/>
                <a:cs typeface="Carlito"/>
              </a:rPr>
              <a:t>*</a:t>
            </a: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6602" y="2487929"/>
            <a:ext cx="750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INSE</a:t>
            </a:r>
            <a:r>
              <a:rPr sz="1800" b="1" spc="-20" dirty="0">
                <a:solidFill>
                  <a:srgbClr val="E6AE00"/>
                </a:solidFill>
                <a:latin typeface="Carlito"/>
                <a:cs typeface="Carlito"/>
              </a:rPr>
              <a:t>R</a:t>
            </a:r>
            <a:r>
              <a:rPr sz="1800" b="1" spc="-80" dirty="0">
                <a:solidFill>
                  <a:srgbClr val="E6AE00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4266" y="3551682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MODELING: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54175" y="4672583"/>
            <a:ext cx="60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VIEW: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1024" y="5812790"/>
            <a:ext cx="67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HEL</a:t>
            </a: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E6AE00"/>
                </a:solidFill>
                <a:latin typeface="Carlito"/>
                <a:cs typeface="Carlito"/>
              </a:rPr>
              <a:t>*</a:t>
            </a: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40115" y="1076325"/>
            <a:ext cx="133350" cy="1971039"/>
          </a:xfrm>
          <a:custGeom>
            <a:avLst/>
            <a:gdLst/>
            <a:ahLst/>
            <a:cxnLst/>
            <a:rect l="l" t="t" r="r" b="b"/>
            <a:pathLst>
              <a:path w="133350" h="1971039">
                <a:moveTo>
                  <a:pt x="0" y="0"/>
                </a:moveTo>
                <a:lnTo>
                  <a:pt x="25955" y="7020"/>
                </a:lnTo>
                <a:lnTo>
                  <a:pt x="47148" y="26162"/>
                </a:lnTo>
                <a:lnTo>
                  <a:pt x="61436" y="54542"/>
                </a:lnTo>
                <a:lnTo>
                  <a:pt x="66675" y="89280"/>
                </a:lnTo>
                <a:lnTo>
                  <a:pt x="66675" y="856614"/>
                </a:lnTo>
                <a:lnTo>
                  <a:pt x="71913" y="891353"/>
                </a:lnTo>
                <a:lnTo>
                  <a:pt x="86201" y="919734"/>
                </a:lnTo>
                <a:lnTo>
                  <a:pt x="107394" y="938875"/>
                </a:lnTo>
                <a:lnTo>
                  <a:pt x="133350" y="945896"/>
                </a:lnTo>
                <a:lnTo>
                  <a:pt x="107394" y="952898"/>
                </a:lnTo>
                <a:lnTo>
                  <a:pt x="86201" y="972010"/>
                </a:lnTo>
                <a:lnTo>
                  <a:pt x="71913" y="1000384"/>
                </a:lnTo>
                <a:lnTo>
                  <a:pt x="66675" y="1035176"/>
                </a:lnTo>
                <a:lnTo>
                  <a:pt x="66675" y="1881251"/>
                </a:lnTo>
                <a:lnTo>
                  <a:pt x="61436" y="1915989"/>
                </a:lnTo>
                <a:lnTo>
                  <a:pt x="47148" y="1944370"/>
                </a:lnTo>
                <a:lnTo>
                  <a:pt x="25955" y="1963511"/>
                </a:lnTo>
                <a:lnTo>
                  <a:pt x="0" y="1970532"/>
                </a:lnTo>
              </a:path>
            </a:pathLst>
          </a:custGeom>
          <a:ln w="19050">
            <a:solidFill>
              <a:srgbClr val="E6A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26250" y="1746250"/>
            <a:ext cx="4366895" cy="110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439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latin typeface="Carlito"/>
                <a:cs typeface="Carlito"/>
              </a:rPr>
              <a:t>The </a:t>
            </a:r>
            <a:r>
              <a:rPr sz="1400" i="1" spc="-10" dirty="0">
                <a:latin typeface="Carlito"/>
                <a:cs typeface="Carlito"/>
              </a:rPr>
              <a:t>original </a:t>
            </a:r>
            <a:r>
              <a:rPr sz="1400" i="1" spc="-5" dirty="0">
                <a:latin typeface="Carlito"/>
                <a:cs typeface="Carlito"/>
              </a:rPr>
              <a:t>Home </a:t>
            </a:r>
            <a:r>
              <a:rPr sz="1400" i="1" spc="-10" dirty="0">
                <a:latin typeface="Carlito"/>
                <a:cs typeface="Carlito"/>
              </a:rPr>
              <a:t>tools are  </a:t>
            </a:r>
            <a:r>
              <a:rPr sz="1400" i="1" spc="-5" dirty="0">
                <a:latin typeface="Carlito"/>
                <a:cs typeface="Carlito"/>
              </a:rPr>
              <a:t>now split across </a:t>
            </a:r>
            <a:r>
              <a:rPr sz="1400" b="1" i="1" spc="-5" dirty="0">
                <a:latin typeface="Carlito"/>
                <a:cs typeface="Carlito"/>
              </a:rPr>
              <a:t>Home </a:t>
            </a:r>
            <a:r>
              <a:rPr sz="1400" i="1" spc="-5" dirty="0">
                <a:latin typeface="Carlito"/>
                <a:cs typeface="Carlito"/>
              </a:rPr>
              <a:t>&amp;</a:t>
            </a:r>
            <a:r>
              <a:rPr sz="1400" i="1" spc="-15" dirty="0">
                <a:latin typeface="Carlito"/>
                <a:cs typeface="Carlito"/>
              </a:rPr>
              <a:t> </a:t>
            </a:r>
            <a:r>
              <a:rPr sz="1400" b="1" i="1" spc="-5" dirty="0">
                <a:latin typeface="Carlito"/>
                <a:cs typeface="Carlito"/>
              </a:rPr>
              <a:t>Insert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rlito"/>
              <a:cs typeface="Carlito"/>
            </a:endParaRPr>
          </a:p>
          <a:p>
            <a:pPr marL="12700" marR="2807335">
              <a:lnSpc>
                <a:spcPct val="100000"/>
              </a:lnSpc>
            </a:pPr>
            <a:r>
              <a:rPr sz="1400" i="1" spc="-10" dirty="0">
                <a:latin typeface="Carlito"/>
                <a:cs typeface="Carlito"/>
              </a:rPr>
              <a:t>“</a:t>
            </a:r>
            <a:r>
              <a:rPr sz="1400" b="1" i="1" spc="-10" dirty="0">
                <a:latin typeface="Carlito"/>
                <a:cs typeface="Carlito"/>
              </a:rPr>
              <a:t>Edit </a:t>
            </a:r>
            <a:r>
              <a:rPr sz="1400" b="1" i="1" spc="-5" dirty="0">
                <a:latin typeface="Carlito"/>
                <a:cs typeface="Carlito"/>
              </a:rPr>
              <a:t>Queries</a:t>
            </a:r>
            <a:r>
              <a:rPr sz="1400" i="1" spc="-5" dirty="0">
                <a:latin typeface="Carlito"/>
                <a:cs typeface="Carlito"/>
              </a:rPr>
              <a:t>” is </a:t>
            </a:r>
            <a:r>
              <a:rPr sz="1400" i="1" spc="-10" dirty="0">
                <a:latin typeface="Carlito"/>
                <a:cs typeface="Carlito"/>
              </a:rPr>
              <a:t>now  </a:t>
            </a:r>
            <a:r>
              <a:rPr sz="1400" i="1" spc="-15" dirty="0">
                <a:latin typeface="Carlito"/>
                <a:cs typeface="Carlito"/>
              </a:rPr>
              <a:t>“</a:t>
            </a:r>
            <a:r>
              <a:rPr sz="1400" b="1" i="1" spc="-15" dirty="0">
                <a:latin typeface="Carlito"/>
                <a:cs typeface="Carlito"/>
              </a:rPr>
              <a:t>Transform</a:t>
            </a:r>
            <a:r>
              <a:rPr sz="1400" b="1" i="1" spc="-30" dirty="0">
                <a:latin typeface="Carlito"/>
                <a:cs typeface="Carlito"/>
              </a:rPr>
              <a:t> </a:t>
            </a:r>
            <a:r>
              <a:rPr sz="1400" b="1" i="1" spc="-10" dirty="0">
                <a:latin typeface="Carlito"/>
                <a:cs typeface="Carlito"/>
              </a:rPr>
              <a:t>Data</a:t>
            </a:r>
            <a:r>
              <a:rPr sz="1400" i="1" spc="-10" dirty="0"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304538" y="2422410"/>
            <a:ext cx="2534920" cy="1240790"/>
            <a:chOff x="4304538" y="2422410"/>
            <a:chExt cx="2534920" cy="1240790"/>
          </a:xfrm>
        </p:grpSpPr>
        <p:sp>
          <p:nvSpPr>
            <p:cNvPr id="34" name="object 34"/>
            <p:cNvSpPr/>
            <p:nvPr/>
          </p:nvSpPr>
          <p:spPr>
            <a:xfrm>
              <a:off x="4304538" y="2422410"/>
              <a:ext cx="2143506" cy="7619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2257" y="2460116"/>
              <a:ext cx="2021205" cy="639445"/>
            </a:xfrm>
            <a:custGeom>
              <a:avLst/>
              <a:gdLst/>
              <a:ahLst/>
              <a:cxnLst/>
              <a:rect l="l" t="t" r="r" b="b"/>
              <a:pathLst>
                <a:path w="2021204" h="639444">
                  <a:moveTo>
                    <a:pt x="0" y="639317"/>
                  </a:moveTo>
                  <a:lnTo>
                    <a:pt x="2020824" y="639317"/>
                  </a:lnTo>
                  <a:lnTo>
                    <a:pt x="2020824" y="0"/>
                  </a:lnTo>
                  <a:lnTo>
                    <a:pt x="0" y="0"/>
                  </a:lnTo>
                  <a:lnTo>
                    <a:pt x="0" y="63931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51498" y="3090544"/>
              <a:ext cx="688340" cy="572770"/>
            </a:xfrm>
            <a:custGeom>
              <a:avLst/>
              <a:gdLst/>
              <a:ahLst/>
              <a:cxnLst/>
              <a:rect l="l" t="t" r="r" b="b"/>
              <a:pathLst>
                <a:path w="688340" h="572770">
                  <a:moveTo>
                    <a:pt x="611733" y="548211"/>
                  </a:moveTo>
                  <a:lnTo>
                    <a:pt x="603376" y="572261"/>
                  </a:lnTo>
                  <a:lnTo>
                    <a:pt x="687831" y="561339"/>
                  </a:lnTo>
                  <a:lnTo>
                    <a:pt x="679182" y="552449"/>
                  </a:lnTo>
                  <a:lnTo>
                    <a:pt x="623570" y="552449"/>
                  </a:lnTo>
                  <a:lnTo>
                    <a:pt x="611733" y="548211"/>
                  </a:lnTo>
                  <a:close/>
                </a:path>
                <a:path w="688340" h="572770">
                  <a:moveTo>
                    <a:pt x="620085" y="524172"/>
                  </a:moveTo>
                  <a:lnTo>
                    <a:pt x="611733" y="548211"/>
                  </a:lnTo>
                  <a:lnTo>
                    <a:pt x="623570" y="552449"/>
                  </a:lnTo>
                  <a:lnTo>
                    <a:pt x="632078" y="528446"/>
                  </a:lnTo>
                  <a:lnTo>
                    <a:pt x="620085" y="524172"/>
                  </a:lnTo>
                  <a:close/>
                </a:path>
                <a:path w="688340" h="572770">
                  <a:moveTo>
                    <a:pt x="628396" y="500252"/>
                  </a:moveTo>
                  <a:lnTo>
                    <a:pt x="620085" y="524172"/>
                  </a:lnTo>
                  <a:lnTo>
                    <a:pt x="632078" y="528446"/>
                  </a:lnTo>
                  <a:lnTo>
                    <a:pt x="623570" y="552449"/>
                  </a:lnTo>
                  <a:lnTo>
                    <a:pt x="679182" y="552449"/>
                  </a:lnTo>
                  <a:lnTo>
                    <a:pt x="628396" y="500252"/>
                  </a:lnTo>
                  <a:close/>
                </a:path>
                <a:path w="688340" h="572770">
                  <a:moveTo>
                    <a:pt x="23875" y="0"/>
                  </a:moveTo>
                  <a:lnTo>
                    <a:pt x="0" y="8635"/>
                  </a:lnTo>
                  <a:lnTo>
                    <a:pt x="16510" y="54609"/>
                  </a:lnTo>
                  <a:lnTo>
                    <a:pt x="33909" y="100456"/>
                  </a:lnTo>
                  <a:lnTo>
                    <a:pt x="53086" y="145922"/>
                  </a:lnTo>
                  <a:lnTo>
                    <a:pt x="74802" y="190500"/>
                  </a:lnTo>
                  <a:lnTo>
                    <a:pt x="99949" y="233933"/>
                  </a:lnTo>
                  <a:lnTo>
                    <a:pt x="129286" y="275589"/>
                  </a:lnTo>
                  <a:lnTo>
                    <a:pt x="163575" y="315213"/>
                  </a:lnTo>
                  <a:lnTo>
                    <a:pt x="203835" y="352297"/>
                  </a:lnTo>
                  <a:lnTo>
                    <a:pt x="250189" y="386588"/>
                  </a:lnTo>
                  <a:lnTo>
                    <a:pt x="302005" y="418083"/>
                  </a:lnTo>
                  <a:lnTo>
                    <a:pt x="358521" y="447420"/>
                  </a:lnTo>
                  <a:lnTo>
                    <a:pt x="418973" y="474852"/>
                  </a:lnTo>
                  <a:lnTo>
                    <a:pt x="482473" y="500760"/>
                  </a:lnTo>
                  <a:lnTo>
                    <a:pt x="611733" y="548211"/>
                  </a:lnTo>
                  <a:lnTo>
                    <a:pt x="620085" y="524172"/>
                  </a:lnTo>
                  <a:lnTo>
                    <a:pt x="556895" y="501650"/>
                  </a:lnTo>
                  <a:lnTo>
                    <a:pt x="524345" y="489584"/>
                  </a:lnTo>
                  <a:lnTo>
                    <a:pt x="524128" y="489584"/>
                  </a:lnTo>
                  <a:lnTo>
                    <a:pt x="491744" y="477138"/>
                  </a:lnTo>
                  <a:lnTo>
                    <a:pt x="459994" y="464438"/>
                  </a:lnTo>
                  <a:lnTo>
                    <a:pt x="429182" y="451484"/>
                  </a:lnTo>
                  <a:lnTo>
                    <a:pt x="398652" y="438150"/>
                  </a:lnTo>
                  <a:lnTo>
                    <a:pt x="369714" y="424560"/>
                  </a:lnTo>
                  <a:lnTo>
                    <a:pt x="341249" y="410463"/>
                  </a:lnTo>
                  <a:lnTo>
                    <a:pt x="341394" y="410463"/>
                  </a:lnTo>
                  <a:lnTo>
                    <a:pt x="314795" y="396113"/>
                  </a:lnTo>
                  <a:lnTo>
                    <a:pt x="288416" y="380872"/>
                  </a:lnTo>
                  <a:lnTo>
                    <a:pt x="288596" y="380872"/>
                  </a:lnTo>
                  <a:lnTo>
                    <a:pt x="264033" y="365378"/>
                  </a:lnTo>
                  <a:lnTo>
                    <a:pt x="264176" y="365378"/>
                  </a:lnTo>
                  <a:lnTo>
                    <a:pt x="241592" y="349630"/>
                  </a:lnTo>
                  <a:lnTo>
                    <a:pt x="241046" y="349250"/>
                  </a:lnTo>
                  <a:lnTo>
                    <a:pt x="220357" y="332993"/>
                  </a:lnTo>
                  <a:lnTo>
                    <a:pt x="220217" y="332993"/>
                  </a:lnTo>
                  <a:lnTo>
                    <a:pt x="200478" y="315721"/>
                  </a:lnTo>
                  <a:lnTo>
                    <a:pt x="181610" y="297306"/>
                  </a:lnTo>
                  <a:lnTo>
                    <a:pt x="164718" y="278891"/>
                  </a:lnTo>
                  <a:lnTo>
                    <a:pt x="149514" y="260222"/>
                  </a:lnTo>
                  <a:lnTo>
                    <a:pt x="134620" y="240156"/>
                  </a:lnTo>
                  <a:lnTo>
                    <a:pt x="121158" y="220090"/>
                  </a:lnTo>
                  <a:lnTo>
                    <a:pt x="108838" y="199516"/>
                  </a:lnTo>
                  <a:lnTo>
                    <a:pt x="97437" y="178942"/>
                  </a:lnTo>
                  <a:lnTo>
                    <a:pt x="86494" y="157099"/>
                  </a:lnTo>
                  <a:lnTo>
                    <a:pt x="76379" y="135635"/>
                  </a:lnTo>
                  <a:lnTo>
                    <a:pt x="66785" y="113664"/>
                  </a:lnTo>
                  <a:lnTo>
                    <a:pt x="66697" y="113410"/>
                  </a:lnTo>
                  <a:lnTo>
                    <a:pt x="57635" y="91312"/>
                  </a:lnTo>
                  <a:lnTo>
                    <a:pt x="57561" y="91058"/>
                  </a:lnTo>
                  <a:lnTo>
                    <a:pt x="40355" y="45974"/>
                  </a:lnTo>
                  <a:lnTo>
                    <a:pt x="40294" y="45719"/>
                  </a:lnTo>
                  <a:lnTo>
                    <a:pt x="23875" y="0"/>
                  </a:lnTo>
                  <a:close/>
                </a:path>
                <a:path w="688340" h="572770">
                  <a:moveTo>
                    <a:pt x="524001" y="489457"/>
                  </a:moveTo>
                  <a:lnTo>
                    <a:pt x="524345" y="489584"/>
                  </a:lnTo>
                  <a:lnTo>
                    <a:pt x="524001" y="489457"/>
                  </a:lnTo>
                  <a:close/>
                </a:path>
                <a:path w="688340" h="572770">
                  <a:moveTo>
                    <a:pt x="428878" y="451357"/>
                  </a:moveTo>
                  <a:lnTo>
                    <a:pt x="429132" y="451484"/>
                  </a:lnTo>
                  <a:lnTo>
                    <a:pt x="428878" y="451357"/>
                  </a:lnTo>
                  <a:close/>
                </a:path>
                <a:path w="688340" h="572770">
                  <a:moveTo>
                    <a:pt x="398762" y="438150"/>
                  </a:moveTo>
                  <a:lnTo>
                    <a:pt x="399033" y="438276"/>
                  </a:lnTo>
                  <a:lnTo>
                    <a:pt x="398762" y="438150"/>
                  </a:lnTo>
                  <a:close/>
                </a:path>
                <a:path w="688340" h="572770">
                  <a:moveTo>
                    <a:pt x="369443" y="424433"/>
                  </a:moveTo>
                  <a:lnTo>
                    <a:pt x="369697" y="424560"/>
                  </a:lnTo>
                  <a:lnTo>
                    <a:pt x="369443" y="424433"/>
                  </a:lnTo>
                  <a:close/>
                </a:path>
                <a:path w="688340" h="572770">
                  <a:moveTo>
                    <a:pt x="341394" y="410463"/>
                  </a:moveTo>
                  <a:lnTo>
                    <a:pt x="341249" y="410463"/>
                  </a:lnTo>
                  <a:lnTo>
                    <a:pt x="341629" y="410590"/>
                  </a:lnTo>
                  <a:lnTo>
                    <a:pt x="341394" y="410463"/>
                  </a:lnTo>
                  <a:close/>
                </a:path>
                <a:path w="688340" h="572770">
                  <a:moveTo>
                    <a:pt x="314325" y="395858"/>
                  </a:moveTo>
                  <a:lnTo>
                    <a:pt x="314705" y="396113"/>
                  </a:lnTo>
                  <a:lnTo>
                    <a:pt x="314325" y="395858"/>
                  </a:lnTo>
                  <a:close/>
                </a:path>
                <a:path w="688340" h="572770">
                  <a:moveTo>
                    <a:pt x="288596" y="380872"/>
                  </a:moveTo>
                  <a:lnTo>
                    <a:pt x="288416" y="380872"/>
                  </a:lnTo>
                  <a:lnTo>
                    <a:pt x="288798" y="381000"/>
                  </a:lnTo>
                  <a:lnTo>
                    <a:pt x="288596" y="380872"/>
                  </a:lnTo>
                  <a:close/>
                </a:path>
                <a:path w="688340" h="572770">
                  <a:moveTo>
                    <a:pt x="264176" y="365378"/>
                  </a:moveTo>
                  <a:lnTo>
                    <a:pt x="264033" y="365378"/>
                  </a:lnTo>
                  <a:lnTo>
                    <a:pt x="264540" y="365632"/>
                  </a:lnTo>
                  <a:lnTo>
                    <a:pt x="264176" y="365378"/>
                  </a:lnTo>
                  <a:close/>
                </a:path>
                <a:path w="688340" h="572770">
                  <a:moveTo>
                    <a:pt x="241248" y="349391"/>
                  </a:moveTo>
                  <a:lnTo>
                    <a:pt x="241553" y="349630"/>
                  </a:lnTo>
                  <a:lnTo>
                    <a:pt x="241248" y="349391"/>
                  </a:lnTo>
                  <a:close/>
                </a:path>
                <a:path w="688340" h="572770">
                  <a:moveTo>
                    <a:pt x="241068" y="349250"/>
                  </a:moveTo>
                  <a:lnTo>
                    <a:pt x="241248" y="349391"/>
                  </a:lnTo>
                  <a:lnTo>
                    <a:pt x="241068" y="349250"/>
                  </a:lnTo>
                  <a:close/>
                </a:path>
                <a:path w="688340" h="572770">
                  <a:moveTo>
                    <a:pt x="219710" y="332485"/>
                  </a:moveTo>
                  <a:lnTo>
                    <a:pt x="220217" y="332993"/>
                  </a:lnTo>
                  <a:lnTo>
                    <a:pt x="220357" y="332993"/>
                  </a:lnTo>
                  <a:lnTo>
                    <a:pt x="219710" y="332485"/>
                  </a:lnTo>
                  <a:close/>
                </a:path>
                <a:path w="688340" h="572770">
                  <a:moveTo>
                    <a:pt x="199898" y="315213"/>
                  </a:moveTo>
                  <a:lnTo>
                    <a:pt x="200405" y="315721"/>
                  </a:lnTo>
                  <a:lnTo>
                    <a:pt x="199898" y="315213"/>
                  </a:lnTo>
                  <a:close/>
                </a:path>
                <a:path w="688340" h="572770">
                  <a:moveTo>
                    <a:pt x="182022" y="297711"/>
                  </a:moveTo>
                  <a:close/>
                </a:path>
                <a:path w="688340" h="572770">
                  <a:moveTo>
                    <a:pt x="181650" y="297306"/>
                  </a:moveTo>
                  <a:lnTo>
                    <a:pt x="182022" y="297711"/>
                  </a:lnTo>
                  <a:lnTo>
                    <a:pt x="181650" y="297306"/>
                  </a:lnTo>
                  <a:close/>
                </a:path>
                <a:path w="688340" h="572770">
                  <a:moveTo>
                    <a:pt x="164810" y="278891"/>
                  </a:moveTo>
                  <a:lnTo>
                    <a:pt x="165226" y="279400"/>
                  </a:lnTo>
                  <a:lnTo>
                    <a:pt x="164810" y="278891"/>
                  </a:lnTo>
                  <a:close/>
                </a:path>
                <a:path w="688340" h="572770">
                  <a:moveTo>
                    <a:pt x="149148" y="259776"/>
                  </a:moveTo>
                  <a:lnTo>
                    <a:pt x="149478" y="260222"/>
                  </a:lnTo>
                  <a:lnTo>
                    <a:pt x="149148" y="259776"/>
                  </a:lnTo>
                  <a:close/>
                </a:path>
                <a:path w="688340" h="572770">
                  <a:moveTo>
                    <a:pt x="149102" y="259714"/>
                  </a:moveTo>
                  <a:close/>
                </a:path>
                <a:path w="688340" h="572770">
                  <a:moveTo>
                    <a:pt x="134659" y="240156"/>
                  </a:moveTo>
                  <a:lnTo>
                    <a:pt x="135000" y="240664"/>
                  </a:lnTo>
                  <a:lnTo>
                    <a:pt x="134659" y="240156"/>
                  </a:lnTo>
                  <a:close/>
                </a:path>
                <a:path w="688340" h="572770">
                  <a:moveTo>
                    <a:pt x="121232" y="220090"/>
                  </a:moveTo>
                  <a:lnTo>
                    <a:pt x="121538" y="220599"/>
                  </a:lnTo>
                  <a:lnTo>
                    <a:pt x="121232" y="220090"/>
                  </a:lnTo>
                  <a:close/>
                </a:path>
                <a:path w="688340" h="572770">
                  <a:moveTo>
                    <a:pt x="108881" y="199516"/>
                  </a:moveTo>
                  <a:lnTo>
                    <a:pt x="109092" y="199897"/>
                  </a:lnTo>
                  <a:lnTo>
                    <a:pt x="108881" y="199516"/>
                  </a:lnTo>
                  <a:close/>
                </a:path>
                <a:path w="688340" h="572770">
                  <a:moveTo>
                    <a:pt x="97155" y="178435"/>
                  </a:moveTo>
                  <a:lnTo>
                    <a:pt x="97409" y="178942"/>
                  </a:lnTo>
                  <a:lnTo>
                    <a:pt x="97155" y="178435"/>
                  </a:lnTo>
                  <a:close/>
                </a:path>
                <a:path w="688340" h="572770">
                  <a:moveTo>
                    <a:pt x="86494" y="157099"/>
                  </a:moveTo>
                  <a:lnTo>
                    <a:pt x="86613" y="157352"/>
                  </a:lnTo>
                  <a:lnTo>
                    <a:pt x="86494" y="157099"/>
                  </a:lnTo>
                  <a:close/>
                </a:path>
                <a:path w="688340" h="572770">
                  <a:moveTo>
                    <a:pt x="76200" y="135254"/>
                  </a:moveTo>
                  <a:lnTo>
                    <a:pt x="76326" y="135635"/>
                  </a:lnTo>
                  <a:lnTo>
                    <a:pt x="76200" y="135254"/>
                  </a:lnTo>
                  <a:close/>
                </a:path>
                <a:path w="688340" h="572770">
                  <a:moveTo>
                    <a:pt x="66697" y="113410"/>
                  </a:moveTo>
                  <a:lnTo>
                    <a:pt x="66801" y="113664"/>
                  </a:lnTo>
                  <a:lnTo>
                    <a:pt x="66697" y="113410"/>
                  </a:lnTo>
                  <a:close/>
                </a:path>
                <a:path w="688340" h="572770">
                  <a:moveTo>
                    <a:pt x="57561" y="91058"/>
                  </a:moveTo>
                  <a:lnTo>
                    <a:pt x="57658" y="91312"/>
                  </a:lnTo>
                  <a:lnTo>
                    <a:pt x="57561" y="91058"/>
                  </a:lnTo>
                  <a:close/>
                </a:path>
                <a:path w="688340" h="572770">
                  <a:moveTo>
                    <a:pt x="40294" y="45719"/>
                  </a:moveTo>
                  <a:lnTo>
                    <a:pt x="40386" y="45974"/>
                  </a:lnTo>
                  <a:lnTo>
                    <a:pt x="40294" y="4571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918197" y="3504946"/>
            <a:ext cx="460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latin typeface="Carlito"/>
                <a:cs typeface="Carlito"/>
              </a:rPr>
              <a:t>Power Apps </a:t>
            </a:r>
            <a:r>
              <a:rPr sz="1400" i="1" spc="-5" dirty="0">
                <a:latin typeface="Carlito"/>
                <a:cs typeface="Carlito"/>
              </a:rPr>
              <a:t>and </a:t>
            </a:r>
            <a:r>
              <a:rPr sz="1400" b="1" i="1" spc="-5" dirty="0">
                <a:latin typeface="Carlito"/>
                <a:cs typeface="Carlito"/>
              </a:rPr>
              <a:t>AI </a:t>
            </a:r>
            <a:r>
              <a:rPr sz="1400" b="1" i="1" spc="-10" dirty="0">
                <a:latin typeface="Carlito"/>
                <a:cs typeface="Carlito"/>
              </a:rPr>
              <a:t>Visuals </a:t>
            </a:r>
            <a:r>
              <a:rPr sz="1400" i="1" spc="-5" dirty="0">
                <a:latin typeface="Carlito"/>
                <a:cs typeface="Carlito"/>
              </a:rPr>
              <a:t>are now featured in the </a:t>
            </a:r>
            <a:r>
              <a:rPr sz="1400" b="1" i="1" spc="-5" dirty="0">
                <a:latin typeface="Carlito"/>
                <a:cs typeface="Carlito"/>
              </a:rPr>
              <a:t>Insert</a:t>
            </a:r>
            <a:r>
              <a:rPr sz="1400" b="1" i="1" spc="9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menu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18197" y="4646421"/>
            <a:ext cx="4692650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0">
              <a:lnSpc>
                <a:spcPct val="100000"/>
              </a:lnSpc>
              <a:spcBef>
                <a:spcPts val="100"/>
              </a:spcBef>
            </a:pPr>
            <a:r>
              <a:rPr sz="1400" b="1" i="1" spc="-10" dirty="0">
                <a:latin typeface="Carlito"/>
                <a:cs typeface="Carlito"/>
              </a:rPr>
              <a:t>Performance </a:t>
            </a:r>
            <a:r>
              <a:rPr sz="1400" b="1" i="1" spc="-5" dirty="0">
                <a:latin typeface="Carlito"/>
                <a:cs typeface="Carlito"/>
              </a:rPr>
              <a:t>analyzer</a:t>
            </a:r>
            <a:r>
              <a:rPr sz="1400" b="1" i="1" spc="-55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2882900">
              <a:lnSpc>
                <a:spcPct val="100000"/>
              </a:lnSpc>
            </a:pPr>
            <a:r>
              <a:rPr sz="1400" i="1" spc="-5" dirty="0">
                <a:latin typeface="Carlito"/>
                <a:cs typeface="Carlito"/>
              </a:rPr>
              <a:t>tune &amp; </a:t>
            </a:r>
            <a:r>
              <a:rPr sz="1400" i="1" spc="-10" dirty="0">
                <a:latin typeface="Carlito"/>
                <a:cs typeface="Carlito"/>
              </a:rPr>
              <a:t>optimize</a:t>
            </a:r>
            <a:r>
              <a:rPr sz="1400" i="1" spc="5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reports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i="1" spc="-5" dirty="0">
                <a:latin typeface="Carlito"/>
                <a:cs typeface="Carlito"/>
              </a:rPr>
              <a:t>New report </a:t>
            </a:r>
            <a:r>
              <a:rPr sz="1400" b="1" i="1" spc="-10" dirty="0">
                <a:latin typeface="Carlito"/>
                <a:cs typeface="Carlito"/>
              </a:rPr>
              <a:t>Theme </a:t>
            </a:r>
            <a:r>
              <a:rPr sz="1400" i="1" spc="-10" dirty="0">
                <a:latin typeface="Carlito"/>
                <a:cs typeface="Carlito"/>
              </a:rPr>
              <a:t>designs </a:t>
            </a:r>
            <a:r>
              <a:rPr sz="1400" i="1" spc="-5" dirty="0">
                <a:latin typeface="Carlito"/>
                <a:cs typeface="Carlito"/>
              </a:rPr>
              <a:t>&amp;</a:t>
            </a:r>
            <a:r>
              <a:rPr sz="1400" i="1" spc="20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previews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739" y="6630669"/>
            <a:ext cx="454787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5" dirty="0">
                <a:latin typeface="Carlito"/>
                <a:cs typeface="Carlito"/>
              </a:rPr>
              <a:t>*The </a:t>
            </a:r>
            <a:r>
              <a:rPr sz="1050" b="1" i="1" spc="-5" dirty="0">
                <a:latin typeface="Carlito"/>
                <a:cs typeface="Carlito"/>
              </a:rPr>
              <a:t>Home </a:t>
            </a:r>
            <a:r>
              <a:rPr sz="1050" i="1" spc="-5" dirty="0">
                <a:latin typeface="Carlito"/>
                <a:cs typeface="Carlito"/>
              </a:rPr>
              <a:t>and </a:t>
            </a:r>
            <a:r>
              <a:rPr sz="1050" b="1" i="1" spc="-5" dirty="0">
                <a:latin typeface="Carlito"/>
                <a:cs typeface="Carlito"/>
              </a:rPr>
              <a:t>Help </a:t>
            </a:r>
            <a:r>
              <a:rPr sz="1050" i="1" dirty="0">
                <a:latin typeface="Carlito"/>
                <a:cs typeface="Carlito"/>
              </a:rPr>
              <a:t>menus </a:t>
            </a:r>
            <a:r>
              <a:rPr sz="1050" i="1" spc="-5" dirty="0">
                <a:latin typeface="Carlito"/>
                <a:cs typeface="Carlito"/>
              </a:rPr>
              <a:t>are accessible across </a:t>
            </a:r>
            <a:r>
              <a:rPr sz="1050" i="1" dirty="0">
                <a:latin typeface="Carlito"/>
                <a:cs typeface="Carlito"/>
              </a:rPr>
              <a:t>ALL </a:t>
            </a:r>
            <a:r>
              <a:rPr sz="1050" i="1" spc="-5" dirty="0">
                <a:latin typeface="Carlito"/>
                <a:cs typeface="Carlito"/>
              </a:rPr>
              <a:t>views (Report, Data </a:t>
            </a:r>
            <a:r>
              <a:rPr sz="1050" i="1" dirty="0">
                <a:latin typeface="Carlito"/>
                <a:cs typeface="Carlito"/>
              </a:rPr>
              <a:t>&amp;</a:t>
            </a:r>
            <a:r>
              <a:rPr sz="1050" i="1" spc="-40" dirty="0">
                <a:latin typeface="Carlito"/>
                <a:cs typeface="Carlito"/>
              </a:rPr>
              <a:t> </a:t>
            </a:r>
            <a:r>
              <a:rPr sz="1050" i="1" dirty="0">
                <a:latin typeface="Carlito"/>
                <a:cs typeface="Carlito"/>
              </a:rPr>
              <a:t>Model)</a:t>
            </a:r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889" y="242569"/>
            <a:ext cx="7407911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REPORT VIEW </a:t>
            </a:r>
            <a:r>
              <a:rPr sz="3200" b="0" spc="-65" dirty="0">
                <a:latin typeface="Carlito"/>
                <a:cs typeface="Carlito"/>
              </a:rPr>
              <a:t>TABS</a:t>
            </a:r>
            <a:r>
              <a:rPr sz="3200" b="0" spc="-50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(CONTEXTUAL)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08481" y="1373853"/>
            <a:ext cx="5088255" cy="3783329"/>
            <a:chOff x="808481" y="1373853"/>
            <a:chExt cx="5088255" cy="3783329"/>
          </a:xfrm>
        </p:grpSpPr>
        <p:sp>
          <p:nvSpPr>
            <p:cNvPr id="5" name="object 5"/>
            <p:cNvSpPr/>
            <p:nvPr/>
          </p:nvSpPr>
          <p:spPr>
            <a:xfrm>
              <a:off x="834354" y="1373853"/>
              <a:ext cx="5034604" cy="3489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819" y="1385315"/>
              <a:ext cx="4965191" cy="3419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8481" y="1872221"/>
              <a:ext cx="5087874" cy="8275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6200" y="1909952"/>
              <a:ext cx="4965700" cy="704850"/>
            </a:xfrm>
            <a:custGeom>
              <a:avLst/>
              <a:gdLst/>
              <a:ahLst/>
              <a:cxnLst/>
              <a:rect l="l" t="t" r="r" b="b"/>
              <a:pathLst>
                <a:path w="4965700" h="704850">
                  <a:moveTo>
                    <a:pt x="0" y="704850"/>
                  </a:moveTo>
                  <a:lnTo>
                    <a:pt x="4965192" y="704850"/>
                  </a:lnTo>
                  <a:lnTo>
                    <a:pt x="4965192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4308" y="2622041"/>
              <a:ext cx="1748789" cy="2534920"/>
            </a:xfrm>
            <a:custGeom>
              <a:avLst/>
              <a:gdLst/>
              <a:ahLst/>
              <a:cxnLst/>
              <a:rect l="l" t="t" r="r" b="b"/>
              <a:pathLst>
                <a:path w="1748789" h="2534920">
                  <a:moveTo>
                    <a:pt x="1697577" y="2459983"/>
                  </a:moveTo>
                  <a:lnTo>
                    <a:pt x="1672717" y="2462149"/>
                  </a:lnTo>
                  <a:lnTo>
                    <a:pt x="1717167" y="2534793"/>
                  </a:lnTo>
                  <a:lnTo>
                    <a:pt x="1741598" y="2473071"/>
                  </a:lnTo>
                  <a:lnTo>
                    <a:pt x="1699133" y="2473071"/>
                  </a:lnTo>
                  <a:lnTo>
                    <a:pt x="1697577" y="2459983"/>
                  </a:lnTo>
                  <a:close/>
                </a:path>
                <a:path w="1748789" h="2534920">
                  <a:moveTo>
                    <a:pt x="1722810" y="2457785"/>
                  </a:moveTo>
                  <a:lnTo>
                    <a:pt x="1697577" y="2459983"/>
                  </a:lnTo>
                  <a:lnTo>
                    <a:pt x="1699133" y="2473071"/>
                  </a:lnTo>
                  <a:lnTo>
                    <a:pt x="1724279" y="2470023"/>
                  </a:lnTo>
                  <a:lnTo>
                    <a:pt x="1722810" y="2457785"/>
                  </a:lnTo>
                  <a:close/>
                </a:path>
                <a:path w="1748789" h="2534920">
                  <a:moveTo>
                    <a:pt x="1748536" y="2455545"/>
                  </a:moveTo>
                  <a:lnTo>
                    <a:pt x="1722810" y="2457785"/>
                  </a:lnTo>
                  <a:lnTo>
                    <a:pt x="1724279" y="2470023"/>
                  </a:lnTo>
                  <a:lnTo>
                    <a:pt x="1699133" y="2473071"/>
                  </a:lnTo>
                  <a:lnTo>
                    <a:pt x="1741598" y="2473071"/>
                  </a:lnTo>
                  <a:lnTo>
                    <a:pt x="1748536" y="2455545"/>
                  </a:lnTo>
                  <a:close/>
                </a:path>
                <a:path w="1748789" h="2534920">
                  <a:moveTo>
                    <a:pt x="1722465" y="2454910"/>
                  </a:moveTo>
                  <a:lnTo>
                    <a:pt x="1696974" y="2454910"/>
                  </a:lnTo>
                  <a:lnTo>
                    <a:pt x="1697228" y="2456815"/>
                  </a:lnTo>
                  <a:lnTo>
                    <a:pt x="1697315" y="2457785"/>
                  </a:lnTo>
                  <a:lnTo>
                    <a:pt x="1697577" y="2459983"/>
                  </a:lnTo>
                  <a:lnTo>
                    <a:pt x="1722810" y="2457785"/>
                  </a:lnTo>
                  <a:lnTo>
                    <a:pt x="1722465" y="2454910"/>
                  </a:lnTo>
                  <a:close/>
                </a:path>
                <a:path w="1748789" h="2534920">
                  <a:moveTo>
                    <a:pt x="1697178" y="2456628"/>
                  </a:moveTo>
                  <a:lnTo>
                    <a:pt x="1697200" y="2456815"/>
                  </a:lnTo>
                  <a:lnTo>
                    <a:pt x="1697178" y="2456628"/>
                  </a:lnTo>
                  <a:close/>
                </a:path>
                <a:path w="1748789" h="2534920">
                  <a:moveTo>
                    <a:pt x="1696974" y="2454910"/>
                  </a:moveTo>
                  <a:lnTo>
                    <a:pt x="1697178" y="2456628"/>
                  </a:lnTo>
                  <a:lnTo>
                    <a:pt x="1697228" y="2456815"/>
                  </a:lnTo>
                  <a:lnTo>
                    <a:pt x="1696974" y="2454910"/>
                  </a:lnTo>
                  <a:close/>
                </a:path>
                <a:path w="1748789" h="2534920">
                  <a:moveTo>
                    <a:pt x="1715747" y="2428367"/>
                  </a:moveTo>
                  <a:lnTo>
                    <a:pt x="1688972" y="2428367"/>
                  </a:lnTo>
                  <a:lnTo>
                    <a:pt x="1692402" y="2438400"/>
                  </a:lnTo>
                  <a:lnTo>
                    <a:pt x="1697178" y="2456628"/>
                  </a:lnTo>
                  <a:lnTo>
                    <a:pt x="1696974" y="2454910"/>
                  </a:lnTo>
                  <a:lnTo>
                    <a:pt x="1722465" y="2454910"/>
                  </a:lnTo>
                  <a:lnTo>
                    <a:pt x="1721993" y="2450973"/>
                  </a:lnTo>
                  <a:lnTo>
                    <a:pt x="1716532" y="2430780"/>
                  </a:lnTo>
                  <a:lnTo>
                    <a:pt x="1715747" y="2428367"/>
                  </a:lnTo>
                  <a:close/>
                </a:path>
                <a:path w="1748789" h="2534920">
                  <a:moveTo>
                    <a:pt x="1692147" y="2437765"/>
                  </a:moveTo>
                  <a:lnTo>
                    <a:pt x="1692317" y="2438400"/>
                  </a:lnTo>
                  <a:lnTo>
                    <a:pt x="1692147" y="2437765"/>
                  </a:lnTo>
                  <a:close/>
                </a:path>
                <a:path w="1748789" h="2534920">
                  <a:moveTo>
                    <a:pt x="1703901" y="2396744"/>
                  </a:moveTo>
                  <a:lnTo>
                    <a:pt x="1676145" y="2396744"/>
                  </a:lnTo>
                  <a:lnTo>
                    <a:pt x="1681226" y="2408174"/>
                  </a:lnTo>
                  <a:lnTo>
                    <a:pt x="1685544" y="2418715"/>
                  </a:lnTo>
                  <a:lnTo>
                    <a:pt x="1689100" y="2428748"/>
                  </a:lnTo>
                  <a:lnTo>
                    <a:pt x="1688972" y="2428367"/>
                  </a:lnTo>
                  <a:lnTo>
                    <a:pt x="1715747" y="2428367"/>
                  </a:lnTo>
                  <a:lnTo>
                    <a:pt x="1713103" y="2420239"/>
                  </a:lnTo>
                  <a:lnTo>
                    <a:pt x="1709166" y="2409317"/>
                  </a:lnTo>
                  <a:lnTo>
                    <a:pt x="1704467" y="2398014"/>
                  </a:lnTo>
                  <a:lnTo>
                    <a:pt x="1703901" y="2396744"/>
                  </a:lnTo>
                  <a:close/>
                </a:path>
                <a:path w="1748789" h="2534920">
                  <a:moveTo>
                    <a:pt x="1685290" y="2418207"/>
                  </a:moveTo>
                  <a:lnTo>
                    <a:pt x="1685473" y="2418715"/>
                  </a:lnTo>
                  <a:lnTo>
                    <a:pt x="1685290" y="2418207"/>
                  </a:lnTo>
                  <a:close/>
                </a:path>
                <a:path w="1748789" h="2534920">
                  <a:moveTo>
                    <a:pt x="1680971" y="2407793"/>
                  </a:moveTo>
                  <a:lnTo>
                    <a:pt x="1681131" y="2408174"/>
                  </a:lnTo>
                  <a:lnTo>
                    <a:pt x="1680971" y="2407793"/>
                  </a:lnTo>
                  <a:close/>
                </a:path>
                <a:path w="1748789" h="2534920">
                  <a:moveTo>
                    <a:pt x="1698717" y="2385187"/>
                  </a:moveTo>
                  <a:lnTo>
                    <a:pt x="1670558" y="2385187"/>
                  </a:lnTo>
                  <a:lnTo>
                    <a:pt x="1676272" y="2397125"/>
                  </a:lnTo>
                  <a:lnTo>
                    <a:pt x="1676145" y="2396744"/>
                  </a:lnTo>
                  <a:lnTo>
                    <a:pt x="1703901" y="2396744"/>
                  </a:lnTo>
                  <a:lnTo>
                    <a:pt x="1699259" y="2386330"/>
                  </a:lnTo>
                  <a:lnTo>
                    <a:pt x="1698717" y="2385187"/>
                  </a:lnTo>
                  <a:close/>
                </a:path>
                <a:path w="1748789" h="2534920">
                  <a:moveTo>
                    <a:pt x="1692951" y="2373122"/>
                  </a:moveTo>
                  <a:lnTo>
                    <a:pt x="1664334" y="2373122"/>
                  </a:lnTo>
                  <a:lnTo>
                    <a:pt x="1670684" y="2385568"/>
                  </a:lnTo>
                  <a:lnTo>
                    <a:pt x="1670558" y="2385187"/>
                  </a:lnTo>
                  <a:lnTo>
                    <a:pt x="1698717" y="2385187"/>
                  </a:lnTo>
                  <a:lnTo>
                    <a:pt x="1693418" y="2374011"/>
                  </a:lnTo>
                  <a:lnTo>
                    <a:pt x="1692951" y="2373122"/>
                  </a:lnTo>
                  <a:close/>
                </a:path>
                <a:path w="1748789" h="2534920">
                  <a:moveTo>
                    <a:pt x="1679116" y="2347214"/>
                  </a:moveTo>
                  <a:lnTo>
                    <a:pt x="1649603" y="2347214"/>
                  </a:lnTo>
                  <a:lnTo>
                    <a:pt x="1657604" y="2360803"/>
                  </a:lnTo>
                  <a:lnTo>
                    <a:pt x="1664462" y="2373503"/>
                  </a:lnTo>
                  <a:lnTo>
                    <a:pt x="1664334" y="2373122"/>
                  </a:lnTo>
                  <a:lnTo>
                    <a:pt x="1692951" y="2373122"/>
                  </a:lnTo>
                  <a:lnTo>
                    <a:pt x="1686814" y="2361438"/>
                  </a:lnTo>
                  <a:lnTo>
                    <a:pt x="1679575" y="2347976"/>
                  </a:lnTo>
                  <a:lnTo>
                    <a:pt x="1679116" y="2347214"/>
                  </a:lnTo>
                  <a:close/>
                </a:path>
                <a:path w="1748789" h="2534920">
                  <a:moveTo>
                    <a:pt x="1657350" y="2360422"/>
                  </a:moveTo>
                  <a:lnTo>
                    <a:pt x="1657557" y="2360803"/>
                  </a:lnTo>
                  <a:lnTo>
                    <a:pt x="1657350" y="2360422"/>
                  </a:lnTo>
                  <a:close/>
                </a:path>
                <a:path w="1748789" h="2534920">
                  <a:moveTo>
                    <a:pt x="1670696" y="2333244"/>
                  </a:moveTo>
                  <a:lnTo>
                    <a:pt x="1640967" y="2333244"/>
                  </a:lnTo>
                  <a:lnTo>
                    <a:pt x="1649730" y="2347468"/>
                  </a:lnTo>
                  <a:lnTo>
                    <a:pt x="1649603" y="2347214"/>
                  </a:lnTo>
                  <a:lnTo>
                    <a:pt x="1679116" y="2347214"/>
                  </a:lnTo>
                  <a:lnTo>
                    <a:pt x="1670696" y="2333244"/>
                  </a:lnTo>
                  <a:close/>
                </a:path>
                <a:path w="1748789" h="2534920">
                  <a:moveTo>
                    <a:pt x="1661690" y="2318639"/>
                  </a:moveTo>
                  <a:lnTo>
                    <a:pt x="1631442" y="2318639"/>
                  </a:lnTo>
                  <a:lnTo>
                    <a:pt x="1641094" y="2333498"/>
                  </a:lnTo>
                  <a:lnTo>
                    <a:pt x="1640967" y="2333244"/>
                  </a:lnTo>
                  <a:lnTo>
                    <a:pt x="1670696" y="2333244"/>
                  </a:lnTo>
                  <a:lnTo>
                    <a:pt x="1662430" y="2319782"/>
                  </a:lnTo>
                  <a:lnTo>
                    <a:pt x="1661690" y="2318639"/>
                  </a:lnTo>
                  <a:close/>
                </a:path>
                <a:path w="1748789" h="2534920">
                  <a:moveTo>
                    <a:pt x="1615780" y="2252599"/>
                  </a:moveTo>
                  <a:lnTo>
                    <a:pt x="1583944" y="2252599"/>
                  </a:lnTo>
                  <a:lnTo>
                    <a:pt x="1597406" y="2270379"/>
                  </a:lnTo>
                  <a:lnTo>
                    <a:pt x="1609725" y="2287270"/>
                  </a:lnTo>
                  <a:lnTo>
                    <a:pt x="1621155" y="2303399"/>
                  </a:lnTo>
                  <a:lnTo>
                    <a:pt x="1631569" y="2318893"/>
                  </a:lnTo>
                  <a:lnTo>
                    <a:pt x="1631442" y="2318639"/>
                  </a:lnTo>
                  <a:lnTo>
                    <a:pt x="1661690" y="2318639"/>
                  </a:lnTo>
                  <a:lnTo>
                    <a:pt x="1652651" y="2304669"/>
                  </a:lnTo>
                  <a:lnTo>
                    <a:pt x="1641983" y="2288921"/>
                  </a:lnTo>
                  <a:lnTo>
                    <a:pt x="1630299" y="2272411"/>
                  </a:lnTo>
                  <a:lnTo>
                    <a:pt x="1617726" y="2255139"/>
                  </a:lnTo>
                  <a:lnTo>
                    <a:pt x="1615780" y="2252599"/>
                  </a:lnTo>
                  <a:close/>
                </a:path>
                <a:path w="1748789" h="2534920">
                  <a:moveTo>
                    <a:pt x="1621028" y="2303272"/>
                  </a:moveTo>
                  <a:lnTo>
                    <a:pt x="1621113" y="2303399"/>
                  </a:lnTo>
                  <a:lnTo>
                    <a:pt x="1621028" y="2303272"/>
                  </a:lnTo>
                  <a:close/>
                </a:path>
                <a:path w="1748789" h="2534920">
                  <a:moveTo>
                    <a:pt x="1609597" y="2287143"/>
                  </a:moveTo>
                  <a:lnTo>
                    <a:pt x="1609725" y="2287270"/>
                  </a:lnTo>
                  <a:lnTo>
                    <a:pt x="1609597" y="2287143"/>
                  </a:lnTo>
                  <a:close/>
                </a:path>
                <a:path w="1748789" h="2534920">
                  <a:moveTo>
                    <a:pt x="1597279" y="2270252"/>
                  </a:moveTo>
                  <a:close/>
                </a:path>
                <a:path w="1748789" h="2534920">
                  <a:moveTo>
                    <a:pt x="1552404" y="2173478"/>
                  </a:moveTo>
                  <a:lnTo>
                    <a:pt x="1519046" y="2173478"/>
                  </a:lnTo>
                  <a:lnTo>
                    <a:pt x="1537081" y="2194687"/>
                  </a:lnTo>
                  <a:lnTo>
                    <a:pt x="1553845" y="2214880"/>
                  </a:lnTo>
                  <a:lnTo>
                    <a:pt x="1569466" y="2234311"/>
                  </a:lnTo>
                  <a:lnTo>
                    <a:pt x="1584070" y="2252853"/>
                  </a:lnTo>
                  <a:lnTo>
                    <a:pt x="1583944" y="2252599"/>
                  </a:lnTo>
                  <a:lnTo>
                    <a:pt x="1615780" y="2252599"/>
                  </a:lnTo>
                  <a:lnTo>
                    <a:pt x="1604009" y="2237232"/>
                  </a:lnTo>
                  <a:lnTo>
                    <a:pt x="1589278" y="2218436"/>
                  </a:lnTo>
                  <a:lnTo>
                    <a:pt x="1573403" y="2198878"/>
                  </a:lnTo>
                  <a:lnTo>
                    <a:pt x="1556512" y="2178304"/>
                  </a:lnTo>
                  <a:lnTo>
                    <a:pt x="1552404" y="2173478"/>
                  </a:lnTo>
                  <a:close/>
                </a:path>
                <a:path w="1748789" h="2534920">
                  <a:moveTo>
                    <a:pt x="1569339" y="2234184"/>
                  </a:moveTo>
                  <a:close/>
                </a:path>
                <a:path w="1748789" h="2534920">
                  <a:moveTo>
                    <a:pt x="1553718" y="2214753"/>
                  </a:moveTo>
                  <a:lnTo>
                    <a:pt x="1553820" y="2214880"/>
                  </a:lnTo>
                  <a:lnTo>
                    <a:pt x="1553718" y="2214753"/>
                  </a:lnTo>
                  <a:close/>
                </a:path>
                <a:path w="1748789" h="2534920">
                  <a:moveTo>
                    <a:pt x="1536954" y="2194560"/>
                  </a:moveTo>
                  <a:lnTo>
                    <a:pt x="1537059" y="2194687"/>
                  </a:lnTo>
                  <a:lnTo>
                    <a:pt x="1536954" y="2194560"/>
                  </a:lnTo>
                  <a:close/>
                </a:path>
                <a:path w="1748789" h="2534920">
                  <a:moveTo>
                    <a:pt x="1440984" y="2051304"/>
                  </a:moveTo>
                  <a:lnTo>
                    <a:pt x="1405001" y="2051304"/>
                  </a:lnTo>
                  <a:lnTo>
                    <a:pt x="1432052" y="2078355"/>
                  </a:lnTo>
                  <a:lnTo>
                    <a:pt x="1444752" y="2091182"/>
                  </a:lnTo>
                  <a:lnTo>
                    <a:pt x="1456690" y="2103755"/>
                  </a:lnTo>
                  <a:lnTo>
                    <a:pt x="1468246" y="2116074"/>
                  </a:lnTo>
                  <a:lnTo>
                    <a:pt x="1479042" y="2128012"/>
                  </a:lnTo>
                  <a:lnTo>
                    <a:pt x="1499870" y="2151380"/>
                  </a:lnTo>
                  <a:lnTo>
                    <a:pt x="1519046" y="2173605"/>
                  </a:lnTo>
                  <a:lnTo>
                    <a:pt x="1519046" y="2173478"/>
                  </a:lnTo>
                  <a:lnTo>
                    <a:pt x="1552404" y="2173478"/>
                  </a:lnTo>
                  <a:lnTo>
                    <a:pt x="1518920" y="2134616"/>
                  </a:lnTo>
                  <a:lnTo>
                    <a:pt x="1475105" y="2086229"/>
                  </a:lnTo>
                  <a:lnTo>
                    <a:pt x="1450086" y="2060321"/>
                  </a:lnTo>
                  <a:lnTo>
                    <a:pt x="1440984" y="2051304"/>
                  </a:lnTo>
                  <a:close/>
                </a:path>
                <a:path w="1748789" h="2534920">
                  <a:moveTo>
                    <a:pt x="1499743" y="2151253"/>
                  </a:moveTo>
                  <a:lnTo>
                    <a:pt x="1499852" y="2151380"/>
                  </a:lnTo>
                  <a:lnTo>
                    <a:pt x="1499743" y="2151253"/>
                  </a:lnTo>
                  <a:close/>
                </a:path>
                <a:path w="1748789" h="2534920">
                  <a:moveTo>
                    <a:pt x="1478915" y="2127885"/>
                  </a:moveTo>
                  <a:lnTo>
                    <a:pt x="1479028" y="2128012"/>
                  </a:lnTo>
                  <a:lnTo>
                    <a:pt x="1478915" y="2127885"/>
                  </a:lnTo>
                  <a:close/>
                </a:path>
                <a:path w="1748789" h="2534920">
                  <a:moveTo>
                    <a:pt x="1468120" y="2115947"/>
                  </a:moveTo>
                  <a:lnTo>
                    <a:pt x="1468234" y="2116074"/>
                  </a:lnTo>
                  <a:lnTo>
                    <a:pt x="1468120" y="2115947"/>
                  </a:lnTo>
                  <a:close/>
                </a:path>
                <a:path w="1748789" h="2534920">
                  <a:moveTo>
                    <a:pt x="1431925" y="2078228"/>
                  </a:moveTo>
                  <a:close/>
                </a:path>
                <a:path w="1748789" h="2534920">
                  <a:moveTo>
                    <a:pt x="1412433" y="2023237"/>
                  </a:moveTo>
                  <a:lnTo>
                    <a:pt x="1375918" y="2023237"/>
                  </a:lnTo>
                  <a:lnTo>
                    <a:pt x="1405001" y="2051431"/>
                  </a:lnTo>
                  <a:lnTo>
                    <a:pt x="1405001" y="2051304"/>
                  </a:lnTo>
                  <a:lnTo>
                    <a:pt x="1440984" y="2051304"/>
                  </a:lnTo>
                  <a:lnTo>
                    <a:pt x="1422781" y="2033270"/>
                  </a:lnTo>
                  <a:lnTo>
                    <a:pt x="1412433" y="2023237"/>
                  </a:lnTo>
                  <a:close/>
                </a:path>
                <a:path w="1748789" h="2534920">
                  <a:moveTo>
                    <a:pt x="1381855" y="1993900"/>
                  </a:moveTo>
                  <a:lnTo>
                    <a:pt x="1344930" y="1993900"/>
                  </a:lnTo>
                  <a:lnTo>
                    <a:pt x="1376045" y="2023364"/>
                  </a:lnTo>
                  <a:lnTo>
                    <a:pt x="1412433" y="2023237"/>
                  </a:lnTo>
                  <a:lnTo>
                    <a:pt x="1393570" y="2004949"/>
                  </a:lnTo>
                  <a:lnTo>
                    <a:pt x="1381855" y="1993900"/>
                  </a:lnTo>
                  <a:close/>
                </a:path>
                <a:path w="1748789" h="2534920">
                  <a:moveTo>
                    <a:pt x="1279683" y="1899920"/>
                  </a:moveTo>
                  <a:lnTo>
                    <a:pt x="1241806" y="1899920"/>
                  </a:lnTo>
                  <a:lnTo>
                    <a:pt x="1277746" y="1932305"/>
                  </a:lnTo>
                  <a:lnTo>
                    <a:pt x="1312164" y="1963674"/>
                  </a:lnTo>
                  <a:lnTo>
                    <a:pt x="1344930" y="1994027"/>
                  </a:lnTo>
                  <a:lnTo>
                    <a:pt x="1381855" y="1993900"/>
                  </a:lnTo>
                  <a:lnTo>
                    <a:pt x="1362329" y="1975485"/>
                  </a:lnTo>
                  <a:lnTo>
                    <a:pt x="1329308" y="1945005"/>
                  </a:lnTo>
                  <a:lnTo>
                    <a:pt x="1294765" y="1913509"/>
                  </a:lnTo>
                  <a:lnTo>
                    <a:pt x="1279683" y="1899920"/>
                  </a:lnTo>
                  <a:close/>
                </a:path>
                <a:path w="1748789" h="2534920">
                  <a:moveTo>
                    <a:pt x="1204455" y="1832737"/>
                  </a:moveTo>
                  <a:lnTo>
                    <a:pt x="1166241" y="1832737"/>
                  </a:lnTo>
                  <a:lnTo>
                    <a:pt x="1241933" y="1900047"/>
                  </a:lnTo>
                  <a:lnTo>
                    <a:pt x="1279683" y="1899920"/>
                  </a:lnTo>
                  <a:lnTo>
                    <a:pt x="1204455" y="1832737"/>
                  </a:lnTo>
                  <a:close/>
                </a:path>
                <a:path w="1748789" h="2534920">
                  <a:moveTo>
                    <a:pt x="25146" y="0"/>
                  </a:moveTo>
                  <a:lnTo>
                    <a:pt x="0" y="3810"/>
                  </a:lnTo>
                  <a:lnTo>
                    <a:pt x="9143" y="66040"/>
                  </a:lnTo>
                  <a:lnTo>
                    <a:pt x="18542" y="128397"/>
                  </a:lnTo>
                  <a:lnTo>
                    <a:pt x="28575" y="190754"/>
                  </a:lnTo>
                  <a:lnTo>
                    <a:pt x="39497" y="253365"/>
                  </a:lnTo>
                  <a:lnTo>
                    <a:pt x="51562" y="316230"/>
                  </a:lnTo>
                  <a:lnTo>
                    <a:pt x="65150" y="379222"/>
                  </a:lnTo>
                  <a:lnTo>
                    <a:pt x="80391" y="442341"/>
                  </a:lnTo>
                  <a:lnTo>
                    <a:pt x="97662" y="505841"/>
                  </a:lnTo>
                  <a:lnTo>
                    <a:pt x="117348" y="569595"/>
                  </a:lnTo>
                  <a:lnTo>
                    <a:pt x="139700" y="633603"/>
                  </a:lnTo>
                  <a:lnTo>
                    <a:pt x="164973" y="697992"/>
                  </a:lnTo>
                  <a:lnTo>
                    <a:pt x="193421" y="762762"/>
                  </a:lnTo>
                  <a:lnTo>
                    <a:pt x="225298" y="827786"/>
                  </a:lnTo>
                  <a:lnTo>
                    <a:pt x="261112" y="893445"/>
                  </a:lnTo>
                  <a:lnTo>
                    <a:pt x="280543" y="926338"/>
                  </a:lnTo>
                  <a:lnTo>
                    <a:pt x="300863" y="959358"/>
                  </a:lnTo>
                  <a:lnTo>
                    <a:pt x="322453" y="992505"/>
                  </a:lnTo>
                  <a:lnTo>
                    <a:pt x="345059" y="1025779"/>
                  </a:lnTo>
                  <a:lnTo>
                    <a:pt x="369697" y="1059688"/>
                  </a:lnTo>
                  <a:lnTo>
                    <a:pt x="396367" y="1094105"/>
                  </a:lnTo>
                  <a:lnTo>
                    <a:pt x="425196" y="1129411"/>
                  </a:lnTo>
                  <a:lnTo>
                    <a:pt x="455930" y="1165225"/>
                  </a:lnTo>
                  <a:lnTo>
                    <a:pt x="488442" y="1201420"/>
                  </a:lnTo>
                  <a:lnTo>
                    <a:pt x="522605" y="1238250"/>
                  </a:lnTo>
                  <a:lnTo>
                    <a:pt x="558419" y="1275461"/>
                  </a:lnTo>
                  <a:lnTo>
                    <a:pt x="595376" y="1312926"/>
                  </a:lnTo>
                  <a:lnTo>
                    <a:pt x="633603" y="1350645"/>
                  </a:lnTo>
                  <a:lnTo>
                    <a:pt x="672719" y="1388618"/>
                  </a:lnTo>
                  <a:lnTo>
                    <a:pt x="712851" y="1426718"/>
                  </a:lnTo>
                  <a:lnTo>
                    <a:pt x="753618" y="1464691"/>
                  </a:lnTo>
                  <a:lnTo>
                    <a:pt x="836676" y="1540764"/>
                  </a:lnTo>
                  <a:lnTo>
                    <a:pt x="920750" y="1616202"/>
                  </a:lnTo>
                  <a:lnTo>
                    <a:pt x="1166368" y="1832864"/>
                  </a:lnTo>
                  <a:lnTo>
                    <a:pt x="1204455" y="1832737"/>
                  </a:lnTo>
                  <a:lnTo>
                    <a:pt x="937784" y="1597279"/>
                  </a:lnTo>
                  <a:lnTo>
                    <a:pt x="937641" y="1597279"/>
                  </a:lnTo>
                  <a:lnTo>
                    <a:pt x="853835" y="1521968"/>
                  </a:lnTo>
                  <a:lnTo>
                    <a:pt x="853694" y="1521968"/>
                  </a:lnTo>
                  <a:lnTo>
                    <a:pt x="771028" y="1446149"/>
                  </a:lnTo>
                  <a:lnTo>
                    <a:pt x="770890" y="1446149"/>
                  </a:lnTo>
                  <a:lnTo>
                    <a:pt x="730123" y="1408176"/>
                  </a:lnTo>
                  <a:lnTo>
                    <a:pt x="690378" y="1370330"/>
                  </a:lnTo>
                  <a:lnTo>
                    <a:pt x="651387" y="1332611"/>
                  </a:lnTo>
                  <a:lnTo>
                    <a:pt x="613284" y="1294892"/>
                  </a:lnTo>
                  <a:lnTo>
                    <a:pt x="576580" y="1257681"/>
                  </a:lnTo>
                  <a:lnTo>
                    <a:pt x="541264" y="1220978"/>
                  </a:lnTo>
                  <a:lnTo>
                    <a:pt x="507250" y="1184275"/>
                  </a:lnTo>
                  <a:lnTo>
                    <a:pt x="475208" y="1148588"/>
                  </a:lnTo>
                  <a:lnTo>
                    <a:pt x="444500" y="1112901"/>
                  </a:lnTo>
                  <a:lnTo>
                    <a:pt x="416052" y="1078230"/>
                  </a:lnTo>
                  <a:lnTo>
                    <a:pt x="389763" y="1044321"/>
                  </a:lnTo>
                  <a:lnTo>
                    <a:pt x="389921" y="1044321"/>
                  </a:lnTo>
                  <a:lnTo>
                    <a:pt x="377444" y="1027684"/>
                  </a:lnTo>
                  <a:lnTo>
                    <a:pt x="377607" y="1027684"/>
                  </a:lnTo>
                  <a:lnTo>
                    <a:pt x="366067" y="1011428"/>
                  </a:lnTo>
                  <a:lnTo>
                    <a:pt x="343707" y="978535"/>
                  </a:lnTo>
                  <a:lnTo>
                    <a:pt x="322364" y="945896"/>
                  </a:lnTo>
                  <a:lnTo>
                    <a:pt x="302211" y="913257"/>
                  </a:lnTo>
                  <a:lnTo>
                    <a:pt x="283232" y="880872"/>
                  </a:lnTo>
                  <a:lnTo>
                    <a:pt x="265064" y="848487"/>
                  </a:lnTo>
                  <a:lnTo>
                    <a:pt x="247844" y="816229"/>
                  </a:lnTo>
                  <a:lnTo>
                    <a:pt x="231653" y="783971"/>
                  </a:lnTo>
                  <a:lnTo>
                    <a:pt x="216294" y="751967"/>
                  </a:lnTo>
                  <a:lnTo>
                    <a:pt x="202044" y="720217"/>
                  </a:lnTo>
                  <a:lnTo>
                    <a:pt x="188449" y="688340"/>
                  </a:lnTo>
                  <a:lnTo>
                    <a:pt x="188366" y="688086"/>
                  </a:lnTo>
                  <a:lnTo>
                    <a:pt x="175742" y="656590"/>
                  </a:lnTo>
                  <a:lnTo>
                    <a:pt x="163546" y="624967"/>
                  </a:lnTo>
                  <a:lnTo>
                    <a:pt x="163484" y="624713"/>
                  </a:lnTo>
                  <a:lnTo>
                    <a:pt x="152237" y="593344"/>
                  </a:lnTo>
                  <a:lnTo>
                    <a:pt x="152186" y="593090"/>
                  </a:lnTo>
                  <a:lnTo>
                    <a:pt x="141564" y="561721"/>
                  </a:lnTo>
                  <a:lnTo>
                    <a:pt x="141524" y="561467"/>
                  </a:lnTo>
                  <a:lnTo>
                    <a:pt x="131612" y="530225"/>
                  </a:lnTo>
                  <a:lnTo>
                    <a:pt x="122123" y="498856"/>
                  </a:lnTo>
                  <a:lnTo>
                    <a:pt x="122102" y="498602"/>
                  </a:lnTo>
                  <a:lnTo>
                    <a:pt x="113355" y="467487"/>
                  </a:lnTo>
                  <a:lnTo>
                    <a:pt x="104969" y="436245"/>
                  </a:lnTo>
                  <a:lnTo>
                    <a:pt x="104967" y="435991"/>
                  </a:lnTo>
                  <a:lnTo>
                    <a:pt x="89977" y="373634"/>
                  </a:lnTo>
                  <a:lnTo>
                    <a:pt x="76508" y="311277"/>
                  </a:lnTo>
                  <a:lnTo>
                    <a:pt x="64564" y="248920"/>
                  </a:lnTo>
                  <a:lnTo>
                    <a:pt x="53742" y="186690"/>
                  </a:lnTo>
                  <a:lnTo>
                    <a:pt x="43708" y="124460"/>
                  </a:lnTo>
                  <a:lnTo>
                    <a:pt x="34290" y="62230"/>
                  </a:lnTo>
                  <a:lnTo>
                    <a:pt x="25146" y="0"/>
                  </a:lnTo>
                  <a:close/>
                </a:path>
                <a:path w="1748789" h="2534920">
                  <a:moveTo>
                    <a:pt x="937641" y="1597152"/>
                  </a:moveTo>
                  <a:lnTo>
                    <a:pt x="937784" y="1597279"/>
                  </a:lnTo>
                  <a:lnTo>
                    <a:pt x="937641" y="1597152"/>
                  </a:lnTo>
                  <a:close/>
                </a:path>
                <a:path w="1748789" h="2534920">
                  <a:moveTo>
                    <a:pt x="853694" y="1521841"/>
                  </a:moveTo>
                  <a:lnTo>
                    <a:pt x="853694" y="1521968"/>
                  </a:lnTo>
                  <a:lnTo>
                    <a:pt x="853835" y="1521968"/>
                  </a:lnTo>
                  <a:lnTo>
                    <a:pt x="853694" y="1521841"/>
                  </a:lnTo>
                  <a:close/>
                </a:path>
                <a:path w="1748789" h="2534920">
                  <a:moveTo>
                    <a:pt x="770890" y="1446022"/>
                  </a:moveTo>
                  <a:lnTo>
                    <a:pt x="770890" y="1446149"/>
                  </a:lnTo>
                  <a:lnTo>
                    <a:pt x="771028" y="1446149"/>
                  </a:lnTo>
                  <a:lnTo>
                    <a:pt x="770890" y="1446022"/>
                  </a:lnTo>
                  <a:close/>
                </a:path>
                <a:path w="1748789" h="2534920">
                  <a:moveTo>
                    <a:pt x="690244" y="1370203"/>
                  </a:moveTo>
                  <a:lnTo>
                    <a:pt x="690372" y="1370330"/>
                  </a:lnTo>
                  <a:lnTo>
                    <a:pt x="690244" y="1370203"/>
                  </a:lnTo>
                  <a:close/>
                </a:path>
                <a:path w="1748789" h="2534920">
                  <a:moveTo>
                    <a:pt x="651256" y="1332484"/>
                  </a:moveTo>
                  <a:lnTo>
                    <a:pt x="651383" y="1332611"/>
                  </a:lnTo>
                  <a:lnTo>
                    <a:pt x="651256" y="1332484"/>
                  </a:lnTo>
                  <a:close/>
                </a:path>
                <a:path w="1748789" h="2534920">
                  <a:moveTo>
                    <a:pt x="613356" y="1294964"/>
                  </a:moveTo>
                  <a:close/>
                </a:path>
                <a:path w="1748789" h="2534920">
                  <a:moveTo>
                    <a:pt x="613284" y="1294892"/>
                  </a:moveTo>
                  <a:close/>
                </a:path>
                <a:path w="1748789" h="2534920">
                  <a:moveTo>
                    <a:pt x="541019" y="1220724"/>
                  </a:moveTo>
                  <a:lnTo>
                    <a:pt x="541147" y="1220978"/>
                  </a:lnTo>
                  <a:lnTo>
                    <a:pt x="541019" y="1220724"/>
                  </a:lnTo>
                  <a:close/>
                </a:path>
                <a:path w="1748789" h="2534920">
                  <a:moveTo>
                    <a:pt x="507250" y="1184275"/>
                  </a:moveTo>
                  <a:close/>
                </a:path>
                <a:path w="1748789" h="2534920">
                  <a:moveTo>
                    <a:pt x="474980" y="1148334"/>
                  </a:moveTo>
                  <a:lnTo>
                    <a:pt x="475106" y="1148588"/>
                  </a:lnTo>
                  <a:lnTo>
                    <a:pt x="474980" y="1148334"/>
                  </a:lnTo>
                  <a:close/>
                </a:path>
                <a:path w="1748789" h="2534920">
                  <a:moveTo>
                    <a:pt x="444545" y="1112901"/>
                  </a:moveTo>
                  <a:lnTo>
                    <a:pt x="444754" y="1113155"/>
                  </a:lnTo>
                  <a:lnTo>
                    <a:pt x="444545" y="1112901"/>
                  </a:lnTo>
                  <a:close/>
                </a:path>
                <a:path w="1748789" h="2534920">
                  <a:moveTo>
                    <a:pt x="416108" y="1078230"/>
                  </a:moveTo>
                  <a:lnTo>
                    <a:pt x="416306" y="1078484"/>
                  </a:lnTo>
                  <a:lnTo>
                    <a:pt x="416108" y="1078230"/>
                  </a:lnTo>
                  <a:close/>
                </a:path>
                <a:path w="1748789" h="2534920">
                  <a:moveTo>
                    <a:pt x="389921" y="1044321"/>
                  </a:moveTo>
                  <a:lnTo>
                    <a:pt x="389763" y="1044321"/>
                  </a:lnTo>
                  <a:lnTo>
                    <a:pt x="390017" y="1044448"/>
                  </a:lnTo>
                  <a:close/>
                </a:path>
                <a:path w="1748789" h="2534920">
                  <a:moveTo>
                    <a:pt x="377607" y="1027684"/>
                  </a:moveTo>
                  <a:lnTo>
                    <a:pt x="377444" y="1027684"/>
                  </a:lnTo>
                  <a:lnTo>
                    <a:pt x="377698" y="1027811"/>
                  </a:lnTo>
                  <a:close/>
                </a:path>
                <a:path w="1748789" h="2534920">
                  <a:moveTo>
                    <a:pt x="365887" y="1011174"/>
                  </a:moveTo>
                  <a:lnTo>
                    <a:pt x="366014" y="1011428"/>
                  </a:lnTo>
                  <a:lnTo>
                    <a:pt x="365887" y="1011174"/>
                  </a:lnTo>
                  <a:close/>
                </a:path>
                <a:path w="1748789" h="2534920">
                  <a:moveTo>
                    <a:pt x="343535" y="978281"/>
                  </a:moveTo>
                  <a:lnTo>
                    <a:pt x="343662" y="978535"/>
                  </a:lnTo>
                  <a:lnTo>
                    <a:pt x="343535" y="978281"/>
                  </a:lnTo>
                  <a:close/>
                </a:path>
                <a:path w="1748789" h="2534920">
                  <a:moveTo>
                    <a:pt x="322199" y="945642"/>
                  </a:moveTo>
                  <a:lnTo>
                    <a:pt x="322325" y="945896"/>
                  </a:lnTo>
                  <a:lnTo>
                    <a:pt x="322199" y="945642"/>
                  </a:lnTo>
                  <a:close/>
                </a:path>
                <a:path w="1748789" h="2534920">
                  <a:moveTo>
                    <a:pt x="302185" y="913130"/>
                  </a:moveTo>
                  <a:close/>
                </a:path>
                <a:path w="1748789" h="2534920">
                  <a:moveTo>
                    <a:pt x="283083" y="880618"/>
                  </a:moveTo>
                  <a:lnTo>
                    <a:pt x="283210" y="880872"/>
                  </a:lnTo>
                  <a:lnTo>
                    <a:pt x="283083" y="880618"/>
                  </a:lnTo>
                  <a:close/>
                </a:path>
                <a:path w="1748789" h="2534920">
                  <a:moveTo>
                    <a:pt x="264922" y="848233"/>
                  </a:moveTo>
                  <a:lnTo>
                    <a:pt x="265049" y="848487"/>
                  </a:lnTo>
                  <a:lnTo>
                    <a:pt x="264922" y="848233"/>
                  </a:lnTo>
                  <a:close/>
                </a:path>
                <a:path w="1748789" h="2534920">
                  <a:moveTo>
                    <a:pt x="247840" y="816102"/>
                  </a:moveTo>
                  <a:close/>
                </a:path>
                <a:path w="1748789" h="2534920">
                  <a:moveTo>
                    <a:pt x="231754" y="784182"/>
                  </a:moveTo>
                  <a:close/>
                </a:path>
                <a:path w="1748789" h="2534920">
                  <a:moveTo>
                    <a:pt x="231653" y="783971"/>
                  </a:moveTo>
                  <a:lnTo>
                    <a:pt x="231754" y="784182"/>
                  </a:lnTo>
                  <a:lnTo>
                    <a:pt x="231653" y="783971"/>
                  </a:lnTo>
                  <a:close/>
                </a:path>
                <a:path w="1748789" h="2534920">
                  <a:moveTo>
                    <a:pt x="216294" y="751967"/>
                  </a:moveTo>
                  <a:lnTo>
                    <a:pt x="216408" y="752221"/>
                  </a:lnTo>
                  <a:lnTo>
                    <a:pt x="216294" y="751967"/>
                  </a:lnTo>
                  <a:close/>
                </a:path>
                <a:path w="1748789" h="2534920">
                  <a:moveTo>
                    <a:pt x="201948" y="719963"/>
                  </a:moveTo>
                  <a:lnTo>
                    <a:pt x="202056" y="720217"/>
                  </a:lnTo>
                  <a:lnTo>
                    <a:pt x="201948" y="719963"/>
                  </a:lnTo>
                  <a:close/>
                </a:path>
                <a:path w="1748789" h="2534920">
                  <a:moveTo>
                    <a:pt x="188366" y="688086"/>
                  </a:moveTo>
                  <a:lnTo>
                    <a:pt x="188468" y="688340"/>
                  </a:lnTo>
                  <a:lnTo>
                    <a:pt x="188366" y="688086"/>
                  </a:lnTo>
                  <a:close/>
                </a:path>
                <a:path w="1748789" h="2534920">
                  <a:moveTo>
                    <a:pt x="175641" y="656336"/>
                  </a:moveTo>
                  <a:lnTo>
                    <a:pt x="175641" y="656590"/>
                  </a:lnTo>
                  <a:lnTo>
                    <a:pt x="175641" y="656336"/>
                  </a:lnTo>
                  <a:close/>
                </a:path>
                <a:path w="1748789" h="2534920">
                  <a:moveTo>
                    <a:pt x="163484" y="624713"/>
                  </a:moveTo>
                  <a:lnTo>
                    <a:pt x="163575" y="624967"/>
                  </a:lnTo>
                  <a:lnTo>
                    <a:pt x="163484" y="624713"/>
                  </a:lnTo>
                  <a:close/>
                </a:path>
                <a:path w="1748789" h="2534920">
                  <a:moveTo>
                    <a:pt x="152186" y="593090"/>
                  </a:moveTo>
                  <a:lnTo>
                    <a:pt x="152273" y="593344"/>
                  </a:lnTo>
                  <a:lnTo>
                    <a:pt x="152186" y="593090"/>
                  </a:lnTo>
                  <a:close/>
                </a:path>
                <a:path w="1748789" h="2534920">
                  <a:moveTo>
                    <a:pt x="141524" y="561467"/>
                  </a:moveTo>
                  <a:lnTo>
                    <a:pt x="141605" y="561721"/>
                  </a:lnTo>
                  <a:lnTo>
                    <a:pt x="141524" y="561467"/>
                  </a:lnTo>
                  <a:close/>
                </a:path>
                <a:path w="1748789" h="2534920">
                  <a:moveTo>
                    <a:pt x="131572" y="530098"/>
                  </a:moveTo>
                  <a:close/>
                </a:path>
                <a:path w="1748789" h="2534920">
                  <a:moveTo>
                    <a:pt x="122102" y="498602"/>
                  </a:moveTo>
                  <a:lnTo>
                    <a:pt x="122174" y="498856"/>
                  </a:lnTo>
                  <a:lnTo>
                    <a:pt x="122102" y="498602"/>
                  </a:lnTo>
                  <a:close/>
                </a:path>
                <a:path w="1748789" h="2534920">
                  <a:moveTo>
                    <a:pt x="113284" y="467233"/>
                  </a:moveTo>
                  <a:lnTo>
                    <a:pt x="113284" y="467487"/>
                  </a:lnTo>
                  <a:lnTo>
                    <a:pt x="113284" y="467233"/>
                  </a:lnTo>
                  <a:close/>
                </a:path>
                <a:path w="1748789" h="2534920">
                  <a:moveTo>
                    <a:pt x="104967" y="435991"/>
                  </a:moveTo>
                  <a:lnTo>
                    <a:pt x="105029" y="436245"/>
                  </a:lnTo>
                  <a:lnTo>
                    <a:pt x="104967" y="435991"/>
                  </a:lnTo>
                  <a:close/>
                </a:path>
                <a:path w="1748789" h="2534920">
                  <a:moveTo>
                    <a:pt x="89916" y="373380"/>
                  </a:moveTo>
                  <a:lnTo>
                    <a:pt x="89916" y="373634"/>
                  </a:lnTo>
                  <a:lnTo>
                    <a:pt x="89916" y="373380"/>
                  </a:lnTo>
                  <a:close/>
                </a:path>
                <a:path w="1748789" h="2534920">
                  <a:moveTo>
                    <a:pt x="76454" y="311023"/>
                  </a:moveTo>
                  <a:lnTo>
                    <a:pt x="76454" y="311277"/>
                  </a:lnTo>
                  <a:lnTo>
                    <a:pt x="76454" y="311023"/>
                  </a:lnTo>
                  <a:close/>
                </a:path>
                <a:path w="1748789" h="2534920">
                  <a:moveTo>
                    <a:pt x="64516" y="248666"/>
                  </a:moveTo>
                  <a:lnTo>
                    <a:pt x="64516" y="248920"/>
                  </a:lnTo>
                  <a:lnTo>
                    <a:pt x="64516" y="248666"/>
                  </a:lnTo>
                  <a:close/>
                </a:path>
                <a:path w="1748789" h="2534920">
                  <a:moveTo>
                    <a:pt x="53721" y="186562"/>
                  </a:moveTo>
                  <a:lnTo>
                    <a:pt x="53721" y="186690"/>
                  </a:lnTo>
                  <a:lnTo>
                    <a:pt x="53721" y="186562"/>
                  </a:lnTo>
                  <a:close/>
                </a:path>
                <a:path w="1748789" h="2534920">
                  <a:moveTo>
                    <a:pt x="43687" y="124333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339078" y="1367781"/>
            <a:ext cx="5088255" cy="3789679"/>
            <a:chOff x="6339078" y="1367781"/>
            <a:chExt cx="5088255" cy="3789679"/>
          </a:xfrm>
        </p:grpSpPr>
        <p:sp>
          <p:nvSpPr>
            <p:cNvPr id="11" name="object 11"/>
            <p:cNvSpPr/>
            <p:nvPr/>
          </p:nvSpPr>
          <p:spPr>
            <a:xfrm>
              <a:off x="6364951" y="1367781"/>
              <a:ext cx="5034604" cy="34953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6416" y="1379220"/>
              <a:ext cx="4965192" cy="34259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9078" y="1872221"/>
              <a:ext cx="5087874" cy="8275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76797" y="1909953"/>
              <a:ext cx="4965700" cy="704850"/>
            </a:xfrm>
            <a:custGeom>
              <a:avLst/>
              <a:gdLst/>
              <a:ahLst/>
              <a:cxnLst/>
              <a:rect l="l" t="t" r="r" b="b"/>
              <a:pathLst>
                <a:path w="4965700" h="704850">
                  <a:moveTo>
                    <a:pt x="0" y="704850"/>
                  </a:moveTo>
                  <a:lnTo>
                    <a:pt x="4965191" y="704850"/>
                  </a:lnTo>
                  <a:lnTo>
                    <a:pt x="4965191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74837" y="2621407"/>
              <a:ext cx="1549400" cy="2535555"/>
            </a:xfrm>
            <a:custGeom>
              <a:avLst/>
              <a:gdLst/>
              <a:ahLst/>
              <a:cxnLst/>
              <a:rect l="l" t="t" r="r" b="b"/>
              <a:pathLst>
                <a:path w="1549400" h="2535554">
                  <a:moveTo>
                    <a:pt x="0" y="2453131"/>
                  </a:moveTo>
                  <a:lnTo>
                    <a:pt x="21844" y="2535428"/>
                  </a:lnTo>
                  <a:lnTo>
                    <a:pt x="68560" y="2476245"/>
                  </a:lnTo>
                  <a:lnTo>
                    <a:pt x="47117" y="2476245"/>
                  </a:lnTo>
                  <a:lnTo>
                    <a:pt x="22352" y="2470276"/>
                  </a:lnTo>
                  <a:lnTo>
                    <a:pt x="25258" y="2458329"/>
                  </a:lnTo>
                  <a:lnTo>
                    <a:pt x="0" y="2453131"/>
                  </a:lnTo>
                  <a:close/>
                </a:path>
                <a:path w="1549400" h="2535554">
                  <a:moveTo>
                    <a:pt x="25258" y="2458329"/>
                  </a:moveTo>
                  <a:lnTo>
                    <a:pt x="22352" y="2470276"/>
                  </a:lnTo>
                  <a:lnTo>
                    <a:pt x="47117" y="2476245"/>
                  </a:lnTo>
                  <a:lnTo>
                    <a:pt x="50239" y="2463470"/>
                  </a:lnTo>
                  <a:lnTo>
                    <a:pt x="25258" y="2458329"/>
                  </a:lnTo>
                  <a:close/>
                </a:path>
                <a:path w="1549400" h="2535554">
                  <a:moveTo>
                    <a:pt x="50239" y="2463470"/>
                  </a:moveTo>
                  <a:lnTo>
                    <a:pt x="47117" y="2476245"/>
                  </a:lnTo>
                  <a:lnTo>
                    <a:pt x="68560" y="2476245"/>
                  </a:lnTo>
                  <a:lnTo>
                    <a:pt x="74676" y="2468498"/>
                  </a:lnTo>
                  <a:lnTo>
                    <a:pt x="50239" y="2463470"/>
                  </a:lnTo>
                  <a:close/>
                </a:path>
                <a:path w="1549400" h="2535554">
                  <a:moveTo>
                    <a:pt x="585470" y="1884171"/>
                  </a:moveTo>
                  <a:lnTo>
                    <a:pt x="434848" y="1990597"/>
                  </a:lnTo>
                  <a:lnTo>
                    <a:pt x="379476" y="2030602"/>
                  </a:lnTo>
                  <a:lnTo>
                    <a:pt x="328168" y="2069337"/>
                  </a:lnTo>
                  <a:lnTo>
                    <a:pt x="281559" y="2107184"/>
                  </a:lnTo>
                  <a:lnTo>
                    <a:pt x="240411" y="2144013"/>
                  </a:lnTo>
                  <a:lnTo>
                    <a:pt x="205740" y="2179828"/>
                  </a:lnTo>
                  <a:lnTo>
                    <a:pt x="175260" y="2213355"/>
                  </a:lnTo>
                  <a:lnTo>
                    <a:pt x="148463" y="2244724"/>
                  </a:lnTo>
                  <a:lnTo>
                    <a:pt x="114300" y="2288031"/>
                  </a:lnTo>
                  <a:lnTo>
                    <a:pt x="86614" y="2327529"/>
                  </a:lnTo>
                  <a:lnTo>
                    <a:pt x="64516" y="2363597"/>
                  </a:lnTo>
                  <a:lnTo>
                    <a:pt x="42926" y="2407157"/>
                  </a:lnTo>
                  <a:lnTo>
                    <a:pt x="28067" y="2446781"/>
                  </a:lnTo>
                  <a:lnTo>
                    <a:pt x="25258" y="2458329"/>
                  </a:lnTo>
                  <a:lnTo>
                    <a:pt x="50239" y="2463470"/>
                  </a:lnTo>
                  <a:lnTo>
                    <a:pt x="52425" y="2454529"/>
                  </a:lnTo>
                  <a:lnTo>
                    <a:pt x="58458" y="2436494"/>
                  </a:lnTo>
                  <a:lnTo>
                    <a:pt x="66421" y="2416936"/>
                  </a:lnTo>
                  <a:lnTo>
                    <a:pt x="75456" y="2397505"/>
                  </a:lnTo>
                  <a:lnTo>
                    <a:pt x="75311" y="2397505"/>
                  </a:lnTo>
                  <a:lnTo>
                    <a:pt x="86868" y="2375661"/>
                  </a:lnTo>
                  <a:lnTo>
                    <a:pt x="93218" y="2364740"/>
                  </a:lnTo>
                  <a:lnTo>
                    <a:pt x="100203" y="2353310"/>
                  </a:lnTo>
                  <a:lnTo>
                    <a:pt x="107823" y="2341372"/>
                  </a:lnTo>
                  <a:lnTo>
                    <a:pt x="116078" y="2329053"/>
                  </a:lnTo>
                  <a:lnTo>
                    <a:pt x="124968" y="2316353"/>
                  </a:lnTo>
                  <a:lnTo>
                    <a:pt x="134526" y="2303398"/>
                  </a:lnTo>
                  <a:lnTo>
                    <a:pt x="144937" y="2289682"/>
                  </a:lnTo>
                  <a:lnTo>
                    <a:pt x="155983" y="2275585"/>
                  </a:lnTo>
                  <a:lnTo>
                    <a:pt x="167916" y="2260980"/>
                  </a:lnTo>
                  <a:lnTo>
                    <a:pt x="180740" y="2245867"/>
                  </a:lnTo>
                  <a:lnTo>
                    <a:pt x="194326" y="2230247"/>
                  </a:lnTo>
                  <a:lnTo>
                    <a:pt x="208800" y="2214117"/>
                  </a:lnTo>
                  <a:lnTo>
                    <a:pt x="224292" y="2197226"/>
                  </a:lnTo>
                  <a:lnTo>
                    <a:pt x="240665" y="2179828"/>
                  </a:lnTo>
                  <a:lnTo>
                    <a:pt x="258065" y="2162429"/>
                  </a:lnTo>
                  <a:lnTo>
                    <a:pt x="257937" y="2162429"/>
                  </a:lnTo>
                  <a:lnTo>
                    <a:pt x="277368" y="2144394"/>
                  </a:lnTo>
                  <a:lnTo>
                    <a:pt x="298069" y="2126360"/>
                  </a:lnTo>
                  <a:lnTo>
                    <a:pt x="298246" y="2126360"/>
                  </a:lnTo>
                  <a:lnTo>
                    <a:pt x="320294" y="2107945"/>
                  </a:lnTo>
                  <a:lnTo>
                    <a:pt x="343755" y="2089403"/>
                  </a:lnTo>
                  <a:lnTo>
                    <a:pt x="368681" y="2070353"/>
                  </a:lnTo>
                  <a:lnTo>
                    <a:pt x="394589" y="2051049"/>
                  </a:lnTo>
                  <a:lnTo>
                    <a:pt x="421640" y="2031364"/>
                  </a:lnTo>
                  <a:lnTo>
                    <a:pt x="449707" y="2011298"/>
                  </a:lnTo>
                  <a:lnTo>
                    <a:pt x="478536" y="1990851"/>
                  </a:lnTo>
                  <a:lnTo>
                    <a:pt x="600202" y="1904872"/>
                  </a:lnTo>
                  <a:lnTo>
                    <a:pt x="628719" y="1884298"/>
                  </a:lnTo>
                  <a:lnTo>
                    <a:pt x="585470" y="1884298"/>
                  </a:lnTo>
                  <a:close/>
                </a:path>
                <a:path w="1549400" h="2535554">
                  <a:moveTo>
                    <a:pt x="52685" y="2453467"/>
                  </a:moveTo>
                  <a:lnTo>
                    <a:pt x="52324" y="2454529"/>
                  </a:lnTo>
                  <a:lnTo>
                    <a:pt x="52685" y="2453467"/>
                  </a:lnTo>
                  <a:close/>
                </a:path>
                <a:path w="1549400" h="2535554">
                  <a:moveTo>
                    <a:pt x="58645" y="2435943"/>
                  </a:moveTo>
                  <a:lnTo>
                    <a:pt x="58420" y="2436494"/>
                  </a:lnTo>
                  <a:lnTo>
                    <a:pt x="58645" y="2435943"/>
                  </a:lnTo>
                  <a:close/>
                </a:path>
                <a:path w="1549400" h="2535554">
                  <a:moveTo>
                    <a:pt x="66460" y="2416936"/>
                  </a:moveTo>
                  <a:lnTo>
                    <a:pt x="66167" y="2417572"/>
                  </a:lnTo>
                  <a:lnTo>
                    <a:pt x="66460" y="2416936"/>
                  </a:lnTo>
                  <a:close/>
                </a:path>
                <a:path w="1549400" h="2535554">
                  <a:moveTo>
                    <a:pt x="75692" y="2396997"/>
                  </a:moveTo>
                  <a:lnTo>
                    <a:pt x="75311" y="2397505"/>
                  </a:lnTo>
                  <a:lnTo>
                    <a:pt x="75456" y="2397505"/>
                  </a:lnTo>
                  <a:lnTo>
                    <a:pt x="75692" y="2396997"/>
                  </a:lnTo>
                  <a:close/>
                </a:path>
                <a:path w="1549400" h="2535554">
                  <a:moveTo>
                    <a:pt x="86907" y="2375661"/>
                  </a:moveTo>
                  <a:lnTo>
                    <a:pt x="86614" y="2376169"/>
                  </a:lnTo>
                  <a:lnTo>
                    <a:pt x="86907" y="2375661"/>
                  </a:lnTo>
                  <a:close/>
                </a:path>
                <a:path w="1549400" h="2535554">
                  <a:moveTo>
                    <a:pt x="93245" y="2364740"/>
                  </a:moveTo>
                  <a:lnTo>
                    <a:pt x="93091" y="2364993"/>
                  </a:lnTo>
                  <a:lnTo>
                    <a:pt x="93245" y="2364740"/>
                  </a:lnTo>
                  <a:close/>
                </a:path>
                <a:path w="1549400" h="2535554">
                  <a:moveTo>
                    <a:pt x="100237" y="2353310"/>
                  </a:moveTo>
                  <a:lnTo>
                    <a:pt x="100076" y="2353563"/>
                  </a:lnTo>
                  <a:lnTo>
                    <a:pt x="100237" y="2353310"/>
                  </a:lnTo>
                  <a:close/>
                </a:path>
                <a:path w="1549400" h="2535554">
                  <a:moveTo>
                    <a:pt x="107865" y="2341372"/>
                  </a:moveTo>
                  <a:lnTo>
                    <a:pt x="107696" y="2341625"/>
                  </a:lnTo>
                  <a:lnTo>
                    <a:pt x="107865" y="2341372"/>
                  </a:lnTo>
                  <a:close/>
                </a:path>
                <a:path w="1549400" h="2535554">
                  <a:moveTo>
                    <a:pt x="116127" y="2329053"/>
                  </a:moveTo>
                  <a:lnTo>
                    <a:pt x="115951" y="2329306"/>
                  </a:lnTo>
                  <a:lnTo>
                    <a:pt x="116127" y="2329053"/>
                  </a:lnTo>
                  <a:close/>
                </a:path>
                <a:path w="1549400" h="2535554">
                  <a:moveTo>
                    <a:pt x="125027" y="2316353"/>
                  </a:moveTo>
                  <a:lnTo>
                    <a:pt x="124841" y="2316606"/>
                  </a:lnTo>
                  <a:lnTo>
                    <a:pt x="125027" y="2316353"/>
                  </a:lnTo>
                  <a:close/>
                </a:path>
                <a:path w="1549400" h="2535554">
                  <a:moveTo>
                    <a:pt x="134620" y="2303272"/>
                  </a:moveTo>
                  <a:close/>
                </a:path>
                <a:path w="1549400" h="2535554">
                  <a:moveTo>
                    <a:pt x="145034" y="2289555"/>
                  </a:moveTo>
                  <a:close/>
                </a:path>
                <a:path w="1549400" h="2535554">
                  <a:moveTo>
                    <a:pt x="156083" y="2275459"/>
                  </a:moveTo>
                  <a:close/>
                </a:path>
                <a:path w="1549400" h="2535554">
                  <a:moveTo>
                    <a:pt x="168021" y="2260854"/>
                  </a:moveTo>
                  <a:close/>
                </a:path>
                <a:path w="1549400" h="2535554">
                  <a:moveTo>
                    <a:pt x="180848" y="2245741"/>
                  </a:moveTo>
                  <a:close/>
                </a:path>
                <a:path w="1549400" h="2535554">
                  <a:moveTo>
                    <a:pt x="240790" y="2179828"/>
                  </a:moveTo>
                  <a:lnTo>
                    <a:pt x="240538" y="2180081"/>
                  </a:lnTo>
                  <a:lnTo>
                    <a:pt x="240790" y="2179828"/>
                  </a:lnTo>
                  <a:close/>
                </a:path>
                <a:path w="1549400" h="2535554">
                  <a:moveTo>
                    <a:pt x="258318" y="2162174"/>
                  </a:moveTo>
                  <a:lnTo>
                    <a:pt x="257937" y="2162429"/>
                  </a:lnTo>
                  <a:lnTo>
                    <a:pt x="258065" y="2162429"/>
                  </a:lnTo>
                  <a:lnTo>
                    <a:pt x="258318" y="2162174"/>
                  </a:lnTo>
                  <a:close/>
                </a:path>
                <a:path w="1549400" h="2535554">
                  <a:moveTo>
                    <a:pt x="277405" y="2144394"/>
                  </a:moveTo>
                  <a:lnTo>
                    <a:pt x="277114" y="2144648"/>
                  </a:lnTo>
                  <a:lnTo>
                    <a:pt x="277405" y="2144394"/>
                  </a:lnTo>
                  <a:close/>
                </a:path>
                <a:path w="1549400" h="2535554">
                  <a:moveTo>
                    <a:pt x="298246" y="2126360"/>
                  </a:moveTo>
                  <a:lnTo>
                    <a:pt x="298069" y="2126360"/>
                  </a:lnTo>
                  <a:lnTo>
                    <a:pt x="297942" y="2126615"/>
                  </a:lnTo>
                  <a:lnTo>
                    <a:pt x="298246" y="2126360"/>
                  </a:lnTo>
                  <a:close/>
                </a:path>
                <a:path w="1549400" h="2535554">
                  <a:moveTo>
                    <a:pt x="320360" y="2107945"/>
                  </a:moveTo>
                  <a:lnTo>
                    <a:pt x="320040" y="2108199"/>
                  </a:lnTo>
                  <a:lnTo>
                    <a:pt x="320360" y="2107945"/>
                  </a:lnTo>
                  <a:close/>
                </a:path>
                <a:path w="1549400" h="2535554">
                  <a:moveTo>
                    <a:pt x="343916" y="2089276"/>
                  </a:moveTo>
                  <a:lnTo>
                    <a:pt x="343662" y="2089403"/>
                  </a:lnTo>
                  <a:lnTo>
                    <a:pt x="343916" y="2089276"/>
                  </a:lnTo>
                  <a:close/>
                </a:path>
                <a:path w="1549400" h="2535554">
                  <a:moveTo>
                    <a:pt x="368724" y="2070353"/>
                  </a:moveTo>
                  <a:lnTo>
                    <a:pt x="368554" y="2070480"/>
                  </a:lnTo>
                  <a:lnTo>
                    <a:pt x="368724" y="2070353"/>
                  </a:lnTo>
                  <a:close/>
                </a:path>
                <a:path w="1549400" h="2535554">
                  <a:moveTo>
                    <a:pt x="394636" y="2051049"/>
                  </a:moveTo>
                  <a:lnTo>
                    <a:pt x="394462" y="2051176"/>
                  </a:lnTo>
                  <a:lnTo>
                    <a:pt x="394636" y="2051049"/>
                  </a:lnTo>
                  <a:close/>
                </a:path>
                <a:path w="1549400" h="2535554">
                  <a:moveTo>
                    <a:pt x="753194" y="1791080"/>
                  </a:moveTo>
                  <a:lnTo>
                    <a:pt x="711962" y="1791080"/>
                  </a:lnTo>
                  <a:lnTo>
                    <a:pt x="648462" y="1838705"/>
                  </a:lnTo>
                  <a:lnTo>
                    <a:pt x="585470" y="1884298"/>
                  </a:lnTo>
                  <a:lnTo>
                    <a:pt x="628719" y="1884298"/>
                  </a:lnTo>
                  <a:lnTo>
                    <a:pt x="663575" y="1859152"/>
                  </a:lnTo>
                  <a:lnTo>
                    <a:pt x="727202" y="1811273"/>
                  </a:lnTo>
                  <a:lnTo>
                    <a:pt x="753194" y="1791080"/>
                  </a:lnTo>
                  <a:close/>
                </a:path>
                <a:path w="1549400" h="2535554">
                  <a:moveTo>
                    <a:pt x="648589" y="1838578"/>
                  </a:moveTo>
                  <a:lnTo>
                    <a:pt x="648413" y="1838705"/>
                  </a:lnTo>
                  <a:lnTo>
                    <a:pt x="648589" y="1838578"/>
                  </a:lnTo>
                  <a:close/>
                </a:path>
                <a:path w="1549400" h="2535554">
                  <a:moveTo>
                    <a:pt x="805815" y="1715769"/>
                  </a:moveTo>
                  <a:lnTo>
                    <a:pt x="774700" y="1741550"/>
                  </a:lnTo>
                  <a:lnTo>
                    <a:pt x="743331" y="1766696"/>
                  </a:lnTo>
                  <a:lnTo>
                    <a:pt x="711708" y="1791207"/>
                  </a:lnTo>
                  <a:lnTo>
                    <a:pt x="711962" y="1791080"/>
                  </a:lnTo>
                  <a:lnTo>
                    <a:pt x="753194" y="1791080"/>
                  </a:lnTo>
                  <a:lnTo>
                    <a:pt x="759079" y="1786508"/>
                  </a:lnTo>
                  <a:lnTo>
                    <a:pt x="790829" y="1761235"/>
                  </a:lnTo>
                  <a:lnTo>
                    <a:pt x="822071" y="1735327"/>
                  </a:lnTo>
                  <a:lnTo>
                    <a:pt x="844500" y="1716023"/>
                  </a:lnTo>
                  <a:lnTo>
                    <a:pt x="805688" y="1716023"/>
                  </a:lnTo>
                  <a:lnTo>
                    <a:pt x="805815" y="1715769"/>
                  </a:lnTo>
                  <a:close/>
                </a:path>
                <a:path w="1549400" h="2535554">
                  <a:moveTo>
                    <a:pt x="743458" y="1766569"/>
                  </a:moveTo>
                  <a:lnTo>
                    <a:pt x="743294" y="1766696"/>
                  </a:lnTo>
                  <a:lnTo>
                    <a:pt x="743458" y="1766569"/>
                  </a:lnTo>
                  <a:close/>
                </a:path>
                <a:path w="1549400" h="2535554">
                  <a:moveTo>
                    <a:pt x="774827" y="1741423"/>
                  </a:moveTo>
                  <a:lnTo>
                    <a:pt x="774668" y="1741550"/>
                  </a:lnTo>
                  <a:lnTo>
                    <a:pt x="774827" y="1741423"/>
                  </a:lnTo>
                  <a:close/>
                </a:path>
                <a:path w="1549400" h="2535554">
                  <a:moveTo>
                    <a:pt x="866521" y="1662683"/>
                  </a:moveTo>
                  <a:lnTo>
                    <a:pt x="836295" y="1689607"/>
                  </a:lnTo>
                  <a:lnTo>
                    <a:pt x="805688" y="1716023"/>
                  </a:lnTo>
                  <a:lnTo>
                    <a:pt x="844500" y="1716023"/>
                  </a:lnTo>
                  <a:lnTo>
                    <a:pt x="853059" y="1708657"/>
                  </a:lnTo>
                  <a:lnTo>
                    <a:pt x="883539" y="1681606"/>
                  </a:lnTo>
                  <a:lnTo>
                    <a:pt x="903565" y="1662937"/>
                  </a:lnTo>
                  <a:lnTo>
                    <a:pt x="866394" y="1662937"/>
                  </a:lnTo>
                  <a:lnTo>
                    <a:pt x="866521" y="1662683"/>
                  </a:lnTo>
                  <a:close/>
                </a:path>
                <a:path w="1549400" h="2535554">
                  <a:moveTo>
                    <a:pt x="836422" y="1689480"/>
                  </a:moveTo>
                  <a:lnTo>
                    <a:pt x="836274" y="1689607"/>
                  </a:lnTo>
                  <a:lnTo>
                    <a:pt x="836422" y="1689480"/>
                  </a:lnTo>
                  <a:close/>
                </a:path>
                <a:path w="1549400" h="2535554">
                  <a:moveTo>
                    <a:pt x="960206" y="1607057"/>
                  </a:moveTo>
                  <a:lnTo>
                    <a:pt x="924814" y="1607057"/>
                  </a:lnTo>
                  <a:lnTo>
                    <a:pt x="895858" y="1635378"/>
                  </a:lnTo>
                  <a:lnTo>
                    <a:pt x="866394" y="1662937"/>
                  </a:lnTo>
                  <a:lnTo>
                    <a:pt x="903565" y="1662937"/>
                  </a:lnTo>
                  <a:lnTo>
                    <a:pt x="913511" y="1653666"/>
                  </a:lnTo>
                  <a:lnTo>
                    <a:pt x="942721" y="1625091"/>
                  </a:lnTo>
                  <a:lnTo>
                    <a:pt x="960206" y="1607057"/>
                  </a:lnTo>
                  <a:close/>
                </a:path>
                <a:path w="1549400" h="2535554">
                  <a:moveTo>
                    <a:pt x="987082" y="1578355"/>
                  </a:moveTo>
                  <a:lnTo>
                    <a:pt x="952627" y="1578355"/>
                  </a:lnTo>
                  <a:lnTo>
                    <a:pt x="924663" y="1607204"/>
                  </a:lnTo>
                  <a:lnTo>
                    <a:pt x="924814" y="1607057"/>
                  </a:lnTo>
                  <a:lnTo>
                    <a:pt x="960206" y="1607057"/>
                  </a:lnTo>
                  <a:lnTo>
                    <a:pt x="971042" y="1595881"/>
                  </a:lnTo>
                  <a:lnTo>
                    <a:pt x="987082" y="1578355"/>
                  </a:lnTo>
                  <a:close/>
                </a:path>
                <a:path w="1549400" h="2535554">
                  <a:moveTo>
                    <a:pt x="1013232" y="1548891"/>
                  </a:moveTo>
                  <a:lnTo>
                    <a:pt x="979678" y="1548891"/>
                  </a:lnTo>
                  <a:lnTo>
                    <a:pt x="952373" y="1578609"/>
                  </a:lnTo>
                  <a:lnTo>
                    <a:pt x="952627" y="1578355"/>
                  </a:lnTo>
                  <a:lnTo>
                    <a:pt x="987082" y="1578355"/>
                  </a:lnTo>
                  <a:lnTo>
                    <a:pt x="998474" y="1565909"/>
                  </a:lnTo>
                  <a:lnTo>
                    <a:pt x="1013232" y="1548891"/>
                  </a:lnTo>
                  <a:close/>
                </a:path>
                <a:path w="1549400" h="2535554">
                  <a:moveTo>
                    <a:pt x="1062150" y="1488058"/>
                  </a:moveTo>
                  <a:lnTo>
                    <a:pt x="1030478" y="1488058"/>
                  </a:lnTo>
                  <a:lnTo>
                    <a:pt x="1005459" y="1519173"/>
                  </a:lnTo>
                  <a:lnTo>
                    <a:pt x="979424" y="1549145"/>
                  </a:lnTo>
                  <a:lnTo>
                    <a:pt x="979678" y="1548891"/>
                  </a:lnTo>
                  <a:lnTo>
                    <a:pt x="1013232" y="1548891"/>
                  </a:lnTo>
                  <a:lnTo>
                    <a:pt x="1025017" y="1535302"/>
                  </a:lnTo>
                  <a:lnTo>
                    <a:pt x="1050417" y="1503806"/>
                  </a:lnTo>
                  <a:lnTo>
                    <a:pt x="1062150" y="1488058"/>
                  </a:lnTo>
                  <a:close/>
                </a:path>
                <a:path w="1549400" h="2535554">
                  <a:moveTo>
                    <a:pt x="1005713" y="1518792"/>
                  </a:moveTo>
                  <a:lnTo>
                    <a:pt x="1005383" y="1519173"/>
                  </a:lnTo>
                  <a:lnTo>
                    <a:pt x="1005713" y="1518792"/>
                  </a:lnTo>
                  <a:close/>
                </a:path>
                <a:path w="1549400" h="2535554">
                  <a:moveTo>
                    <a:pt x="1106410" y="1424177"/>
                  </a:moveTo>
                  <a:lnTo>
                    <a:pt x="1076325" y="1424177"/>
                  </a:lnTo>
                  <a:lnTo>
                    <a:pt x="1053846" y="1456816"/>
                  </a:lnTo>
                  <a:lnTo>
                    <a:pt x="1030224" y="1488312"/>
                  </a:lnTo>
                  <a:lnTo>
                    <a:pt x="1030478" y="1488058"/>
                  </a:lnTo>
                  <a:lnTo>
                    <a:pt x="1062150" y="1488058"/>
                  </a:lnTo>
                  <a:lnTo>
                    <a:pt x="1074547" y="1471421"/>
                  </a:lnTo>
                  <a:lnTo>
                    <a:pt x="1097407" y="1438401"/>
                  </a:lnTo>
                  <a:lnTo>
                    <a:pt x="1106410" y="1424177"/>
                  </a:lnTo>
                  <a:close/>
                </a:path>
                <a:path w="1549400" h="2535554">
                  <a:moveTo>
                    <a:pt x="1054100" y="1456435"/>
                  </a:moveTo>
                  <a:lnTo>
                    <a:pt x="1053814" y="1456816"/>
                  </a:lnTo>
                  <a:lnTo>
                    <a:pt x="1054100" y="1456435"/>
                  </a:lnTo>
                  <a:close/>
                </a:path>
                <a:path w="1549400" h="2535554">
                  <a:moveTo>
                    <a:pt x="1126710" y="1391030"/>
                  </a:moveTo>
                  <a:lnTo>
                    <a:pt x="1097280" y="1391030"/>
                  </a:lnTo>
                  <a:lnTo>
                    <a:pt x="1076165" y="1424409"/>
                  </a:lnTo>
                  <a:lnTo>
                    <a:pt x="1076325" y="1424177"/>
                  </a:lnTo>
                  <a:lnTo>
                    <a:pt x="1106410" y="1424177"/>
                  </a:lnTo>
                  <a:lnTo>
                    <a:pt x="1118870" y="1404492"/>
                  </a:lnTo>
                  <a:lnTo>
                    <a:pt x="1126710" y="1391030"/>
                  </a:lnTo>
                  <a:close/>
                </a:path>
                <a:path w="1549400" h="2535554">
                  <a:moveTo>
                    <a:pt x="1183282" y="1286382"/>
                  </a:moveTo>
                  <a:lnTo>
                    <a:pt x="1155065" y="1286382"/>
                  </a:lnTo>
                  <a:lnTo>
                    <a:pt x="1136269" y="1322450"/>
                  </a:lnTo>
                  <a:lnTo>
                    <a:pt x="1116965" y="1357375"/>
                  </a:lnTo>
                  <a:lnTo>
                    <a:pt x="1097026" y="1391411"/>
                  </a:lnTo>
                  <a:lnTo>
                    <a:pt x="1097280" y="1391030"/>
                  </a:lnTo>
                  <a:lnTo>
                    <a:pt x="1126710" y="1391030"/>
                  </a:lnTo>
                  <a:lnTo>
                    <a:pt x="1139063" y="1369821"/>
                  </a:lnTo>
                  <a:lnTo>
                    <a:pt x="1158748" y="1334261"/>
                  </a:lnTo>
                  <a:lnTo>
                    <a:pt x="1177544" y="1297939"/>
                  </a:lnTo>
                  <a:lnTo>
                    <a:pt x="1183282" y="1286382"/>
                  </a:lnTo>
                  <a:close/>
                </a:path>
                <a:path w="1549400" h="2535554">
                  <a:moveTo>
                    <a:pt x="1117092" y="1357121"/>
                  </a:moveTo>
                  <a:lnTo>
                    <a:pt x="1116943" y="1357375"/>
                  </a:lnTo>
                  <a:lnTo>
                    <a:pt x="1117092" y="1357121"/>
                  </a:lnTo>
                  <a:close/>
                </a:path>
                <a:path w="1549400" h="2535554">
                  <a:moveTo>
                    <a:pt x="1201191" y="1249679"/>
                  </a:moveTo>
                  <a:lnTo>
                    <a:pt x="1173226" y="1249679"/>
                  </a:lnTo>
                  <a:lnTo>
                    <a:pt x="1155039" y="1286432"/>
                  </a:lnTo>
                  <a:lnTo>
                    <a:pt x="1183282" y="1286382"/>
                  </a:lnTo>
                  <a:lnTo>
                    <a:pt x="1195959" y="1260855"/>
                  </a:lnTo>
                  <a:lnTo>
                    <a:pt x="1201191" y="1249679"/>
                  </a:lnTo>
                  <a:close/>
                </a:path>
                <a:path w="1549400" h="2535554">
                  <a:moveTo>
                    <a:pt x="1235285" y="1173987"/>
                  </a:moveTo>
                  <a:lnTo>
                    <a:pt x="1207770" y="1173987"/>
                  </a:lnTo>
                  <a:lnTo>
                    <a:pt x="1190625" y="1212468"/>
                  </a:lnTo>
                  <a:lnTo>
                    <a:pt x="1173099" y="1249933"/>
                  </a:lnTo>
                  <a:lnTo>
                    <a:pt x="1173226" y="1249679"/>
                  </a:lnTo>
                  <a:lnTo>
                    <a:pt x="1201191" y="1249679"/>
                  </a:lnTo>
                  <a:lnTo>
                    <a:pt x="1213739" y="1222882"/>
                  </a:lnTo>
                  <a:lnTo>
                    <a:pt x="1231011" y="1184147"/>
                  </a:lnTo>
                  <a:lnTo>
                    <a:pt x="1235285" y="1173987"/>
                  </a:lnTo>
                  <a:close/>
                </a:path>
                <a:path w="1549400" h="2535554">
                  <a:moveTo>
                    <a:pt x="1190625" y="1212214"/>
                  </a:moveTo>
                  <a:lnTo>
                    <a:pt x="1190506" y="1212468"/>
                  </a:lnTo>
                  <a:lnTo>
                    <a:pt x="1190625" y="1212214"/>
                  </a:lnTo>
                  <a:close/>
                </a:path>
                <a:path w="1549400" h="2535554">
                  <a:moveTo>
                    <a:pt x="1251482" y="1135125"/>
                  </a:moveTo>
                  <a:lnTo>
                    <a:pt x="1224153" y="1135125"/>
                  </a:lnTo>
                  <a:lnTo>
                    <a:pt x="1207643" y="1174241"/>
                  </a:lnTo>
                  <a:lnTo>
                    <a:pt x="1207770" y="1173987"/>
                  </a:lnTo>
                  <a:lnTo>
                    <a:pt x="1235285" y="1173987"/>
                  </a:lnTo>
                  <a:lnTo>
                    <a:pt x="1247521" y="1144904"/>
                  </a:lnTo>
                  <a:lnTo>
                    <a:pt x="1251482" y="1135125"/>
                  </a:lnTo>
                  <a:close/>
                </a:path>
                <a:path w="1549400" h="2535554">
                  <a:moveTo>
                    <a:pt x="1267348" y="1095374"/>
                  </a:moveTo>
                  <a:lnTo>
                    <a:pt x="1240155" y="1095374"/>
                  </a:lnTo>
                  <a:lnTo>
                    <a:pt x="1224026" y="1135252"/>
                  </a:lnTo>
                  <a:lnTo>
                    <a:pt x="1224153" y="1135125"/>
                  </a:lnTo>
                  <a:lnTo>
                    <a:pt x="1251482" y="1135125"/>
                  </a:lnTo>
                  <a:lnTo>
                    <a:pt x="1263777" y="1104772"/>
                  </a:lnTo>
                  <a:lnTo>
                    <a:pt x="1267348" y="1095374"/>
                  </a:lnTo>
                  <a:close/>
                </a:path>
                <a:path w="1549400" h="2535554">
                  <a:moveTo>
                    <a:pt x="1352955" y="843406"/>
                  </a:moveTo>
                  <a:lnTo>
                    <a:pt x="1326515" y="843406"/>
                  </a:lnTo>
                  <a:lnTo>
                    <a:pt x="1299337" y="930147"/>
                  </a:lnTo>
                  <a:lnTo>
                    <a:pt x="1285240" y="972312"/>
                  </a:lnTo>
                  <a:lnTo>
                    <a:pt x="1270635" y="1014094"/>
                  </a:lnTo>
                  <a:lnTo>
                    <a:pt x="1255522" y="1055115"/>
                  </a:lnTo>
                  <a:lnTo>
                    <a:pt x="1240028" y="1095628"/>
                  </a:lnTo>
                  <a:lnTo>
                    <a:pt x="1240155" y="1095374"/>
                  </a:lnTo>
                  <a:lnTo>
                    <a:pt x="1267348" y="1095374"/>
                  </a:lnTo>
                  <a:lnTo>
                    <a:pt x="1294511" y="1022603"/>
                  </a:lnTo>
                  <a:lnTo>
                    <a:pt x="1309243" y="980439"/>
                  </a:lnTo>
                  <a:lnTo>
                    <a:pt x="1323467" y="937767"/>
                  </a:lnTo>
                  <a:lnTo>
                    <a:pt x="1350772" y="850900"/>
                  </a:lnTo>
                  <a:lnTo>
                    <a:pt x="1352955" y="843406"/>
                  </a:lnTo>
                  <a:close/>
                </a:path>
                <a:path w="1549400" h="2535554">
                  <a:moveTo>
                    <a:pt x="1255522" y="1054988"/>
                  </a:moveTo>
                  <a:lnTo>
                    <a:pt x="1255473" y="1055115"/>
                  </a:lnTo>
                  <a:lnTo>
                    <a:pt x="1255522" y="1054988"/>
                  </a:lnTo>
                  <a:close/>
                </a:path>
                <a:path w="1549400" h="2535554">
                  <a:moveTo>
                    <a:pt x="1270635" y="1013967"/>
                  </a:moveTo>
                  <a:close/>
                </a:path>
                <a:path w="1549400" h="2535554">
                  <a:moveTo>
                    <a:pt x="1285240" y="972184"/>
                  </a:moveTo>
                  <a:lnTo>
                    <a:pt x="1285195" y="972312"/>
                  </a:lnTo>
                  <a:lnTo>
                    <a:pt x="1285240" y="972184"/>
                  </a:lnTo>
                  <a:close/>
                </a:path>
                <a:path w="1549400" h="2535554">
                  <a:moveTo>
                    <a:pt x="1299337" y="929893"/>
                  </a:moveTo>
                  <a:lnTo>
                    <a:pt x="1299252" y="930147"/>
                  </a:lnTo>
                  <a:lnTo>
                    <a:pt x="1299337" y="929893"/>
                  </a:lnTo>
                  <a:close/>
                </a:path>
                <a:path w="1549400" h="2535554">
                  <a:moveTo>
                    <a:pt x="1402696" y="664717"/>
                  </a:moveTo>
                  <a:lnTo>
                    <a:pt x="1376553" y="664717"/>
                  </a:lnTo>
                  <a:lnTo>
                    <a:pt x="1352169" y="755268"/>
                  </a:lnTo>
                  <a:lnTo>
                    <a:pt x="1326388" y="843660"/>
                  </a:lnTo>
                  <a:lnTo>
                    <a:pt x="1326515" y="843406"/>
                  </a:lnTo>
                  <a:lnTo>
                    <a:pt x="1352955" y="843406"/>
                  </a:lnTo>
                  <a:lnTo>
                    <a:pt x="1376680" y="762000"/>
                  </a:lnTo>
                  <a:lnTo>
                    <a:pt x="1401064" y="671194"/>
                  </a:lnTo>
                  <a:lnTo>
                    <a:pt x="1402696" y="664717"/>
                  </a:lnTo>
                  <a:close/>
                </a:path>
                <a:path w="1549400" h="2535554">
                  <a:moveTo>
                    <a:pt x="1352169" y="755014"/>
                  </a:moveTo>
                  <a:lnTo>
                    <a:pt x="1352095" y="755268"/>
                  </a:lnTo>
                  <a:lnTo>
                    <a:pt x="1352169" y="755014"/>
                  </a:lnTo>
                  <a:close/>
                </a:path>
                <a:path w="1549400" h="2535554">
                  <a:moveTo>
                    <a:pt x="1524254" y="0"/>
                  </a:moveTo>
                  <a:lnTo>
                    <a:pt x="1484503" y="193547"/>
                  </a:lnTo>
                  <a:lnTo>
                    <a:pt x="1464183" y="289687"/>
                  </a:lnTo>
                  <a:lnTo>
                    <a:pt x="1443355" y="385063"/>
                  </a:lnTo>
                  <a:lnTo>
                    <a:pt x="1421892" y="479678"/>
                  </a:lnTo>
                  <a:lnTo>
                    <a:pt x="1399667" y="573023"/>
                  </a:lnTo>
                  <a:lnTo>
                    <a:pt x="1376426" y="664971"/>
                  </a:lnTo>
                  <a:lnTo>
                    <a:pt x="1376553" y="664717"/>
                  </a:lnTo>
                  <a:lnTo>
                    <a:pt x="1402696" y="664717"/>
                  </a:lnTo>
                  <a:lnTo>
                    <a:pt x="1424305" y="578992"/>
                  </a:lnTo>
                  <a:lnTo>
                    <a:pt x="1446657" y="485393"/>
                  </a:lnTo>
                  <a:lnTo>
                    <a:pt x="1468120" y="390525"/>
                  </a:lnTo>
                  <a:lnTo>
                    <a:pt x="1489075" y="294893"/>
                  </a:lnTo>
                  <a:lnTo>
                    <a:pt x="1509268" y="198627"/>
                  </a:lnTo>
                  <a:lnTo>
                    <a:pt x="1549146" y="5079"/>
                  </a:lnTo>
                  <a:lnTo>
                    <a:pt x="1524254" y="0"/>
                  </a:lnTo>
                  <a:close/>
                </a:path>
                <a:path w="1549400" h="2535554">
                  <a:moveTo>
                    <a:pt x="1399667" y="572896"/>
                  </a:moveTo>
                  <a:close/>
                </a:path>
                <a:path w="1549400" h="2535554">
                  <a:moveTo>
                    <a:pt x="1421892" y="479551"/>
                  </a:moveTo>
                  <a:close/>
                </a:path>
                <a:path w="1549400" h="2535554">
                  <a:moveTo>
                    <a:pt x="1464183" y="289559"/>
                  </a:moveTo>
                  <a:lnTo>
                    <a:pt x="1464155" y="289687"/>
                  </a:lnTo>
                  <a:lnTo>
                    <a:pt x="1464183" y="289559"/>
                  </a:lnTo>
                  <a:close/>
                </a:path>
                <a:path w="1549400" h="2535554">
                  <a:moveTo>
                    <a:pt x="1484503" y="193420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02101" y="5250434"/>
            <a:ext cx="694055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latin typeface="Carlito"/>
                <a:cs typeface="Carlito"/>
              </a:rPr>
              <a:t>Select a visual in the </a:t>
            </a:r>
            <a:r>
              <a:rPr sz="1400" i="1" spc="-10" dirty="0">
                <a:latin typeface="Carlito"/>
                <a:cs typeface="Carlito"/>
              </a:rPr>
              <a:t>Report View </a:t>
            </a:r>
            <a:r>
              <a:rPr sz="1400" i="1" spc="-15" dirty="0">
                <a:latin typeface="Carlito"/>
                <a:cs typeface="Carlito"/>
              </a:rPr>
              <a:t>to </a:t>
            </a:r>
            <a:r>
              <a:rPr sz="1400" i="1" spc="-10" dirty="0">
                <a:latin typeface="Carlito"/>
                <a:cs typeface="Carlito"/>
              </a:rPr>
              <a:t>access </a:t>
            </a:r>
            <a:r>
              <a:rPr sz="1400" i="1" spc="-5" dirty="0">
                <a:latin typeface="Carlito"/>
                <a:cs typeface="Carlito"/>
              </a:rPr>
              <a:t>the </a:t>
            </a:r>
            <a:r>
              <a:rPr sz="1400" b="1" i="1" spc="-10" dirty="0">
                <a:latin typeface="Carlito"/>
                <a:cs typeface="Carlito"/>
              </a:rPr>
              <a:t>Format </a:t>
            </a:r>
            <a:r>
              <a:rPr sz="1400" i="1" spc="-5" dirty="0">
                <a:latin typeface="Carlito"/>
                <a:cs typeface="Carlito"/>
              </a:rPr>
              <a:t>and </a:t>
            </a:r>
            <a:r>
              <a:rPr sz="1400" b="1" i="1" spc="-5" dirty="0">
                <a:latin typeface="Carlito"/>
                <a:cs typeface="Carlito"/>
              </a:rPr>
              <a:t>Data/Drill </a:t>
            </a:r>
            <a:r>
              <a:rPr sz="1400" i="1" spc="-5" dirty="0">
                <a:latin typeface="Carlito"/>
                <a:cs typeface="Carlito"/>
              </a:rPr>
              <a:t>menus, where you </a:t>
            </a:r>
            <a:r>
              <a:rPr sz="1400" i="1" spc="-10" dirty="0">
                <a:latin typeface="Carlito"/>
                <a:cs typeface="Carlito"/>
              </a:rPr>
              <a:t>can  access </a:t>
            </a:r>
            <a:r>
              <a:rPr sz="1400" i="1" spc="-5" dirty="0">
                <a:latin typeface="Carlito"/>
                <a:cs typeface="Carlito"/>
              </a:rPr>
              <a:t>alignment tools, edit interactions, and </a:t>
            </a:r>
            <a:r>
              <a:rPr sz="1400" i="1" spc="-10" dirty="0">
                <a:latin typeface="Carlito"/>
                <a:cs typeface="Carlito"/>
              </a:rPr>
              <a:t>configure drill </a:t>
            </a:r>
            <a:r>
              <a:rPr sz="1400" i="1" spc="-5" dirty="0">
                <a:latin typeface="Carlito"/>
                <a:cs typeface="Carlito"/>
              </a:rPr>
              <a:t>down and </a:t>
            </a:r>
            <a:r>
              <a:rPr sz="1400" i="1" spc="-10" dirty="0">
                <a:latin typeface="Carlito"/>
                <a:cs typeface="Carlito"/>
              </a:rPr>
              <a:t>drill </a:t>
            </a:r>
            <a:r>
              <a:rPr sz="1400" i="1" spc="-5" dirty="0">
                <a:latin typeface="Carlito"/>
                <a:cs typeface="Carlito"/>
              </a:rPr>
              <a:t>through</a:t>
            </a:r>
            <a:r>
              <a:rPr sz="1400" i="1" spc="27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functionality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12700" marR="179705">
              <a:lnSpc>
                <a:spcPct val="100000"/>
              </a:lnSpc>
            </a:pPr>
            <a:r>
              <a:rPr sz="1400" b="1" i="1" spc="-10" dirty="0">
                <a:latin typeface="Carlito"/>
                <a:cs typeface="Carlito"/>
              </a:rPr>
              <a:t>NOTE: </a:t>
            </a:r>
            <a:r>
              <a:rPr sz="1400" i="1" spc="-35" dirty="0">
                <a:latin typeface="Carlito"/>
                <a:cs typeface="Carlito"/>
              </a:rPr>
              <a:t>You </a:t>
            </a:r>
            <a:r>
              <a:rPr sz="1400" i="1" spc="-10" dirty="0">
                <a:latin typeface="Carlito"/>
                <a:cs typeface="Carlito"/>
              </a:rPr>
              <a:t>can </a:t>
            </a:r>
            <a:r>
              <a:rPr sz="1400" i="1" spc="-5" dirty="0">
                <a:latin typeface="Carlito"/>
                <a:cs typeface="Carlito"/>
              </a:rPr>
              <a:t>also </a:t>
            </a:r>
            <a:r>
              <a:rPr sz="1400" i="1" spc="-10" dirty="0">
                <a:latin typeface="Carlito"/>
                <a:cs typeface="Carlito"/>
              </a:rPr>
              <a:t>access contextual </a:t>
            </a:r>
            <a:r>
              <a:rPr sz="1400" b="1" i="1" spc="-25" dirty="0">
                <a:latin typeface="Carlito"/>
                <a:cs typeface="Carlito"/>
              </a:rPr>
              <a:t>Table Tools</a:t>
            </a:r>
            <a:r>
              <a:rPr sz="1400" i="1" spc="-25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Column </a:t>
            </a:r>
            <a:r>
              <a:rPr sz="1400" b="1" i="1" spc="-25" dirty="0">
                <a:latin typeface="Carlito"/>
                <a:cs typeface="Carlito"/>
              </a:rPr>
              <a:t>Tools </a:t>
            </a:r>
            <a:r>
              <a:rPr sz="1400" i="1" spc="-5" dirty="0">
                <a:latin typeface="Carlito"/>
                <a:cs typeface="Carlito"/>
              </a:rPr>
              <a:t>and </a:t>
            </a:r>
            <a:r>
              <a:rPr sz="1400" b="1" i="1" spc="-10" dirty="0">
                <a:latin typeface="Carlito"/>
                <a:cs typeface="Carlito"/>
              </a:rPr>
              <a:t>Measure </a:t>
            </a:r>
            <a:r>
              <a:rPr sz="1400" b="1" i="1" spc="-25" dirty="0">
                <a:latin typeface="Carlito"/>
                <a:cs typeface="Carlito"/>
              </a:rPr>
              <a:t>Tools </a:t>
            </a:r>
            <a:r>
              <a:rPr sz="1400" i="1" spc="-5" dirty="0">
                <a:latin typeface="Carlito"/>
                <a:cs typeface="Carlito"/>
              </a:rPr>
              <a:t>menus by  selecting </a:t>
            </a:r>
            <a:r>
              <a:rPr sz="1400" i="1" spc="-10" dirty="0">
                <a:latin typeface="Carlito"/>
                <a:cs typeface="Carlito"/>
              </a:rPr>
              <a:t>items </a:t>
            </a:r>
            <a:r>
              <a:rPr sz="1400" i="1" spc="-5" dirty="0">
                <a:latin typeface="Carlito"/>
                <a:cs typeface="Carlito"/>
              </a:rPr>
              <a:t>from the Fields pane while in </a:t>
            </a:r>
            <a:r>
              <a:rPr sz="1400" i="1" spc="-10" dirty="0">
                <a:latin typeface="Carlito"/>
                <a:cs typeface="Carlito"/>
              </a:rPr>
              <a:t>Report</a:t>
            </a:r>
            <a:r>
              <a:rPr sz="1400" i="1" spc="85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View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9216" y="1046988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E6AE00"/>
                </a:solidFill>
                <a:latin typeface="Carlito"/>
                <a:cs typeface="Carlito"/>
              </a:rPr>
              <a:t>FORMAT: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8984" y="1046988"/>
            <a:ext cx="120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E6AE00"/>
                </a:solidFill>
                <a:latin typeface="Carlito"/>
                <a:cs typeface="Carlito"/>
              </a:rPr>
              <a:t>D</a:t>
            </a:r>
            <a:r>
              <a:rPr sz="1800" b="1" spc="-140" dirty="0">
                <a:solidFill>
                  <a:srgbClr val="E6AE00"/>
                </a:solidFill>
                <a:latin typeface="Carlito"/>
                <a:cs typeface="Carlito"/>
              </a:rPr>
              <a:t>A</a:t>
            </a:r>
            <a:r>
              <a:rPr sz="1800" b="1" spc="-145" dirty="0">
                <a:solidFill>
                  <a:srgbClr val="E6AE00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A/DRILL: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369" y="1240531"/>
            <a:ext cx="1772920" cy="4291965"/>
            <a:chOff x="552369" y="1240531"/>
            <a:chExt cx="1772920" cy="4291965"/>
          </a:xfrm>
        </p:grpSpPr>
        <p:sp>
          <p:nvSpPr>
            <p:cNvPr id="3" name="object 3"/>
            <p:cNvSpPr/>
            <p:nvPr/>
          </p:nvSpPr>
          <p:spPr>
            <a:xfrm>
              <a:off x="552369" y="1240531"/>
              <a:ext cx="1772573" cy="42915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3880" y="1251965"/>
              <a:ext cx="1703070" cy="42222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56154" y="4880529"/>
            <a:ext cx="6513830" cy="1525905"/>
            <a:chOff x="2756154" y="4880529"/>
            <a:chExt cx="6513830" cy="1525905"/>
          </a:xfrm>
        </p:grpSpPr>
        <p:sp>
          <p:nvSpPr>
            <p:cNvPr id="6" name="object 6"/>
            <p:cNvSpPr/>
            <p:nvPr/>
          </p:nvSpPr>
          <p:spPr>
            <a:xfrm>
              <a:off x="2770627" y="4880529"/>
              <a:ext cx="6499107" cy="15257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82062" y="4892040"/>
              <a:ext cx="6429755" cy="14561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6154" y="5022342"/>
              <a:ext cx="5084826" cy="7148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3873" y="5060061"/>
              <a:ext cx="4962525" cy="592455"/>
            </a:xfrm>
            <a:custGeom>
              <a:avLst/>
              <a:gdLst/>
              <a:ahLst/>
              <a:cxnLst/>
              <a:rect l="l" t="t" r="r" b="b"/>
              <a:pathLst>
                <a:path w="4962525" h="592454">
                  <a:moveTo>
                    <a:pt x="0" y="592073"/>
                  </a:moveTo>
                  <a:lnTo>
                    <a:pt x="4962144" y="592073"/>
                  </a:lnTo>
                  <a:lnTo>
                    <a:pt x="4962144" y="0"/>
                  </a:lnTo>
                  <a:lnTo>
                    <a:pt x="0" y="0"/>
                  </a:lnTo>
                  <a:lnTo>
                    <a:pt x="0" y="59207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17823" y="242569"/>
            <a:ext cx="6640577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0" dirty="0"/>
              <a:t>DATA </a:t>
            </a:r>
            <a:r>
              <a:rPr sz="3200" spc="-5" dirty="0"/>
              <a:t>VIEW </a:t>
            </a:r>
            <a:r>
              <a:rPr sz="3200" b="0" spc="-65" dirty="0">
                <a:latin typeface="Carlito"/>
                <a:cs typeface="Carlito"/>
              </a:rPr>
              <a:t>TABS</a:t>
            </a:r>
            <a:r>
              <a:rPr sz="3200" b="0" spc="114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(CONTEXTUAL)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756154" y="1240442"/>
            <a:ext cx="6513830" cy="1525905"/>
            <a:chOff x="2756154" y="1240442"/>
            <a:chExt cx="6513830" cy="1525905"/>
          </a:xfrm>
        </p:grpSpPr>
        <p:sp>
          <p:nvSpPr>
            <p:cNvPr id="13" name="object 13"/>
            <p:cNvSpPr/>
            <p:nvPr/>
          </p:nvSpPr>
          <p:spPr>
            <a:xfrm>
              <a:off x="2770627" y="1240442"/>
              <a:ext cx="6499107" cy="15257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062" y="1251965"/>
              <a:ext cx="6429755" cy="14561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6154" y="1376883"/>
              <a:ext cx="3670554" cy="7148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3873" y="1414652"/>
              <a:ext cx="3548379" cy="592455"/>
            </a:xfrm>
            <a:custGeom>
              <a:avLst/>
              <a:gdLst/>
              <a:ahLst/>
              <a:cxnLst/>
              <a:rect l="l" t="t" r="r" b="b"/>
              <a:pathLst>
                <a:path w="3548379" h="592455">
                  <a:moveTo>
                    <a:pt x="0" y="592074"/>
                  </a:moveTo>
                  <a:lnTo>
                    <a:pt x="3547872" y="592074"/>
                  </a:lnTo>
                  <a:lnTo>
                    <a:pt x="3547872" y="0"/>
                  </a:lnTo>
                  <a:lnTo>
                    <a:pt x="0" y="0"/>
                  </a:lnTo>
                  <a:lnTo>
                    <a:pt x="0" y="59207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756154" y="3060105"/>
            <a:ext cx="6513830" cy="1526540"/>
            <a:chOff x="2756154" y="3060105"/>
            <a:chExt cx="6513830" cy="1526540"/>
          </a:xfrm>
        </p:grpSpPr>
        <p:sp>
          <p:nvSpPr>
            <p:cNvPr id="18" name="object 18"/>
            <p:cNvSpPr/>
            <p:nvPr/>
          </p:nvSpPr>
          <p:spPr>
            <a:xfrm>
              <a:off x="2770627" y="3060105"/>
              <a:ext cx="6499107" cy="1526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82062" y="3071621"/>
              <a:ext cx="6429755" cy="14569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56154" y="3214814"/>
              <a:ext cx="6100572" cy="7140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93873" y="3252596"/>
              <a:ext cx="5977890" cy="591820"/>
            </a:xfrm>
            <a:custGeom>
              <a:avLst/>
              <a:gdLst/>
              <a:ahLst/>
              <a:cxnLst/>
              <a:rect l="l" t="t" r="r" b="b"/>
              <a:pathLst>
                <a:path w="5977890" h="591820">
                  <a:moveTo>
                    <a:pt x="0" y="591311"/>
                  </a:moveTo>
                  <a:lnTo>
                    <a:pt x="5977890" y="591311"/>
                  </a:lnTo>
                  <a:lnTo>
                    <a:pt x="5977890" y="0"/>
                  </a:lnTo>
                  <a:lnTo>
                    <a:pt x="0" y="0"/>
                  </a:lnTo>
                  <a:lnTo>
                    <a:pt x="0" y="59131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26541" y="1703323"/>
            <a:ext cx="2165985" cy="1298575"/>
            <a:chOff x="526541" y="1703323"/>
            <a:chExt cx="2165985" cy="1298575"/>
          </a:xfrm>
        </p:grpSpPr>
        <p:sp>
          <p:nvSpPr>
            <p:cNvPr id="23" name="object 23"/>
            <p:cNvSpPr/>
            <p:nvPr/>
          </p:nvSpPr>
          <p:spPr>
            <a:xfrm>
              <a:off x="526541" y="2631185"/>
              <a:ext cx="1825752" cy="3704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260" y="2668904"/>
              <a:ext cx="1703070" cy="247650"/>
            </a:xfrm>
            <a:custGeom>
              <a:avLst/>
              <a:gdLst/>
              <a:ahLst/>
              <a:cxnLst/>
              <a:rect l="l" t="t" r="r" b="b"/>
              <a:pathLst>
                <a:path w="1703070" h="247650">
                  <a:moveTo>
                    <a:pt x="0" y="247650"/>
                  </a:moveTo>
                  <a:lnTo>
                    <a:pt x="1703070" y="247650"/>
                  </a:lnTo>
                  <a:lnTo>
                    <a:pt x="1703070" y="0"/>
                  </a:lnTo>
                  <a:lnTo>
                    <a:pt x="0" y="0"/>
                  </a:lnTo>
                  <a:lnTo>
                    <a:pt x="0" y="24765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32508" y="1703323"/>
              <a:ext cx="660400" cy="965200"/>
            </a:xfrm>
            <a:custGeom>
              <a:avLst/>
              <a:gdLst/>
              <a:ahLst/>
              <a:cxnLst/>
              <a:rect l="l" t="t" r="r" b="b"/>
              <a:pathLst>
                <a:path w="660400" h="965200">
                  <a:moveTo>
                    <a:pt x="139678" y="848740"/>
                  </a:moveTo>
                  <a:lnTo>
                    <a:pt x="104140" y="848740"/>
                  </a:lnTo>
                  <a:lnTo>
                    <a:pt x="69596" y="882396"/>
                  </a:lnTo>
                  <a:lnTo>
                    <a:pt x="34925" y="914526"/>
                  </a:lnTo>
                  <a:lnTo>
                    <a:pt x="0" y="946276"/>
                  </a:lnTo>
                  <a:lnTo>
                    <a:pt x="17018" y="965073"/>
                  </a:lnTo>
                  <a:lnTo>
                    <a:pt x="52197" y="933196"/>
                  </a:lnTo>
                  <a:lnTo>
                    <a:pt x="87249" y="900684"/>
                  </a:lnTo>
                  <a:lnTo>
                    <a:pt x="121919" y="866901"/>
                  </a:lnTo>
                  <a:lnTo>
                    <a:pt x="139678" y="848740"/>
                  </a:lnTo>
                  <a:close/>
                </a:path>
                <a:path w="660400" h="965200">
                  <a:moveTo>
                    <a:pt x="69850" y="882141"/>
                  </a:moveTo>
                  <a:lnTo>
                    <a:pt x="69576" y="882396"/>
                  </a:lnTo>
                  <a:lnTo>
                    <a:pt x="69850" y="882141"/>
                  </a:lnTo>
                  <a:close/>
                </a:path>
                <a:path w="660400" h="965200">
                  <a:moveTo>
                    <a:pt x="155977" y="831468"/>
                  </a:moveTo>
                  <a:lnTo>
                    <a:pt x="121031" y="831468"/>
                  </a:lnTo>
                  <a:lnTo>
                    <a:pt x="104022" y="848855"/>
                  </a:lnTo>
                  <a:lnTo>
                    <a:pt x="139678" y="848740"/>
                  </a:lnTo>
                  <a:lnTo>
                    <a:pt x="155977" y="831468"/>
                  </a:lnTo>
                  <a:close/>
                </a:path>
                <a:path w="660400" h="965200">
                  <a:moveTo>
                    <a:pt x="172090" y="813688"/>
                  </a:moveTo>
                  <a:lnTo>
                    <a:pt x="137794" y="813688"/>
                  </a:lnTo>
                  <a:lnTo>
                    <a:pt x="120904" y="831596"/>
                  </a:lnTo>
                  <a:lnTo>
                    <a:pt x="121031" y="831468"/>
                  </a:lnTo>
                  <a:lnTo>
                    <a:pt x="155977" y="831468"/>
                  </a:lnTo>
                  <a:lnTo>
                    <a:pt x="172090" y="813688"/>
                  </a:lnTo>
                  <a:close/>
                </a:path>
                <a:path w="660400" h="965200">
                  <a:moveTo>
                    <a:pt x="203513" y="776351"/>
                  </a:moveTo>
                  <a:lnTo>
                    <a:pt x="170687" y="776351"/>
                  </a:lnTo>
                  <a:lnTo>
                    <a:pt x="154178" y="795527"/>
                  </a:lnTo>
                  <a:lnTo>
                    <a:pt x="137541" y="813942"/>
                  </a:lnTo>
                  <a:lnTo>
                    <a:pt x="137794" y="813688"/>
                  </a:lnTo>
                  <a:lnTo>
                    <a:pt x="172090" y="813688"/>
                  </a:lnTo>
                  <a:lnTo>
                    <a:pt x="173355" y="812291"/>
                  </a:lnTo>
                  <a:lnTo>
                    <a:pt x="190119" y="792734"/>
                  </a:lnTo>
                  <a:lnTo>
                    <a:pt x="203513" y="776351"/>
                  </a:lnTo>
                  <a:close/>
                </a:path>
                <a:path w="660400" h="965200">
                  <a:moveTo>
                    <a:pt x="154305" y="795274"/>
                  </a:moveTo>
                  <a:lnTo>
                    <a:pt x="154076" y="795527"/>
                  </a:lnTo>
                  <a:lnTo>
                    <a:pt x="154305" y="795274"/>
                  </a:lnTo>
                  <a:close/>
                </a:path>
                <a:path w="660400" h="965200">
                  <a:moveTo>
                    <a:pt x="218967" y="756538"/>
                  </a:moveTo>
                  <a:lnTo>
                    <a:pt x="186817" y="756538"/>
                  </a:lnTo>
                  <a:lnTo>
                    <a:pt x="170434" y="776604"/>
                  </a:lnTo>
                  <a:lnTo>
                    <a:pt x="170687" y="776351"/>
                  </a:lnTo>
                  <a:lnTo>
                    <a:pt x="203513" y="776351"/>
                  </a:lnTo>
                  <a:lnTo>
                    <a:pt x="206629" y="772540"/>
                  </a:lnTo>
                  <a:lnTo>
                    <a:pt x="218967" y="756538"/>
                  </a:lnTo>
                  <a:close/>
                </a:path>
                <a:path w="660400" h="965200">
                  <a:moveTo>
                    <a:pt x="234077" y="736091"/>
                  </a:moveTo>
                  <a:lnTo>
                    <a:pt x="202692" y="736091"/>
                  </a:lnTo>
                  <a:lnTo>
                    <a:pt x="186562" y="756792"/>
                  </a:lnTo>
                  <a:lnTo>
                    <a:pt x="186817" y="756538"/>
                  </a:lnTo>
                  <a:lnTo>
                    <a:pt x="218967" y="756538"/>
                  </a:lnTo>
                  <a:lnTo>
                    <a:pt x="222885" y="751459"/>
                  </a:lnTo>
                  <a:lnTo>
                    <a:pt x="234077" y="736091"/>
                  </a:lnTo>
                  <a:close/>
                </a:path>
                <a:path w="660400" h="965200">
                  <a:moveTo>
                    <a:pt x="249148" y="714628"/>
                  </a:moveTo>
                  <a:lnTo>
                    <a:pt x="218312" y="714628"/>
                  </a:lnTo>
                  <a:lnTo>
                    <a:pt x="202437" y="736346"/>
                  </a:lnTo>
                  <a:lnTo>
                    <a:pt x="202692" y="736091"/>
                  </a:lnTo>
                  <a:lnTo>
                    <a:pt x="234077" y="736091"/>
                  </a:lnTo>
                  <a:lnTo>
                    <a:pt x="238887" y="729488"/>
                  </a:lnTo>
                  <a:lnTo>
                    <a:pt x="249148" y="714628"/>
                  </a:lnTo>
                  <a:close/>
                </a:path>
                <a:path w="660400" h="965200">
                  <a:moveTo>
                    <a:pt x="263868" y="692276"/>
                  </a:moveTo>
                  <a:lnTo>
                    <a:pt x="233680" y="692276"/>
                  </a:lnTo>
                  <a:lnTo>
                    <a:pt x="218059" y="714883"/>
                  </a:lnTo>
                  <a:lnTo>
                    <a:pt x="218312" y="714628"/>
                  </a:lnTo>
                  <a:lnTo>
                    <a:pt x="249148" y="714628"/>
                  </a:lnTo>
                  <a:lnTo>
                    <a:pt x="254762" y="706501"/>
                  </a:lnTo>
                  <a:lnTo>
                    <a:pt x="263868" y="692276"/>
                  </a:lnTo>
                  <a:close/>
                </a:path>
                <a:path w="660400" h="965200">
                  <a:moveTo>
                    <a:pt x="292520" y="644398"/>
                  </a:moveTo>
                  <a:lnTo>
                    <a:pt x="263398" y="644398"/>
                  </a:lnTo>
                  <a:lnTo>
                    <a:pt x="248539" y="669289"/>
                  </a:lnTo>
                  <a:lnTo>
                    <a:pt x="233425" y="692530"/>
                  </a:lnTo>
                  <a:lnTo>
                    <a:pt x="233680" y="692276"/>
                  </a:lnTo>
                  <a:lnTo>
                    <a:pt x="263868" y="692276"/>
                  </a:lnTo>
                  <a:lnTo>
                    <a:pt x="270129" y="682498"/>
                  </a:lnTo>
                  <a:lnTo>
                    <a:pt x="285242" y="657351"/>
                  </a:lnTo>
                  <a:lnTo>
                    <a:pt x="292520" y="644398"/>
                  </a:lnTo>
                  <a:close/>
                </a:path>
                <a:path w="660400" h="965200">
                  <a:moveTo>
                    <a:pt x="248666" y="668909"/>
                  </a:moveTo>
                  <a:lnTo>
                    <a:pt x="248420" y="669289"/>
                  </a:lnTo>
                  <a:lnTo>
                    <a:pt x="248666" y="668909"/>
                  </a:lnTo>
                  <a:close/>
                </a:path>
                <a:path w="660400" h="965200">
                  <a:moveTo>
                    <a:pt x="305943" y="618236"/>
                  </a:moveTo>
                  <a:lnTo>
                    <a:pt x="277622" y="618236"/>
                  </a:lnTo>
                  <a:lnTo>
                    <a:pt x="270383" y="632078"/>
                  </a:lnTo>
                  <a:lnTo>
                    <a:pt x="263144" y="644778"/>
                  </a:lnTo>
                  <a:lnTo>
                    <a:pt x="263398" y="644398"/>
                  </a:lnTo>
                  <a:lnTo>
                    <a:pt x="292520" y="644398"/>
                  </a:lnTo>
                  <a:lnTo>
                    <a:pt x="292735" y="644016"/>
                  </a:lnTo>
                  <a:lnTo>
                    <a:pt x="300100" y="629920"/>
                  </a:lnTo>
                  <a:lnTo>
                    <a:pt x="305943" y="618236"/>
                  </a:lnTo>
                  <a:close/>
                </a:path>
                <a:path w="660400" h="965200">
                  <a:moveTo>
                    <a:pt x="270510" y="631698"/>
                  </a:moveTo>
                  <a:lnTo>
                    <a:pt x="270295" y="632078"/>
                  </a:lnTo>
                  <a:lnTo>
                    <a:pt x="270510" y="631698"/>
                  </a:lnTo>
                  <a:close/>
                </a:path>
                <a:path w="660400" h="965200">
                  <a:moveTo>
                    <a:pt x="312639" y="604012"/>
                  </a:moveTo>
                  <a:lnTo>
                    <a:pt x="284606" y="604012"/>
                  </a:lnTo>
                  <a:lnTo>
                    <a:pt x="277585" y="618306"/>
                  </a:lnTo>
                  <a:lnTo>
                    <a:pt x="305943" y="618236"/>
                  </a:lnTo>
                  <a:lnTo>
                    <a:pt x="307467" y="615188"/>
                  </a:lnTo>
                  <a:lnTo>
                    <a:pt x="312639" y="604012"/>
                  </a:lnTo>
                  <a:close/>
                </a:path>
                <a:path w="660400" h="965200">
                  <a:moveTo>
                    <a:pt x="332749" y="557784"/>
                  </a:moveTo>
                  <a:lnTo>
                    <a:pt x="305308" y="557784"/>
                  </a:lnTo>
                  <a:lnTo>
                    <a:pt x="291338" y="589534"/>
                  </a:lnTo>
                  <a:lnTo>
                    <a:pt x="284480" y="604265"/>
                  </a:lnTo>
                  <a:lnTo>
                    <a:pt x="284606" y="604012"/>
                  </a:lnTo>
                  <a:lnTo>
                    <a:pt x="312639" y="604012"/>
                  </a:lnTo>
                  <a:lnTo>
                    <a:pt x="314579" y="599821"/>
                  </a:lnTo>
                  <a:lnTo>
                    <a:pt x="328675" y="567816"/>
                  </a:lnTo>
                  <a:lnTo>
                    <a:pt x="332749" y="557784"/>
                  </a:lnTo>
                  <a:close/>
                </a:path>
                <a:path w="660400" h="965200">
                  <a:moveTo>
                    <a:pt x="291465" y="589152"/>
                  </a:moveTo>
                  <a:lnTo>
                    <a:pt x="291288" y="589534"/>
                  </a:lnTo>
                  <a:lnTo>
                    <a:pt x="291465" y="589152"/>
                  </a:lnTo>
                  <a:close/>
                </a:path>
                <a:path w="660400" h="965200">
                  <a:moveTo>
                    <a:pt x="346002" y="524510"/>
                  </a:moveTo>
                  <a:lnTo>
                    <a:pt x="318769" y="524510"/>
                  </a:lnTo>
                  <a:lnTo>
                    <a:pt x="305181" y="558038"/>
                  </a:lnTo>
                  <a:lnTo>
                    <a:pt x="305308" y="557784"/>
                  </a:lnTo>
                  <a:lnTo>
                    <a:pt x="332749" y="557784"/>
                  </a:lnTo>
                  <a:lnTo>
                    <a:pt x="342392" y="534035"/>
                  </a:lnTo>
                  <a:lnTo>
                    <a:pt x="346002" y="524510"/>
                  </a:lnTo>
                  <a:close/>
                </a:path>
                <a:path w="660400" h="965200">
                  <a:moveTo>
                    <a:pt x="371964" y="454278"/>
                  </a:moveTo>
                  <a:lnTo>
                    <a:pt x="345059" y="454278"/>
                  </a:lnTo>
                  <a:lnTo>
                    <a:pt x="331978" y="490092"/>
                  </a:lnTo>
                  <a:lnTo>
                    <a:pt x="318643" y="524763"/>
                  </a:lnTo>
                  <a:lnTo>
                    <a:pt x="318769" y="524510"/>
                  </a:lnTo>
                  <a:lnTo>
                    <a:pt x="346002" y="524510"/>
                  </a:lnTo>
                  <a:lnTo>
                    <a:pt x="355727" y="498855"/>
                  </a:lnTo>
                  <a:lnTo>
                    <a:pt x="368935" y="462914"/>
                  </a:lnTo>
                  <a:lnTo>
                    <a:pt x="371964" y="454278"/>
                  </a:lnTo>
                  <a:close/>
                </a:path>
                <a:path w="660400" h="965200">
                  <a:moveTo>
                    <a:pt x="331978" y="489965"/>
                  </a:moveTo>
                  <a:close/>
                </a:path>
                <a:path w="660400" h="965200">
                  <a:moveTo>
                    <a:pt x="583292" y="24812"/>
                  </a:moveTo>
                  <a:lnTo>
                    <a:pt x="542155" y="49282"/>
                  </a:lnTo>
                  <a:lnTo>
                    <a:pt x="505841" y="84836"/>
                  </a:lnTo>
                  <a:lnTo>
                    <a:pt x="481456" y="117221"/>
                  </a:lnTo>
                  <a:lnTo>
                    <a:pt x="456692" y="158876"/>
                  </a:lnTo>
                  <a:lnTo>
                    <a:pt x="438277" y="198374"/>
                  </a:lnTo>
                  <a:lnTo>
                    <a:pt x="407669" y="276098"/>
                  </a:lnTo>
                  <a:lnTo>
                    <a:pt x="383031" y="345693"/>
                  </a:lnTo>
                  <a:lnTo>
                    <a:pt x="344931" y="454405"/>
                  </a:lnTo>
                  <a:lnTo>
                    <a:pt x="345059" y="454278"/>
                  </a:lnTo>
                  <a:lnTo>
                    <a:pt x="371964" y="454278"/>
                  </a:lnTo>
                  <a:lnTo>
                    <a:pt x="394462" y="390143"/>
                  </a:lnTo>
                  <a:lnTo>
                    <a:pt x="419309" y="318897"/>
                  </a:lnTo>
                  <a:lnTo>
                    <a:pt x="431500" y="284861"/>
                  </a:lnTo>
                  <a:lnTo>
                    <a:pt x="443690" y="252602"/>
                  </a:lnTo>
                  <a:lnTo>
                    <a:pt x="449607" y="237362"/>
                  </a:lnTo>
                  <a:lnTo>
                    <a:pt x="455623" y="222630"/>
                  </a:lnTo>
                  <a:lnTo>
                    <a:pt x="461537" y="208534"/>
                  </a:lnTo>
                  <a:lnTo>
                    <a:pt x="467431" y="195072"/>
                  </a:lnTo>
                  <a:lnTo>
                    <a:pt x="473276" y="182499"/>
                  </a:lnTo>
                  <a:lnTo>
                    <a:pt x="479298" y="170434"/>
                  </a:lnTo>
                  <a:lnTo>
                    <a:pt x="485140" y="159512"/>
                  </a:lnTo>
                  <a:lnTo>
                    <a:pt x="490981" y="149478"/>
                  </a:lnTo>
                  <a:lnTo>
                    <a:pt x="502343" y="131699"/>
                  </a:lnTo>
                  <a:lnTo>
                    <a:pt x="513732" y="115697"/>
                  </a:lnTo>
                  <a:lnTo>
                    <a:pt x="514096" y="115188"/>
                  </a:lnTo>
                  <a:lnTo>
                    <a:pt x="525021" y="101473"/>
                  </a:lnTo>
                  <a:lnTo>
                    <a:pt x="524891" y="101473"/>
                  </a:lnTo>
                  <a:lnTo>
                    <a:pt x="536575" y="88646"/>
                  </a:lnTo>
                  <a:lnTo>
                    <a:pt x="536716" y="88646"/>
                  </a:lnTo>
                  <a:lnTo>
                    <a:pt x="546977" y="78612"/>
                  </a:lnTo>
                  <a:lnTo>
                    <a:pt x="557690" y="69468"/>
                  </a:lnTo>
                  <a:lnTo>
                    <a:pt x="557530" y="69468"/>
                  </a:lnTo>
                  <a:lnTo>
                    <a:pt x="568137" y="61722"/>
                  </a:lnTo>
                  <a:lnTo>
                    <a:pt x="568833" y="61213"/>
                  </a:lnTo>
                  <a:lnTo>
                    <a:pt x="578517" y="55117"/>
                  </a:lnTo>
                  <a:lnTo>
                    <a:pt x="578358" y="55117"/>
                  </a:lnTo>
                  <a:lnTo>
                    <a:pt x="587833" y="50164"/>
                  </a:lnTo>
                  <a:lnTo>
                    <a:pt x="587375" y="50164"/>
                  </a:lnTo>
                  <a:lnTo>
                    <a:pt x="589534" y="49275"/>
                  </a:lnTo>
                  <a:lnTo>
                    <a:pt x="590160" y="49275"/>
                  </a:lnTo>
                  <a:lnTo>
                    <a:pt x="583292" y="24812"/>
                  </a:lnTo>
                  <a:close/>
                </a:path>
                <a:path w="660400" h="965200">
                  <a:moveTo>
                    <a:pt x="419354" y="318770"/>
                  </a:moveTo>
                  <a:close/>
                </a:path>
                <a:path w="660400" h="965200">
                  <a:moveTo>
                    <a:pt x="431593" y="284734"/>
                  </a:moveTo>
                  <a:close/>
                </a:path>
                <a:path w="660400" h="965200">
                  <a:moveTo>
                    <a:pt x="443738" y="252475"/>
                  </a:moveTo>
                  <a:close/>
                </a:path>
                <a:path w="660400" h="965200">
                  <a:moveTo>
                    <a:pt x="449706" y="237109"/>
                  </a:moveTo>
                  <a:lnTo>
                    <a:pt x="449580" y="237362"/>
                  </a:lnTo>
                  <a:lnTo>
                    <a:pt x="449706" y="237109"/>
                  </a:lnTo>
                  <a:close/>
                </a:path>
                <a:path w="660400" h="965200">
                  <a:moveTo>
                    <a:pt x="455675" y="222503"/>
                  </a:moveTo>
                  <a:close/>
                </a:path>
                <a:path w="660400" h="965200">
                  <a:moveTo>
                    <a:pt x="461644" y="208279"/>
                  </a:moveTo>
                  <a:lnTo>
                    <a:pt x="461518" y="208534"/>
                  </a:lnTo>
                  <a:lnTo>
                    <a:pt x="461644" y="208279"/>
                  </a:lnTo>
                  <a:close/>
                </a:path>
                <a:path w="660400" h="965200">
                  <a:moveTo>
                    <a:pt x="467487" y="194945"/>
                  </a:moveTo>
                  <a:close/>
                </a:path>
                <a:path w="660400" h="965200">
                  <a:moveTo>
                    <a:pt x="473456" y="182117"/>
                  </a:moveTo>
                  <a:lnTo>
                    <a:pt x="473202" y="182499"/>
                  </a:lnTo>
                  <a:lnTo>
                    <a:pt x="473456" y="182117"/>
                  </a:lnTo>
                  <a:close/>
                </a:path>
                <a:path w="660400" h="965200">
                  <a:moveTo>
                    <a:pt x="485231" y="159512"/>
                  </a:moveTo>
                  <a:lnTo>
                    <a:pt x="485013" y="159892"/>
                  </a:lnTo>
                  <a:lnTo>
                    <a:pt x="485231" y="159512"/>
                  </a:lnTo>
                  <a:close/>
                </a:path>
                <a:path w="660400" h="965200">
                  <a:moveTo>
                    <a:pt x="491050" y="149478"/>
                  </a:moveTo>
                  <a:lnTo>
                    <a:pt x="490728" y="149987"/>
                  </a:lnTo>
                  <a:lnTo>
                    <a:pt x="491050" y="149478"/>
                  </a:lnTo>
                  <a:close/>
                </a:path>
                <a:path w="660400" h="965200">
                  <a:moveTo>
                    <a:pt x="502666" y="131190"/>
                  </a:moveTo>
                  <a:lnTo>
                    <a:pt x="502285" y="131699"/>
                  </a:lnTo>
                  <a:lnTo>
                    <a:pt x="502666" y="131190"/>
                  </a:lnTo>
                  <a:close/>
                </a:path>
                <a:path w="660400" h="965200">
                  <a:moveTo>
                    <a:pt x="513890" y="115475"/>
                  </a:moveTo>
                  <a:lnTo>
                    <a:pt x="513715" y="115697"/>
                  </a:lnTo>
                  <a:lnTo>
                    <a:pt x="513890" y="115475"/>
                  </a:lnTo>
                  <a:close/>
                </a:path>
                <a:path w="660400" h="965200">
                  <a:moveTo>
                    <a:pt x="514118" y="115188"/>
                  </a:moveTo>
                  <a:lnTo>
                    <a:pt x="513890" y="115475"/>
                  </a:lnTo>
                  <a:lnTo>
                    <a:pt x="514118" y="115188"/>
                  </a:lnTo>
                  <a:close/>
                </a:path>
                <a:path w="660400" h="965200">
                  <a:moveTo>
                    <a:pt x="525526" y="100837"/>
                  </a:moveTo>
                  <a:lnTo>
                    <a:pt x="524891" y="101473"/>
                  </a:lnTo>
                  <a:lnTo>
                    <a:pt x="525021" y="101473"/>
                  </a:lnTo>
                  <a:lnTo>
                    <a:pt x="525526" y="100837"/>
                  </a:lnTo>
                  <a:close/>
                </a:path>
                <a:path w="660400" h="965200">
                  <a:moveTo>
                    <a:pt x="536716" y="88646"/>
                  </a:moveTo>
                  <a:lnTo>
                    <a:pt x="536575" y="88646"/>
                  </a:lnTo>
                  <a:lnTo>
                    <a:pt x="536067" y="89280"/>
                  </a:lnTo>
                  <a:lnTo>
                    <a:pt x="536716" y="88646"/>
                  </a:lnTo>
                  <a:close/>
                </a:path>
                <a:path w="660400" h="965200">
                  <a:moveTo>
                    <a:pt x="547497" y="78104"/>
                  </a:moveTo>
                  <a:lnTo>
                    <a:pt x="546862" y="78612"/>
                  </a:lnTo>
                  <a:lnTo>
                    <a:pt x="547497" y="78104"/>
                  </a:lnTo>
                  <a:close/>
                </a:path>
                <a:path w="660400" h="965200">
                  <a:moveTo>
                    <a:pt x="654548" y="21081"/>
                  </a:moveTo>
                  <a:lnTo>
                    <a:pt x="595122" y="21081"/>
                  </a:lnTo>
                  <a:lnTo>
                    <a:pt x="602615" y="45338"/>
                  </a:lnTo>
                  <a:lnTo>
                    <a:pt x="590162" y="49282"/>
                  </a:lnTo>
                  <a:lnTo>
                    <a:pt x="596900" y="73278"/>
                  </a:lnTo>
                  <a:lnTo>
                    <a:pt x="654548" y="21081"/>
                  </a:lnTo>
                  <a:close/>
                </a:path>
                <a:path w="660400" h="965200">
                  <a:moveTo>
                    <a:pt x="558292" y="68961"/>
                  </a:moveTo>
                  <a:lnTo>
                    <a:pt x="557530" y="69468"/>
                  </a:lnTo>
                  <a:lnTo>
                    <a:pt x="557690" y="69468"/>
                  </a:lnTo>
                  <a:lnTo>
                    <a:pt x="558292" y="68961"/>
                  </a:lnTo>
                  <a:close/>
                </a:path>
                <a:path w="660400" h="965200">
                  <a:moveTo>
                    <a:pt x="568833" y="61213"/>
                  </a:moveTo>
                  <a:lnTo>
                    <a:pt x="568071" y="61722"/>
                  </a:lnTo>
                  <a:lnTo>
                    <a:pt x="568565" y="61409"/>
                  </a:lnTo>
                  <a:lnTo>
                    <a:pt x="568833" y="61213"/>
                  </a:lnTo>
                  <a:close/>
                </a:path>
                <a:path w="660400" h="965200">
                  <a:moveTo>
                    <a:pt x="568565" y="61409"/>
                  </a:moveTo>
                  <a:lnTo>
                    <a:pt x="568071" y="61722"/>
                  </a:lnTo>
                  <a:lnTo>
                    <a:pt x="568565" y="61409"/>
                  </a:lnTo>
                  <a:close/>
                </a:path>
                <a:path w="660400" h="965200">
                  <a:moveTo>
                    <a:pt x="568874" y="61213"/>
                  </a:moveTo>
                  <a:lnTo>
                    <a:pt x="568565" y="61409"/>
                  </a:lnTo>
                  <a:lnTo>
                    <a:pt x="568874" y="61213"/>
                  </a:lnTo>
                  <a:close/>
                </a:path>
                <a:path w="660400" h="965200">
                  <a:moveTo>
                    <a:pt x="579119" y="54737"/>
                  </a:moveTo>
                  <a:lnTo>
                    <a:pt x="578358" y="55117"/>
                  </a:lnTo>
                  <a:lnTo>
                    <a:pt x="578517" y="55117"/>
                  </a:lnTo>
                  <a:lnTo>
                    <a:pt x="579119" y="54737"/>
                  </a:lnTo>
                  <a:close/>
                </a:path>
                <a:path w="660400" h="965200">
                  <a:moveTo>
                    <a:pt x="589534" y="49275"/>
                  </a:moveTo>
                  <a:lnTo>
                    <a:pt x="587375" y="50164"/>
                  </a:lnTo>
                  <a:lnTo>
                    <a:pt x="588537" y="49796"/>
                  </a:lnTo>
                  <a:lnTo>
                    <a:pt x="589534" y="49275"/>
                  </a:lnTo>
                  <a:close/>
                </a:path>
                <a:path w="660400" h="965200">
                  <a:moveTo>
                    <a:pt x="588537" y="49796"/>
                  </a:moveTo>
                  <a:lnTo>
                    <a:pt x="587375" y="50164"/>
                  </a:lnTo>
                  <a:lnTo>
                    <a:pt x="587833" y="50164"/>
                  </a:lnTo>
                  <a:lnTo>
                    <a:pt x="588537" y="49796"/>
                  </a:lnTo>
                  <a:close/>
                </a:path>
                <a:path w="660400" h="965200">
                  <a:moveTo>
                    <a:pt x="590160" y="49275"/>
                  </a:moveTo>
                  <a:lnTo>
                    <a:pt x="589522" y="49282"/>
                  </a:lnTo>
                  <a:lnTo>
                    <a:pt x="588537" y="49796"/>
                  </a:lnTo>
                  <a:lnTo>
                    <a:pt x="590160" y="49275"/>
                  </a:lnTo>
                  <a:close/>
                </a:path>
                <a:path w="660400" h="965200">
                  <a:moveTo>
                    <a:pt x="595122" y="21081"/>
                  </a:moveTo>
                  <a:lnTo>
                    <a:pt x="583292" y="24812"/>
                  </a:lnTo>
                  <a:lnTo>
                    <a:pt x="590162" y="49282"/>
                  </a:lnTo>
                  <a:lnTo>
                    <a:pt x="602615" y="45338"/>
                  </a:lnTo>
                  <a:lnTo>
                    <a:pt x="595122" y="21081"/>
                  </a:lnTo>
                  <a:close/>
                </a:path>
                <a:path w="660400" h="965200">
                  <a:moveTo>
                    <a:pt x="576326" y="0"/>
                  </a:moveTo>
                  <a:lnTo>
                    <a:pt x="583292" y="24812"/>
                  </a:lnTo>
                  <a:lnTo>
                    <a:pt x="595122" y="21081"/>
                  </a:lnTo>
                  <a:lnTo>
                    <a:pt x="654548" y="21081"/>
                  </a:lnTo>
                  <a:lnTo>
                    <a:pt x="660019" y="16128"/>
                  </a:lnTo>
                  <a:lnTo>
                    <a:pt x="57632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26541" y="3554603"/>
            <a:ext cx="2141220" cy="721360"/>
            <a:chOff x="526541" y="3554603"/>
            <a:chExt cx="2141220" cy="721360"/>
          </a:xfrm>
        </p:grpSpPr>
        <p:sp>
          <p:nvSpPr>
            <p:cNvPr id="27" name="object 27"/>
            <p:cNvSpPr/>
            <p:nvPr/>
          </p:nvSpPr>
          <p:spPr>
            <a:xfrm>
              <a:off x="526541" y="3905250"/>
              <a:ext cx="1825752" cy="3704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4260" y="3942969"/>
              <a:ext cx="1703070" cy="247650"/>
            </a:xfrm>
            <a:custGeom>
              <a:avLst/>
              <a:gdLst/>
              <a:ahLst/>
              <a:cxnLst/>
              <a:rect l="l" t="t" r="r" b="b"/>
              <a:pathLst>
                <a:path w="1703070" h="247650">
                  <a:moveTo>
                    <a:pt x="0" y="247649"/>
                  </a:moveTo>
                  <a:lnTo>
                    <a:pt x="1703070" y="247649"/>
                  </a:lnTo>
                  <a:lnTo>
                    <a:pt x="1703070" y="0"/>
                  </a:lnTo>
                  <a:lnTo>
                    <a:pt x="0" y="0"/>
                  </a:lnTo>
                  <a:lnTo>
                    <a:pt x="0" y="24764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03805" y="3554603"/>
              <a:ext cx="663575" cy="389255"/>
            </a:xfrm>
            <a:custGeom>
              <a:avLst/>
              <a:gdLst/>
              <a:ahLst/>
              <a:cxnLst/>
              <a:rect l="l" t="t" r="r" b="b"/>
              <a:pathLst>
                <a:path w="663575" h="389254">
                  <a:moveTo>
                    <a:pt x="586321" y="25180"/>
                  </a:moveTo>
                  <a:lnTo>
                    <a:pt x="535813" y="32512"/>
                  </a:lnTo>
                  <a:lnTo>
                    <a:pt x="474471" y="42545"/>
                  </a:lnTo>
                  <a:lnTo>
                    <a:pt x="415036" y="53848"/>
                  </a:lnTo>
                  <a:lnTo>
                    <a:pt x="358267" y="66929"/>
                  </a:lnTo>
                  <a:lnTo>
                    <a:pt x="304926" y="82296"/>
                  </a:lnTo>
                  <a:lnTo>
                    <a:pt x="255396" y="100330"/>
                  </a:lnTo>
                  <a:lnTo>
                    <a:pt x="210819" y="121412"/>
                  </a:lnTo>
                  <a:lnTo>
                    <a:pt x="171450" y="146177"/>
                  </a:lnTo>
                  <a:lnTo>
                    <a:pt x="137160" y="173990"/>
                  </a:lnTo>
                  <a:lnTo>
                    <a:pt x="107314" y="204343"/>
                  </a:lnTo>
                  <a:lnTo>
                    <a:pt x="81280" y="236728"/>
                  </a:lnTo>
                  <a:lnTo>
                    <a:pt x="58293" y="270764"/>
                  </a:lnTo>
                  <a:lnTo>
                    <a:pt x="37464" y="305689"/>
                  </a:lnTo>
                  <a:lnTo>
                    <a:pt x="18287" y="341376"/>
                  </a:lnTo>
                  <a:lnTo>
                    <a:pt x="0" y="377190"/>
                  </a:lnTo>
                  <a:lnTo>
                    <a:pt x="22606" y="388874"/>
                  </a:lnTo>
                  <a:lnTo>
                    <a:pt x="40893" y="353060"/>
                  </a:lnTo>
                  <a:lnTo>
                    <a:pt x="59689" y="318008"/>
                  </a:lnTo>
                  <a:lnTo>
                    <a:pt x="79657" y="284353"/>
                  </a:lnTo>
                  <a:lnTo>
                    <a:pt x="90426" y="267970"/>
                  </a:lnTo>
                  <a:lnTo>
                    <a:pt x="101854" y="251587"/>
                  </a:lnTo>
                  <a:lnTo>
                    <a:pt x="113918" y="235966"/>
                  </a:lnTo>
                  <a:lnTo>
                    <a:pt x="126193" y="221361"/>
                  </a:lnTo>
                  <a:lnTo>
                    <a:pt x="139607" y="206883"/>
                  </a:lnTo>
                  <a:lnTo>
                    <a:pt x="140081" y="206375"/>
                  </a:lnTo>
                  <a:lnTo>
                    <a:pt x="154558" y="192532"/>
                  </a:lnTo>
                  <a:lnTo>
                    <a:pt x="169465" y="179705"/>
                  </a:lnTo>
                  <a:lnTo>
                    <a:pt x="170052" y="179197"/>
                  </a:lnTo>
                  <a:lnTo>
                    <a:pt x="186063" y="167005"/>
                  </a:lnTo>
                  <a:lnTo>
                    <a:pt x="185927" y="167005"/>
                  </a:lnTo>
                  <a:lnTo>
                    <a:pt x="203650" y="155067"/>
                  </a:lnTo>
                  <a:lnTo>
                    <a:pt x="222828" y="143891"/>
                  </a:lnTo>
                  <a:lnTo>
                    <a:pt x="222631" y="143891"/>
                  </a:lnTo>
                  <a:lnTo>
                    <a:pt x="243586" y="133223"/>
                  </a:lnTo>
                  <a:lnTo>
                    <a:pt x="243937" y="133223"/>
                  </a:lnTo>
                  <a:lnTo>
                    <a:pt x="265430" y="123698"/>
                  </a:lnTo>
                  <a:lnTo>
                    <a:pt x="265578" y="123698"/>
                  </a:lnTo>
                  <a:lnTo>
                    <a:pt x="288215" y="114935"/>
                  </a:lnTo>
                  <a:lnTo>
                    <a:pt x="288036" y="114935"/>
                  </a:lnTo>
                  <a:lnTo>
                    <a:pt x="312556" y="106553"/>
                  </a:lnTo>
                  <a:lnTo>
                    <a:pt x="312419" y="106553"/>
                  </a:lnTo>
                  <a:lnTo>
                    <a:pt x="338200" y="98806"/>
                  </a:lnTo>
                  <a:lnTo>
                    <a:pt x="337946" y="98806"/>
                  </a:lnTo>
                  <a:lnTo>
                    <a:pt x="364744" y="91567"/>
                  </a:lnTo>
                  <a:lnTo>
                    <a:pt x="364363" y="91567"/>
                  </a:lnTo>
                  <a:lnTo>
                    <a:pt x="392049" y="84963"/>
                  </a:lnTo>
                  <a:lnTo>
                    <a:pt x="391794" y="84963"/>
                  </a:lnTo>
                  <a:lnTo>
                    <a:pt x="420369" y="78740"/>
                  </a:lnTo>
                  <a:lnTo>
                    <a:pt x="420116" y="78740"/>
                  </a:lnTo>
                  <a:lnTo>
                    <a:pt x="449325" y="73025"/>
                  </a:lnTo>
                  <a:lnTo>
                    <a:pt x="449071" y="73025"/>
                  </a:lnTo>
                  <a:lnTo>
                    <a:pt x="478917" y="67564"/>
                  </a:lnTo>
                  <a:lnTo>
                    <a:pt x="478663" y="67564"/>
                  </a:lnTo>
                  <a:lnTo>
                    <a:pt x="539750" y="57658"/>
                  </a:lnTo>
                  <a:lnTo>
                    <a:pt x="589838" y="50353"/>
                  </a:lnTo>
                  <a:lnTo>
                    <a:pt x="586321" y="25180"/>
                  </a:lnTo>
                  <a:close/>
                </a:path>
                <a:path w="663575" h="389254">
                  <a:moveTo>
                    <a:pt x="59736" y="318008"/>
                  </a:moveTo>
                  <a:lnTo>
                    <a:pt x="59436" y="318516"/>
                  </a:lnTo>
                  <a:lnTo>
                    <a:pt x="59736" y="318008"/>
                  </a:lnTo>
                  <a:close/>
                </a:path>
                <a:path w="663575" h="389254">
                  <a:moveTo>
                    <a:pt x="79882" y="283972"/>
                  </a:moveTo>
                  <a:lnTo>
                    <a:pt x="79629" y="284353"/>
                  </a:lnTo>
                  <a:lnTo>
                    <a:pt x="79882" y="283972"/>
                  </a:lnTo>
                  <a:close/>
                </a:path>
                <a:path w="663575" h="389254">
                  <a:moveTo>
                    <a:pt x="101893" y="251587"/>
                  </a:moveTo>
                  <a:lnTo>
                    <a:pt x="101600" y="251968"/>
                  </a:lnTo>
                  <a:lnTo>
                    <a:pt x="101893" y="251587"/>
                  </a:lnTo>
                  <a:close/>
                </a:path>
                <a:path w="663575" h="389254">
                  <a:moveTo>
                    <a:pt x="113963" y="235966"/>
                  </a:moveTo>
                  <a:lnTo>
                    <a:pt x="113537" y="236474"/>
                  </a:lnTo>
                  <a:lnTo>
                    <a:pt x="113963" y="235966"/>
                  </a:lnTo>
                  <a:close/>
                </a:path>
                <a:path w="663575" h="389254">
                  <a:moveTo>
                    <a:pt x="126618" y="220853"/>
                  </a:moveTo>
                  <a:lnTo>
                    <a:pt x="126111" y="221361"/>
                  </a:lnTo>
                  <a:lnTo>
                    <a:pt x="126618" y="220853"/>
                  </a:lnTo>
                  <a:close/>
                </a:path>
                <a:path w="663575" h="389254">
                  <a:moveTo>
                    <a:pt x="139893" y="206575"/>
                  </a:moveTo>
                  <a:lnTo>
                    <a:pt x="139573" y="206883"/>
                  </a:lnTo>
                  <a:lnTo>
                    <a:pt x="139893" y="206575"/>
                  </a:lnTo>
                  <a:close/>
                </a:path>
                <a:path w="663575" h="389254">
                  <a:moveTo>
                    <a:pt x="140103" y="206375"/>
                  </a:moveTo>
                  <a:lnTo>
                    <a:pt x="139893" y="206575"/>
                  </a:lnTo>
                  <a:lnTo>
                    <a:pt x="140103" y="206375"/>
                  </a:lnTo>
                  <a:close/>
                </a:path>
                <a:path w="663575" h="389254">
                  <a:moveTo>
                    <a:pt x="154638" y="192532"/>
                  </a:moveTo>
                  <a:lnTo>
                    <a:pt x="154050" y="193040"/>
                  </a:lnTo>
                  <a:lnTo>
                    <a:pt x="154638" y="192532"/>
                  </a:lnTo>
                  <a:close/>
                </a:path>
                <a:path w="663575" h="389254">
                  <a:moveTo>
                    <a:pt x="169822" y="179396"/>
                  </a:moveTo>
                  <a:lnTo>
                    <a:pt x="169418" y="179705"/>
                  </a:lnTo>
                  <a:lnTo>
                    <a:pt x="169822" y="179396"/>
                  </a:lnTo>
                  <a:close/>
                </a:path>
                <a:path w="663575" h="389254">
                  <a:moveTo>
                    <a:pt x="170083" y="179197"/>
                  </a:moveTo>
                  <a:lnTo>
                    <a:pt x="169822" y="179396"/>
                  </a:lnTo>
                  <a:lnTo>
                    <a:pt x="170083" y="179197"/>
                  </a:lnTo>
                  <a:close/>
                </a:path>
                <a:path w="663575" h="389254">
                  <a:moveTo>
                    <a:pt x="186562" y="166624"/>
                  </a:moveTo>
                  <a:lnTo>
                    <a:pt x="185927" y="167005"/>
                  </a:lnTo>
                  <a:lnTo>
                    <a:pt x="186063" y="167005"/>
                  </a:lnTo>
                  <a:lnTo>
                    <a:pt x="186562" y="166624"/>
                  </a:lnTo>
                  <a:close/>
                </a:path>
                <a:path w="663575" h="389254">
                  <a:moveTo>
                    <a:pt x="204083" y="154775"/>
                  </a:moveTo>
                  <a:lnTo>
                    <a:pt x="203581" y="155067"/>
                  </a:lnTo>
                  <a:lnTo>
                    <a:pt x="204083" y="154775"/>
                  </a:lnTo>
                  <a:close/>
                </a:path>
                <a:path w="663575" h="389254">
                  <a:moveTo>
                    <a:pt x="223266" y="143637"/>
                  </a:moveTo>
                  <a:lnTo>
                    <a:pt x="222631" y="143891"/>
                  </a:lnTo>
                  <a:lnTo>
                    <a:pt x="222828" y="143891"/>
                  </a:lnTo>
                  <a:lnTo>
                    <a:pt x="223266" y="143637"/>
                  </a:lnTo>
                  <a:close/>
                </a:path>
                <a:path w="663575" h="389254">
                  <a:moveTo>
                    <a:pt x="243937" y="133223"/>
                  </a:moveTo>
                  <a:lnTo>
                    <a:pt x="243586" y="133223"/>
                  </a:lnTo>
                  <a:lnTo>
                    <a:pt x="243077" y="133604"/>
                  </a:lnTo>
                  <a:lnTo>
                    <a:pt x="243937" y="133223"/>
                  </a:lnTo>
                  <a:close/>
                </a:path>
                <a:path w="663575" h="389254">
                  <a:moveTo>
                    <a:pt x="265578" y="123698"/>
                  </a:moveTo>
                  <a:lnTo>
                    <a:pt x="265430" y="123698"/>
                  </a:lnTo>
                  <a:lnTo>
                    <a:pt x="264921" y="123952"/>
                  </a:lnTo>
                  <a:lnTo>
                    <a:pt x="265578" y="123698"/>
                  </a:lnTo>
                  <a:close/>
                </a:path>
                <a:path w="663575" h="389254">
                  <a:moveTo>
                    <a:pt x="288544" y="114808"/>
                  </a:moveTo>
                  <a:lnTo>
                    <a:pt x="288036" y="114935"/>
                  </a:lnTo>
                  <a:lnTo>
                    <a:pt x="288215" y="114935"/>
                  </a:lnTo>
                  <a:lnTo>
                    <a:pt x="288544" y="114808"/>
                  </a:lnTo>
                  <a:close/>
                </a:path>
                <a:path w="663575" h="389254">
                  <a:moveTo>
                    <a:pt x="312927" y="106426"/>
                  </a:moveTo>
                  <a:lnTo>
                    <a:pt x="312419" y="106553"/>
                  </a:lnTo>
                  <a:lnTo>
                    <a:pt x="312556" y="106553"/>
                  </a:lnTo>
                  <a:lnTo>
                    <a:pt x="312927" y="106426"/>
                  </a:lnTo>
                  <a:close/>
                </a:path>
                <a:path w="663575" h="389254">
                  <a:moveTo>
                    <a:pt x="652251" y="23368"/>
                  </a:moveTo>
                  <a:lnTo>
                    <a:pt x="598805" y="23368"/>
                  </a:lnTo>
                  <a:lnTo>
                    <a:pt x="602488" y="48513"/>
                  </a:lnTo>
                  <a:lnTo>
                    <a:pt x="589838" y="50353"/>
                  </a:lnTo>
                  <a:lnTo>
                    <a:pt x="593344" y="75438"/>
                  </a:lnTo>
                  <a:lnTo>
                    <a:pt x="663575" y="27177"/>
                  </a:lnTo>
                  <a:lnTo>
                    <a:pt x="652251" y="23368"/>
                  </a:lnTo>
                  <a:close/>
                </a:path>
                <a:path w="663575" h="389254">
                  <a:moveTo>
                    <a:pt x="598805" y="23368"/>
                  </a:moveTo>
                  <a:lnTo>
                    <a:pt x="586321" y="25180"/>
                  </a:lnTo>
                  <a:lnTo>
                    <a:pt x="589838" y="50353"/>
                  </a:lnTo>
                  <a:lnTo>
                    <a:pt x="602488" y="48513"/>
                  </a:lnTo>
                  <a:lnTo>
                    <a:pt x="598805" y="23368"/>
                  </a:lnTo>
                  <a:close/>
                </a:path>
                <a:path w="663575" h="389254">
                  <a:moveTo>
                    <a:pt x="582802" y="0"/>
                  </a:moveTo>
                  <a:lnTo>
                    <a:pt x="586321" y="25180"/>
                  </a:lnTo>
                  <a:lnTo>
                    <a:pt x="598805" y="23368"/>
                  </a:lnTo>
                  <a:lnTo>
                    <a:pt x="652251" y="23368"/>
                  </a:lnTo>
                  <a:lnTo>
                    <a:pt x="582802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26541" y="4931664"/>
            <a:ext cx="2141220" cy="482600"/>
            <a:chOff x="526541" y="4931664"/>
            <a:chExt cx="2141220" cy="482600"/>
          </a:xfrm>
        </p:grpSpPr>
        <p:sp>
          <p:nvSpPr>
            <p:cNvPr id="31" name="object 31"/>
            <p:cNvSpPr/>
            <p:nvPr/>
          </p:nvSpPr>
          <p:spPr>
            <a:xfrm>
              <a:off x="526541" y="4931664"/>
              <a:ext cx="1825752" cy="3704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4260" y="4969383"/>
              <a:ext cx="1703070" cy="247650"/>
            </a:xfrm>
            <a:custGeom>
              <a:avLst/>
              <a:gdLst/>
              <a:ahLst/>
              <a:cxnLst/>
              <a:rect l="l" t="t" r="r" b="b"/>
              <a:pathLst>
                <a:path w="1703070" h="247650">
                  <a:moveTo>
                    <a:pt x="0" y="247650"/>
                  </a:moveTo>
                  <a:lnTo>
                    <a:pt x="1703070" y="247650"/>
                  </a:lnTo>
                  <a:lnTo>
                    <a:pt x="1703070" y="0"/>
                  </a:lnTo>
                  <a:lnTo>
                    <a:pt x="0" y="0"/>
                  </a:lnTo>
                  <a:lnTo>
                    <a:pt x="0" y="24765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17216" y="5197602"/>
              <a:ext cx="550545" cy="217170"/>
            </a:xfrm>
            <a:custGeom>
              <a:avLst/>
              <a:gdLst/>
              <a:ahLst/>
              <a:cxnLst/>
              <a:rect l="l" t="t" r="r" b="b"/>
              <a:pathLst>
                <a:path w="550544" h="217170">
                  <a:moveTo>
                    <a:pt x="540769" y="164592"/>
                  </a:moveTo>
                  <a:lnTo>
                    <a:pt x="485520" y="164592"/>
                  </a:lnTo>
                  <a:lnTo>
                    <a:pt x="489331" y="189738"/>
                  </a:lnTo>
                  <a:lnTo>
                    <a:pt x="476771" y="191644"/>
                  </a:lnTo>
                  <a:lnTo>
                    <a:pt x="480568" y="216662"/>
                  </a:lnTo>
                  <a:lnTo>
                    <a:pt x="550163" y="167640"/>
                  </a:lnTo>
                  <a:lnTo>
                    <a:pt x="540769" y="164592"/>
                  </a:lnTo>
                  <a:close/>
                </a:path>
                <a:path w="550544" h="217170">
                  <a:moveTo>
                    <a:pt x="16763" y="0"/>
                  </a:moveTo>
                  <a:lnTo>
                    <a:pt x="29337" y="44958"/>
                  </a:lnTo>
                  <a:lnTo>
                    <a:pt x="58927" y="70358"/>
                  </a:lnTo>
                  <a:lnTo>
                    <a:pt x="88900" y="94996"/>
                  </a:lnTo>
                  <a:lnTo>
                    <a:pt x="119506" y="118110"/>
                  </a:lnTo>
                  <a:lnTo>
                    <a:pt x="166877" y="149098"/>
                  </a:lnTo>
                  <a:lnTo>
                    <a:pt x="216534" y="173990"/>
                  </a:lnTo>
                  <a:lnTo>
                    <a:pt x="268858" y="190881"/>
                  </a:lnTo>
                  <a:lnTo>
                    <a:pt x="323469" y="199009"/>
                  </a:lnTo>
                  <a:lnTo>
                    <a:pt x="360680" y="200533"/>
                  </a:lnTo>
                  <a:lnTo>
                    <a:pt x="379602" y="200279"/>
                  </a:lnTo>
                  <a:lnTo>
                    <a:pt x="398652" y="199517"/>
                  </a:lnTo>
                  <a:lnTo>
                    <a:pt x="436625" y="196469"/>
                  </a:lnTo>
                  <a:lnTo>
                    <a:pt x="475106" y="191897"/>
                  </a:lnTo>
                  <a:lnTo>
                    <a:pt x="476771" y="191644"/>
                  </a:lnTo>
                  <a:lnTo>
                    <a:pt x="474265" y="175133"/>
                  </a:lnTo>
                  <a:lnTo>
                    <a:pt x="360680" y="175133"/>
                  </a:lnTo>
                  <a:lnTo>
                    <a:pt x="360966" y="175131"/>
                  </a:lnTo>
                  <a:lnTo>
                    <a:pt x="342900" y="174752"/>
                  </a:lnTo>
                  <a:lnTo>
                    <a:pt x="343407" y="174752"/>
                  </a:lnTo>
                  <a:lnTo>
                    <a:pt x="325246" y="173736"/>
                  </a:lnTo>
                  <a:lnTo>
                    <a:pt x="325755" y="173736"/>
                  </a:lnTo>
                  <a:lnTo>
                    <a:pt x="309245" y="172085"/>
                  </a:lnTo>
                  <a:lnTo>
                    <a:pt x="308609" y="172085"/>
                  </a:lnTo>
                  <a:lnTo>
                    <a:pt x="290956" y="169418"/>
                  </a:lnTo>
                  <a:lnTo>
                    <a:pt x="291591" y="169418"/>
                  </a:lnTo>
                  <a:lnTo>
                    <a:pt x="275481" y="166243"/>
                  </a:lnTo>
                  <a:lnTo>
                    <a:pt x="274955" y="166243"/>
                  </a:lnTo>
                  <a:lnTo>
                    <a:pt x="257937" y="161798"/>
                  </a:lnTo>
                  <a:lnTo>
                    <a:pt x="258182" y="161798"/>
                  </a:lnTo>
                  <a:lnTo>
                    <a:pt x="242587" y="156718"/>
                  </a:lnTo>
                  <a:lnTo>
                    <a:pt x="242443" y="156718"/>
                  </a:lnTo>
                  <a:lnTo>
                    <a:pt x="225932" y="150368"/>
                  </a:lnTo>
                  <a:lnTo>
                    <a:pt x="210882" y="143637"/>
                  </a:lnTo>
                  <a:lnTo>
                    <a:pt x="195318" y="135763"/>
                  </a:lnTo>
                  <a:lnTo>
                    <a:pt x="179907" y="127254"/>
                  </a:lnTo>
                  <a:lnTo>
                    <a:pt x="164627" y="117983"/>
                  </a:lnTo>
                  <a:lnTo>
                    <a:pt x="149097" y="107823"/>
                  </a:lnTo>
                  <a:lnTo>
                    <a:pt x="134238" y="97409"/>
                  </a:lnTo>
                  <a:lnTo>
                    <a:pt x="104897" y="75184"/>
                  </a:lnTo>
                  <a:lnTo>
                    <a:pt x="75366" y="51054"/>
                  </a:lnTo>
                  <a:lnTo>
                    <a:pt x="45994" y="25781"/>
                  </a:lnTo>
                  <a:lnTo>
                    <a:pt x="16763" y="0"/>
                  </a:lnTo>
                  <a:close/>
                </a:path>
                <a:path w="550544" h="217170">
                  <a:moveTo>
                    <a:pt x="485520" y="164592"/>
                  </a:moveTo>
                  <a:lnTo>
                    <a:pt x="472959" y="166533"/>
                  </a:lnTo>
                  <a:lnTo>
                    <a:pt x="476771" y="191644"/>
                  </a:lnTo>
                  <a:lnTo>
                    <a:pt x="489331" y="189738"/>
                  </a:lnTo>
                  <a:lnTo>
                    <a:pt x="485520" y="164592"/>
                  </a:lnTo>
                  <a:close/>
                </a:path>
                <a:path w="550544" h="217170">
                  <a:moveTo>
                    <a:pt x="360966" y="175131"/>
                  </a:moveTo>
                  <a:lnTo>
                    <a:pt x="360680" y="175133"/>
                  </a:lnTo>
                  <a:lnTo>
                    <a:pt x="361060" y="175133"/>
                  </a:lnTo>
                  <a:close/>
                </a:path>
                <a:path w="550544" h="217170">
                  <a:moveTo>
                    <a:pt x="471931" y="166624"/>
                  </a:moveTo>
                  <a:lnTo>
                    <a:pt x="433831" y="171196"/>
                  </a:lnTo>
                  <a:lnTo>
                    <a:pt x="434339" y="171196"/>
                  </a:lnTo>
                  <a:lnTo>
                    <a:pt x="396875" y="174117"/>
                  </a:lnTo>
                  <a:lnTo>
                    <a:pt x="397256" y="174117"/>
                  </a:lnTo>
                  <a:lnTo>
                    <a:pt x="378713" y="175006"/>
                  </a:lnTo>
                  <a:lnTo>
                    <a:pt x="360966" y="175131"/>
                  </a:lnTo>
                  <a:lnTo>
                    <a:pt x="474265" y="175133"/>
                  </a:lnTo>
                  <a:lnTo>
                    <a:pt x="472992" y="166751"/>
                  </a:lnTo>
                  <a:lnTo>
                    <a:pt x="471550" y="166751"/>
                  </a:lnTo>
                  <a:lnTo>
                    <a:pt x="471931" y="166624"/>
                  </a:lnTo>
                  <a:close/>
                </a:path>
                <a:path w="550544" h="217170">
                  <a:moveTo>
                    <a:pt x="307975" y="171958"/>
                  </a:moveTo>
                  <a:lnTo>
                    <a:pt x="308609" y="172085"/>
                  </a:lnTo>
                  <a:lnTo>
                    <a:pt x="309245" y="172085"/>
                  </a:lnTo>
                  <a:lnTo>
                    <a:pt x="307975" y="171958"/>
                  </a:lnTo>
                  <a:close/>
                </a:path>
                <a:path w="550544" h="217170">
                  <a:moveTo>
                    <a:pt x="472959" y="166533"/>
                  </a:moveTo>
                  <a:lnTo>
                    <a:pt x="471550" y="166751"/>
                  </a:lnTo>
                  <a:lnTo>
                    <a:pt x="472992" y="166751"/>
                  </a:lnTo>
                  <a:lnTo>
                    <a:pt x="472959" y="166533"/>
                  </a:lnTo>
                  <a:close/>
                </a:path>
                <a:path w="550544" h="217170">
                  <a:moveTo>
                    <a:pt x="469138" y="141351"/>
                  </a:moveTo>
                  <a:lnTo>
                    <a:pt x="472959" y="166533"/>
                  </a:lnTo>
                  <a:lnTo>
                    <a:pt x="485520" y="164592"/>
                  </a:lnTo>
                  <a:lnTo>
                    <a:pt x="540769" y="164592"/>
                  </a:lnTo>
                  <a:lnTo>
                    <a:pt x="469138" y="141351"/>
                  </a:lnTo>
                  <a:close/>
                </a:path>
                <a:path w="550544" h="217170">
                  <a:moveTo>
                    <a:pt x="274193" y="165989"/>
                  </a:moveTo>
                  <a:lnTo>
                    <a:pt x="274955" y="166243"/>
                  </a:lnTo>
                  <a:lnTo>
                    <a:pt x="275481" y="166243"/>
                  </a:lnTo>
                  <a:lnTo>
                    <a:pt x="274193" y="165989"/>
                  </a:lnTo>
                  <a:close/>
                </a:path>
                <a:path w="550544" h="217170">
                  <a:moveTo>
                    <a:pt x="258182" y="161798"/>
                  </a:moveTo>
                  <a:lnTo>
                    <a:pt x="257937" y="161798"/>
                  </a:lnTo>
                  <a:lnTo>
                    <a:pt x="258571" y="161925"/>
                  </a:lnTo>
                  <a:lnTo>
                    <a:pt x="258182" y="161798"/>
                  </a:lnTo>
                  <a:close/>
                </a:path>
                <a:path w="550544" h="217170">
                  <a:moveTo>
                    <a:pt x="241807" y="156464"/>
                  </a:moveTo>
                  <a:lnTo>
                    <a:pt x="242443" y="156718"/>
                  </a:lnTo>
                  <a:lnTo>
                    <a:pt x="242587" y="156718"/>
                  </a:lnTo>
                  <a:lnTo>
                    <a:pt x="241807" y="156464"/>
                  </a:lnTo>
                  <a:close/>
                </a:path>
                <a:path w="550544" h="217170">
                  <a:moveTo>
                    <a:pt x="226407" y="150550"/>
                  </a:moveTo>
                  <a:lnTo>
                    <a:pt x="226568" y="150622"/>
                  </a:lnTo>
                  <a:lnTo>
                    <a:pt x="226407" y="150550"/>
                  </a:lnTo>
                  <a:close/>
                </a:path>
                <a:path w="550544" h="217170">
                  <a:moveTo>
                    <a:pt x="225997" y="150368"/>
                  </a:moveTo>
                  <a:lnTo>
                    <a:pt x="226407" y="150550"/>
                  </a:lnTo>
                  <a:lnTo>
                    <a:pt x="225997" y="150368"/>
                  </a:lnTo>
                  <a:close/>
                </a:path>
                <a:path w="550544" h="217170">
                  <a:moveTo>
                    <a:pt x="210376" y="143411"/>
                  </a:moveTo>
                  <a:lnTo>
                    <a:pt x="210819" y="143637"/>
                  </a:lnTo>
                  <a:lnTo>
                    <a:pt x="210376" y="143411"/>
                  </a:lnTo>
                  <a:close/>
                </a:path>
                <a:path w="550544" h="217170">
                  <a:moveTo>
                    <a:pt x="210319" y="143383"/>
                  </a:moveTo>
                  <a:close/>
                </a:path>
                <a:path w="550544" h="217170">
                  <a:moveTo>
                    <a:pt x="194818" y="135509"/>
                  </a:moveTo>
                  <a:lnTo>
                    <a:pt x="195199" y="135763"/>
                  </a:lnTo>
                  <a:lnTo>
                    <a:pt x="194818" y="135509"/>
                  </a:lnTo>
                  <a:close/>
                </a:path>
                <a:path w="550544" h="217170">
                  <a:moveTo>
                    <a:pt x="179450" y="127000"/>
                  </a:moveTo>
                  <a:lnTo>
                    <a:pt x="179831" y="127254"/>
                  </a:lnTo>
                  <a:lnTo>
                    <a:pt x="179450" y="127000"/>
                  </a:lnTo>
                  <a:close/>
                </a:path>
                <a:path w="550544" h="217170">
                  <a:moveTo>
                    <a:pt x="164210" y="117729"/>
                  </a:moveTo>
                  <a:lnTo>
                    <a:pt x="164591" y="117983"/>
                  </a:lnTo>
                  <a:lnTo>
                    <a:pt x="164210" y="117729"/>
                  </a:lnTo>
                  <a:close/>
                </a:path>
                <a:path w="550544" h="217170">
                  <a:moveTo>
                    <a:pt x="149384" y="108011"/>
                  </a:moveTo>
                  <a:close/>
                </a:path>
                <a:path w="550544" h="217170">
                  <a:moveTo>
                    <a:pt x="149116" y="107823"/>
                  </a:moveTo>
                  <a:lnTo>
                    <a:pt x="149384" y="108011"/>
                  </a:lnTo>
                  <a:lnTo>
                    <a:pt x="149116" y="107823"/>
                  </a:lnTo>
                  <a:close/>
                </a:path>
                <a:path w="550544" h="217170">
                  <a:moveTo>
                    <a:pt x="134284" y="97409"/>
                  </a:moveTo>
                  <a:lnTo>
                    <a:pt x="134619" y="97663"/>
                  </a:lnTo>
                  <a:lnTo>
                    <a:pt x="134284" y="97409"/>
                  </a:lnTo>
                  <a:close/>
                </a:path>
                <a:path w="550544" h="217170">
                  <a:moveTo>
                    <a:pt x="104393" y="74803"/>
                  </a:moveTo>
                  <a:lnTo>
                    <a:pt x="104775" y="75184"/>
                  </a:lnTo>
                  <a:lnTo>
                    <a:pt x="104393" y="74803"/>
                  </a:lnTo>
                  <a:close/>
                </a:path>
                <a:path w="550544" h="217170">
                  <a:moveTo>
                    <a:pt x="75056" y="50800"/>
                  </a:moveTo>
                  <a:lnTo>
                    <a:pt x="75310" y="51054"/>
                  </a:lnTo>
                  <a:lnTo>
                    <a:pt x="75056" y="50800"/>
                  </a:lnTo>
                  <a:close/>
                </a:path>
                <a:path w="550544" h="217170">
                  <a:moveTo>
                    <a:pt x="45846" y="25654"/>
                  </a:moveTo>
                  <a:lnTo>
                    <a:pt x="45974" y="25781"/>
                  </a:lnTo>
                  <a:lnTo>
                    <a:pt x="45846" y="25654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430004" y="1139018"/>
            <a:ext cx="1942464" cy="11976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b="1" spc="-30" dirty="0">
                <a:solidFill>
                  <a:srgbClr val="E6AE00"/>
                </a:solidFill>
                <a:latin typeface="Carlito"/>
                <a:cs typeface="Carlito"/>
              </a:rPr>
              <a:t>TABLE</a:t>
            </a:r>
            <a:r>
              <a:rPr sz="1800" b="1" spc="-1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E6AE00"/>
                </a:solidFill>
                <a:latin typeface="Carlito"/>
                <a:cs typeface="Carlito"/>
              </a:rPr>
              <a:t>TOOLS: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1400" i="1" spc="-10" dirty="0">
                <a:latin typeface="Carlito"/>
                <a:cs typeface="Carlito"/>
              </a:rPr>
              <a:t>Access table </a:t>
            </a:r>
            <a:r>
              <a:rPr sz="1400" i="1" spc="-5" dirty="0">
                <a:latin typeface="Carlito"/>
                <a:cs typeface="Carlito"/>
              </a:rPr>
              <a:t>attributes,  manage relationships, </a:t>
            </a:r>
            <a:r>
              <a:rPr sz="1400" i="1" spc="-10" dirty="0">
                <a:latin typeface="Carlito"/>
                <a:cs typeface="Carlito"/>
              </a:rPr>
              <a:t>add  new </a:t>
            </a:r>
            <a:r>
              <a:rPr sz="1400" i="1" spc="-5" dirty="0">
                <a:latin typeface="Carlito"/>
                <a:cs typeface="Carlito"/>
              </a:rPr>
              <a:t>calculations,</a:t>
            </a:r>
            <a:r>
              <a:rPr sz="1400" i="1" spc="15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0004" y="2983088"/>
            <a:ext cx="2272665" cy="116141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15" dirty="0">
                <a:solidFill>
                  <a:srgbClr val="E6AE00"/>
                </a:solidFill>
                <a:latin typeface="Carlito"/>
                <a:cs typeface="Carlito"/>
              </a:rPr>
              <a:t>COLUMN</a:t>
            </a: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E6AE00"/>
                </a:solidFill>
                <a:latin typeface="Carlito"/>
                <a:cs typeface="Carlito"/>
              </a:rPr>
              <a:t>TOOLS: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1400" i="1" spc="-10" dirty="0">
                <a:latin typeface="Carlito"/>
                <a:cs typeface="Carlito"/>
              </a:rPr>
              <a:t>Access column </a:t>
            </a:r>
            <a:r>
              <a:rPr sz="1400" i="1" spc="-5" dirty="0">
                <a:latin typeface="Carlito"/>
                <a:cs typeface="Carlito"/>
              </a:rPr>
              <a:t>attributes, </a:t>
            </a:r>
            <a:r>
              <a:rPr sz="1400" i="1" spc="-10" dirty="0">
                <a:latin typeface="Carlito"/>
                <a:cs typeface="Carlito"/>
              </a:rPr>
              <a:t>set  data </a:t>
            </a:r>
            <a:r>
              <a:rPr sz="1400" i="1" spc="-5" dirty="0">
                <a:latin typeface="Carlito"/>
                <a:cs typeface="Carlito"/>
              </a:rPr>
              <a:t>types and </a:t>
            </a:r>
            <a:r>
              <a:rPr sz="1400" i="1" spc="-10" dirty="0">
                <a:latin typeface="Carlito"/>
                <a:cs typeface="Carlito"/>
              </a:rPr>
              <a:t>formats, use  </a:t>
            </a:r>
            <a:r>
              <a:rPr sz="1400" i="1" spc="-5" dirty="0">
                <a:latin typeface="Carlito"/>
                <a:cs typeface="Carlito"/>
              </a:rPr>
              <a:t>sorting and grouping </a:t>
            </a:r>
            <a:r>
              <a:rPr sz="1400" i="1" spc="-10" dirty="0">
                <a:latin typeface="Carlito"/>
                <a:cs typeface="Carlito"/>
              </a:rPr>
              <a:t>tools,</a:t>
            </a:r>
            <a:r>
              <a:rPr sz="1400" i="1" spc="-15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0004" y="4785313"/>
            <a:ext cx="2037080" cy="117856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MEASURE</a:t>
            </a:r>
            <a:r>
              <a:rPr sz="1800" b="1" spc="-1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E6AE00"/>
                </a:solidFill>
                <a:latin typeface="Carlito"/>
                <a:cs typeface="Carlito"/>
              </a:rPr>
              <a:t>TOOLS: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819"/>
              </a:spcBef>
            </a:pPr>
            <a:r>
              <a:rPr sz="1400" i="1" spc="-10" dirty="0">
                <a:latin typeface="Carlito"/>
                <a:cs typeface="Carlito"/>
              </a:rPr>
              <a:t>Access </a:t>
            </a:r>
            <a:r>
              <a:rPr sz="1400" i="1" spc="-5" dirty="0">
                <a:latin typeface="Carlito"/>
                <a:cs typeface="Carlito"/>
              </a:rPr>
              <a:t>measure attributes,  </a:t>
            </a:r>
            <a:r>
              <a:rPr sz="1400" i="1" spc="-10" dirty="0">
                <a:latin typeface="Carlito"/>
                <a:cs typeface="Carlito"/>
              </a:rPr>
              <a:t>determine </a:t>
            </a:r>
            <a:r>
              <a:rPr sz="1400" i="1" spc="-5" dirty="0">
                <a:latin typeface="Carlito"/>
                <a:cs typeface="Carlito"/>
              </a:rPr>
              <a:t>home </a:t>
            </a:r>
            <a:r>
              <a:rPr sz="1400" i="1" spc="-10" dirty="0">
                <a:latin typeface="Carlito"/>
                <a:cs typeface="Carlito"/>
              </a:rPr>
              <a:t>table, set  formats </a:t>
            </a:r>
            <a:r>
              <a:rPr sz="1400" i="1" spc="-5" dirty="0">
                <a:latin typeface="Carlito"/>
                <a:cs typeface="Carlito"/>
              </a:rPr>
              <a:t>and categories,</a:t>
            </a:r>
            <a:r>
              <a:rPr sz="1400" i="1" spc="-25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2667000"/>
            <a:ext cx="12039600" cy="904349"/>
          </a:xfrm>
          <a:prstGeom prst="rect">
            <a:avLst/>
          </a:prstGeom>
        </p:spPr>
        <p:txBody>
          <a:bodyPr vert="horz" wrap="square" lIns="0" tIns="72643" rIns="0" bIns="0" rtlCol="0">
            <a:spAutoFit/>
          </a:bodyPr>
          <a:lstStyle/>
          <a:p>
            <a:pPr marL="1170305">
              <a:lnSpc>
                <a:spcPct val="100000"/>
              </a:lnSpc>
              <a:spcBef>
                <a:spcPts val="100"/>
              </a:spcBef>
            </a:pPr>
            <a:r>
              <a:rPr sz="5400" spc="-15" dirty="0"/>
              <a:t>CONNECTING </a:t>
            </a:r>
            <a:r>
              <a:rPr sz="5400" dirty="0"/>
              <a:t>&amp; SHAPING</a:t>
            </a:r>
            <a:r>
              <a:rPr sz="5400" spc="-15" dirty="0"/>
              <a:t> </a:t>
            </a:r>
            <a:r>
              <a:rPr sz="5400" spc="-275" dirty="0"/>
              <a:t>DATA</a:t>
            </a:r>
            <a:endParaRPr sz="5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9045" y="1219006"/>
            <a:ext cx="5986145" cy="4905375"/>
            <a:chOff x="499045" y="1219006"/>
            <a:chExt cx="5986145" cy="4905375"/>
          </a:xfrm>
        </p:grpSpPr>
        <p:sp>
          <p:nvSpPr>
            <p:cNvPr id="3" name="object 3"/>
            <p:cNvSpPr/>
            <p:nvPr/>
          </p:nvSpPr>
          <p:spPr>
            <a:xfrm>
              <a:off x="499045" y="1219006"/>
              <a:ext cx="2075054" cy="1234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0539" y="1230629"/>
              <a:ext cx="2005584" cy="1164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768" y="1560525"/>
              <a:ext cx="653021" cy="9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0487" y="1598294"/>
              <a:ext cx="530860" cy="797560"/>
            </a:xfrm>
            <a:custGeom>
              <a:avLst/>
              <a:gdLst/>
              <a:ahLst/>
              <a:cxnLst/>
              <a:rect l="l" t="t" r="r" b="b"/>
              <a:pathLst>
                <a:path w="530860" h="797560">
                  <a:moveTo>
                    <a:pt x="0" y="797051"/>
                  </a:moveTo>
                  <a:lnTo>
                    <a:pt x="530351" y="797051"/>
                  </a:lnTo>
                  <a:lnTo>
                    <a:pt x="530351" y="0"/>
                  </a:lnTo>
                  <a:lnTo>
                    <a:pt x="0" y="0"/>
                  </a:lnTo>
                  <a:lnTo>
                    <a:pt x="0" y="79705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65873" y="1686287"/>
              <a:ext cx="3618755" cy="4437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7311" y="1697735"/>
              <a:ext cx="3549396" cy="43685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4905" y="2401188"/>
              <a:ext cx="937894" cy="766445"/>
            </a:xfrm>
            <a:custGeom>
              <a:avLst/>
              <a:gdLst/>
              <a:ahLst/>
              <a:cxnLst/>
              <a:rect l="l" t="t" r="r" b="b"/>
              <a:pathLst>
                <a:path w="937894" h="766444">
                  <a:moveTo>
                    <a:pt x="913126" y="715137"/>
                  </a:moveTo>
                  <a:lnTo>
                    <a:pt x="874013" y="715137"/>
                  </a:lnTo>
                  <a:lnTo>
                    <a:pt x="874268" y="740537"/>
                  </a:lnTo>
                  <a:lnTo>
                    <a:pt x="861609" y="740743"/>
                  </a:lnTo>
                  <a:lnTo>
                    <a:pt x="861949" y="766190"/>
                  </a:lnTo>
                  <a:lnTo>
                    <a:pt x="937641" y="726948"/>
                  </a:lnTo>
                  <a:lnTo>
                    <a:pt x="913126" y="715137"/>
                  </a:lnTo>
                  <a:close/>
                </a:path>
                <a:path w="937894" h="766444">
                  <a:moveTo>
                    <a:pt x="25145" y="0"/>
                  </a:moveTo>
                  <a:lnTo>
                    <a:pt x="0" y="3556"/>
                  </a:lnTo>
                  <a:lnTo>
                    <a:pt x="13207" y="95885"/>
                  </a:lnTo>
                  <a:lnTo>
                    <a:pt x="20066" y="141477"/>
                  </a:lnTo>
                  <a:lnTo>
                    <a:pt x="27686" y="186816"/>
                  </a:lnTo>
                  <a:lnTo>
                    <a:pt x="36068" y="231394"/>
                  </a:lnTo>
                  <a:lnTo>
                    <a:pt x="45085" y="275209"/>
                  </a:lnTo>
                  <a:lnTo>
                    <a:pt x="55371" y="317881"/>
                  </a:lnTo>
                  <a:lnTo>
                    <a:pt x="66929" y="359410"/>
                  </a:lnTo>
                  <a:lnTo>
                    <a:pt x="79882" y="399414"/>
                  </a:lnTo>
                  <a:lnTo>
                    <a:pt x="94614" y="438023"/>
                  </a:lnTo>
                  <a:lnTo>
                    <a:pt x="110998" y="474725"/>
                  </a:lnTo>
                  <a:lnTo>
                    <a:pt x="129412" y="509397"/>
                  </a:lnTo>
                  <a:lnTo>
                    <a:pt x="150261" y="542191"/>
                  </a:lnTo>
                  <a:lnTo>
                    <a:pt x="173355" y="572643"/>
                  </a:lnTo>
                  <a:lnTo>
                    <a:pt x="213106" y="613283"/>
                  </a:lnTo>
                  <a:lnTo>
                    <a:pt x="259080" y="647446"/>
                  </a:lnTo>
                  <a:lnTo>
                    <a:pt x="292988" y="666496"/>
                  </a:lnTo>
                  <a:lnTo>
                    <a:pt x="329438" y="682751"/>
                  </a:lnTo>
                  <a:lnTo>
                    <a:pt x="367919" y="696595"/>
                  </a:lnTo>
                  <a:lnTo>
                    <a:pt x="408305" y="708025"/>
                  </a:lnTo>
                  <a:lnTo>
                    <a:pt x="450723" y="717423"/>
                  </a:lnTo>
                  <a:lnTo>
                    <a:pt x="494792" y="725043"/>
                  </a:lnTo>
                  <a:lnTo>
                    <a:pt x="540257" y="730885"/>
                  </a:lnTo>
                  <a:lnTo>
                    <a:pt x="587120" y="735202"/>
                  </a:lnTo>
                  <a:lnTo>
                    <a:pt x="635126" y="738251"/>
                  </a:lnTo>
                  <a:lnTo>
                    <a:pt x="684149" y="740156"/>
                  </a:lnTo>
                  <a:lnTo>
                    <a:pt x="733932" y="741172"/>
                  </a:lnTo>
                  <a:lnTo>
                    <a:pt x="784225" y="741426"/>
                  </a:lnTo>
                  <a:lnTo>
                    <a:pt x="835279" y="741172"/>
                  </a:lnTo>
                  <a:lnTo>
                    <a:pt x="861609" y="740743"/>
                  </a:lnTo>
                  <a:lnTo>
                    <a:pt x="861280" y="716026"/>
                  </a:lnTo>
                  <a:lnTo>
                    <a:pt x="784225" y="716026"/>
                  </a:lnTo>
                  <a:lnTo>
                    <a:pt x="734187" y="715772"/>
                  </a:lnTo>
                  <a:lnTo>
                    <a:pt x="684657" y="714756"/>
                  </a:lnTo>
                  <a:lnTo>
                    <a:pt x="684911" y="714756"/>
                  </a:lnTo>
                  <a:lnTo>
                    <a:pt x="636269" y="712851"/>
                  </a:lnTo>
                  <a:lnTo>
                    <a:pt x="636651" y="712851"/>
                  </a:lnTo>
                  <a:lnTo>
                    <a:pt x="590888" y="709930"/>
                  </a:lnTo>
                  <a:lnTo>
                    <a:pt x="589280" y="709930"/>
                  </a:lnTo>
                  <a:lnTo>
                    <a:pt x="542798" y="705612"/>
                  </a:lnTo>
                  <a:lnTo>
                    <a:pt x="543306" y="705612"/>
                  </a:lnTo>
                  <a:lnTo>
                    <a:pt x="498220" y="699897"/>
                  </a:lnTo>
                  <a:lnTo>
                    <a:pt x="498729" y="699897"/>
                  </a:lnTo>
                  <a:lnTo>
                    <a:pt x="456043" y="692658"/>
                  </a:lnTo>
                  <a:lnTo>
                    <a:pt x="455294" y="692531"/>
                  </a:lnTo>
                  <a:lnTo>
                    <a:pt x="414274" y="683387"/>
                  </a:lnTo>
                  <a:lnTo>
                    <a:pt x="414463" y="683387"/>
                  </a:lnTo>
                  <a:lnTo>
                    <a:pt x="376175" y="672464"/>
                  </a:lnTo>
                  <a:lnTo>
                    <a:pt x="375793" y="672464"/>
                  </a:lnTo>
                  <a:lnTo>
                    <a:pt x="356743" y="665988"/>
                  </a:lnTo>
                  <a:lnTo>
                    <a:pt x="339366" y="659257"/>
                  </a:lnTo>
                  <a:lnTo>
                    <a:pt x="339089" y="659257"/>
                  </a:lnTo>
                  <a:lnTo>
                    <a:pt x="321056" y="651637"/>
                  </a:lnTo>
                  <a:lnTo>
                    <a:pt x="321292" y="651637"/>
                  </a:lnTo>
                  <a:lnTo>
                    <a:pt x="304708" y="643889"/>
                  </a:lnTo>
                  <a:lnTo>
                    <a:pt x="304164" y="643636"/>
                  </a:lnTo>
                  <a:lnTo>
                    <a:pt x="287908" y="635000"/>
                  </a:lnTo>
                  <a:lnTo>
                    <a:pt x="272288" y="625728"/>
                  </a:lnTo>
                  <a:lnTo>
                    <a:pt x="257301" y="615696"/>
                  </a:lnTo>
                  <a:lnTo>
                    <a:pt x="243769" y="605663"/>
                  </a:lnTo>
                  <a:lnTo>
                    <a:pt x="243077" y="605155"/>
                  </a:lnTo>
                  <a:lnTo>
                    <a:pt x="230222" y="594360"/>
                  </a:lnTo>
                  <a:lnTo>
                    <a:pt x="217211" y="582422"/>
                  </a:lnTo>
                  <a:lnTo>
                    <a:pt x="217043" y="582422"/>
                  </a:lnTo>
                  <a:lnTo>
                    <a:pt x="204836" y="569849"/>
                  </a:lnTo>
                  <a:lnTo>
                    <a:pt x="192531" y="556006"/>
                  </a:lnTo>
                  <a:lnTo>
                    <a:pt x="181888" y="542544"/>
                  </a:lnTo>
                  <a:lnTo>
                    <a:pt x="170942" y="527558"/>
                  </a:lnTo>
                  <a:lnTo>
                    <a:pt x="171069" y="527558"/>
                  </a:lnTo>
                  <a:lnTo>
                    <a:pt x="161247" y="512825"/>
                  </a:lnTo>
                  <a:lnTo>
                    <a:pt x="151383" y="496570"/>
                  </a:lnTo>
                  <a:lnTo>
                    <a:pt x="134010" y="463931"/>
                  </a:lnTo>
                  <a:lnTo>
                    <a:pt x="133604" y="463169"/>
                  </a:lnTo>
                  <a:lnTo>
                    <a:pt x="118140" y="428625"/>
                  </a:lnTo>
                  <a:lnTo>
                    <a:pt x="103758" y="390778"/>
                  </a:lnTo>
                  <a:lnTo>
                    <a:pt x="91186" y="351789"/>
                  </a:lnTo>
                  <a:lnTo>
                    <a:pt x="80116" y="311658"/>
                  </a:lnTo>
                  <a:lnTo>
                    <a:pt x="69941" y="269748"/>
                  </a:lnTo>
                  <a:lnTo>
                    <a:pt x="69897" y="269366"/>
                  </a:lnTo>
                  <a:lnTo>
                    <a:pt x="61012" y="226568"/>
                  </a:lnTo>
                  <a:lnTo>
                    <a:pt x="52752" y="182625"/>
                  </a:lnTo>
                  <a:lnTo>
                    <a:pt x="45233" y="137540"/>
                  </a:lnTo>
                  <a:lnTo>
                    <a:pt x="38246" y="92201"/>
                  </a:lnTo>
                  <a:lnTo>
                    <a:pt x="25145" y="0"/>
                  </a:lnTo>
                  <a:close/>
                </a:path>
                <a:path w="937894" h="766444">
                  <a:moveTo>
                    <a:pt x="874013" y="715137"/>
                  </a:moveTo>
                  <a:lnTo>
                    <a:pt x="861271" y="715344"/>
                  </a:lnTo>
                  <a:lnTo>
                    <a:pt x="861609" y="740743"/>
                  </a:lnTo>
                  <a:lnTo>
                    <a:pt x="874268" y="740537"/>
                  </a:lnTo>
                  <a:lnTo>
                    <a:pt x="874013" y="715137"/>
                  </a:lnTo>
                  <a:close/>
                </a:path>
                <a:path w="937894" h="766444">
                  <a:moveTo>
                    <a:pt x="784288" y="716025"/>
                  </a:moveTo>
                  <a:close/>
                </a:path>
                <a:path w="937894" h="766444">
                  <a:moveTo>
                    <a:pt x="861271" y="715344"/>
                  </a:moveTo>
                  <a:lnTo>
                    <a:pt x="835025" y="715772"/>
                  </a:lnTo>
                  <a:lnTo>
                    <a:pt x="784288" y="716025"/>
                  </a:lnTo>
                  <a:lnTo>
                    <a:pt x="861280" y="716026"/>
                  </a:lnTo>
                  <a:lnTo>
                    <a:pt x="861271" y="715344"/>
                  </a:lnTo>
                  <a:close/>
                </a:path>
                <a:path w="937894" h="766444">
                  <a:moveTo>
                    <a:pt x="860932" y="689990"/>
                  </a:moveTo>
                  <a:lnTo>
                    <a:pt x="861271" y="715344"/>
                  </a:lnTo>
                  <a:lnTo>
                    <a:pt x="874013" y="715137"/>
                  </a:lnTo>
                  <a:lnTo>
                    <a:pt x="913126" y="715137"/>
                  </a:lnTo>
                  <a:lnTo>
                    <a:pt x="860932" y="689990"/>
                  </a:lnTo>
                  <a:close/>
                </a:path>
                <a:path w="937894" h="766444">
                  <a:moveTo>
                    <a:pt x="588899" y="709802"/>
                  </a:moveTo>
                  <a:lnTo>
                    <a:pt x="589280" y="709930"/>
                  </a:lnTo>
                  <a:lnTo>
                    <a:pt x="590888" y="709930"/>
                  </a:lnTo>
                  <a:lnTo>
                    <a:pt x="588899" y="709802"/>
                  </a:lnTo>
                  <a:close/>
                </a:path>
                <a:path w="937894" h="766444">
                  <a:moveTo>
                    <a:pt x="455565" y="692576"/>
                  </a:moveTo>
                  <a:lnTo>
                    <a:pt x="455930" y="692658"/>
                  </a:lnTo>
                  <a:lnTo>
                    <a:pt x="455565" y="692576"/>
                  </a:lnTo>
                  <a:close/>
                </a:path>
                <a:path w="937894" h="766444">
                  <a:moveTo>
                    <a:pt x="455359" y="692531"/>
                  </a:moveTo>
                  <a:lnTo>
                    <a:pt x="455565" y="692576"/>
                  </a:lnTo>
                  <a:lnTo>
                    <a:pt x="455359" y="692531"/>
                  </a:lnTo>
                  <a:close/>
                </a:path>
                <a:path w="937894" h="766444">
                  <a:moveTo>
                    <a:pt x="414463" y="683387"/>
                  </a:moveTo>
                  <a:lnTo>
                    <a:pt x="414274" y="683387"/>
                  </a:lnTo>
                  <a:lnTo>
                    <a:pt x="414908" y="683513"/>
                  </a:lnTo>
                  <a:lnTo>
                    <a:pt x="414463" y="683387"/>
                  </a:lnTo>
                  <a:close/>
                </a:path>
                <a:path w="937894" h="766444">
                  <a:moveTo>
                    <a:pt x="375285" y="672211"/>
                  </a:moveTo>
                  <a:lnTo>
                    <a:pt x="375793" y="672464"/>
                  </a:lnTo>
                  <a:lnTo>
                    <a:pt x="376175" y="672464"/>
                  </a:lnTo>
                  <a:lnTo>
                    <a:pt x="375285" y="672211"/>
                  </a:lnTo>
                  <a:close/>
                </a:path>
                <a:path w="937894" h="766444">
                  <a:moveTo>
                    <a:pt x="356795" y="665988"/>
                  </a:moveTo>
                  <a:lnTo>
                    <a:pt x="357124" y="666114"/>
                  </a:lnTo>
                  <a:lnTo>
                    <a:pt x="356795" y="665988"/>
                  </a:lnTo>
                  <a:close/>
                </a:path>
                <a:path w="937894" h="766444">
                  <a:moveTo>
                    <a:pt x="338708" y="659002"/>
                  </a:moveTo>
                  <a:lnTo>
                    <a:pt x="339089" y="659257"/>
                  </a:lnTo>
                  <a:lnTo>
                    <a:pt x="339366" y="659257"/>
                  </a:lnTo>
                  <a:lnTo>
                    <a:pt x="338708" y="659002"/>
                  </a:lnTo>
                  <a:close/>
                </a:path>
                <a:path w="937894" h="766444">
                  <a:moveTo>
                    <a:pt x="321292" y="651637"/>
                  </a:moveTo>
                  <a:lnTo>
                    <a:pt x="321056" y="651637"/>
                  </a:lnTo>
                  <a:lnTo>
                    <a:pt x="321563" y="651763"/>
                  </a:lnTo>
                  <a:lnTo>
                    <a:pt x="321292" y="651637"/>
                  </a:lnTo>
                  <a:close/>
                </a:path>
                <a:path w="937894" h="766444">
                  <a:moveTo>
                    <a:pt x="304408" y="643749"/>
                  </a:moveTo>
                  <a:lnTo>
                    <a:pt x="304673" y="643889"/>
                  </a:lnTo>
                  <a:lnTo>
                    <a:pt x="304408" y="643749"/>
                  </a:lnTo>
                  <a:close/>
                </a:path>
                <a:path w="937894" h="766444">
                  <a:moveTo>
                    <a:pt x="304194" y="643636"/>
                  </a:moveTo>
                  <a:lnTo>
                    <a:pt x="304408" y="643749"/>
                  </a:lnTo>
                  <a:lnTo>
                    <a:pt x="304194" y="643636"/>
                  </a:lnTo>
                  <a:close/>
                </a:path>
                <a:path w="937894" h="766444">
                  <a:moveTo>
                    <a:pt x="287986" y="635000"/>
                  </a:moveTo>
                  <a:lnTo>
                    <a:pt x="288417" y="635253"/>
                  </a:lnTo>
                  <a:lnTo>
                    <a:pt x="287986" y="635000"/>
                  </a:lnTo>
                  <a:close/>
                </a:path>
                <a:path w="937894" h="766444">
                  <a:moveTo>
                    <a:pt x="272413" y="625728"/>
                  </a:moveTo>
                  <a:lnTo>
                    <a:pt x="272795" y="625983"/>
                  </a:lnTo>
                  <a:lnTo>
                    <a:pt x="272413" y="625728"/>
                  </a:lnTo>
                  <a:close/>
                </a:path>
                <a:path w="937894" h="766444">
                  <a:moveTo>
                    <a:pt x="257418" y="615696"/>
                  </a:moveTo>
                  <a:lnTo>
                    <a:pt x="257937" y="616076"/>
                  </a:lnTo>
                  <a:lnTo>
                    <a:pt x="257418" y="615696"/>
                  </a:lnTo>
                  <a:close/>
                </a:path>
                <a:path w="937894" h="766444">
                  <a:moveTo>
                    <a:pt x="243311" y="605326"/>
                  </a:moveTo>
                  <a:lnTo>
                    <a:pt x="243712" y="605663"/>
                  </a:lnTo>
                  <a:lnTo>
                    <a:pt x="243311" y="605326"/>
                  </a:lnTo>
                  <a:close/>
                </a:path>
                <a:path w="937894" h="766444">
                  <a:moveTo>
                    <a:pt x="243106" y="605155"/>
                  </a:moveTo>
                  <a:lnTo>
                    <a:pt x="243311" y="605326"/>
                  </a:lnTo>
                  <a:lnTo>
                    <a:pt x="243106" y="605155"/>
                  </a:lnTo>
                  <a:close/>
                </a:path>
                <a:path w="937894" h="766444">
                  <a:moveTo>
                    <a:pt x="229616" y="593851"/>
                  </a:moveTo>
                  <a:lnTo>
                    <a:pt x="230124" y="594360"/>
                  </a:lnTo>
                  <a:lnTo>
                    <a:pt x="229616" y="593851"/>
                  </a:lnTo>
                  <a:close/>
                </a:path>
                <a:path w="937894" h="766444">
                  <a:moveTo>
                    <a:pt x="216662" y="581913"/>
                  </a:moveTo>
                  <a:lnTo>
                    <a:pt x="217043" y="582422"/>
                  </a:lnTo>
                  <a:lnTo>
                    <a:pt x="217211" y="582422"/>
                  </a:lnTo>
                  <a:lnTo>
                    <a:pt x="216662" y="581913"/>
                  </a:lnTo>
                  <a:close/>
                </a:path>
                <a:path w="937894" h="766444">
                  <a:moveTo>
                    <a:pt x="204343" y="569340"/>
                  </a:moveTo>
                  <a:lnTo>
                    <a:pt x="204724" y="569849"/>
                  </a:lnTo>
                  <a:lnTo>
                    <a:pt x="204343" y="569340"/>
                  </a:lnTo>
                  <a:close/>
                </a:path>
                <a:path w="937894" h="766444">
                  <a:moveTo>
                    <a:pt x="192634" y="556006"/>
                  </a:moveTo>
                  <a:lnTo>
                    <a:pt x="193039" y="556513"/>
                  </a:lnTo>
                  <a:lnTo>
                    <a:pt x="192634" y="556006"/>
                  </a:lnTo>
                  <a:close/>
                </a:path>
                <a:path w="937894" h="766444">
                  <a:moveTo>
                    <a:pt x="181606" y="542191"/>
                  </a:moveTo>
                  <a:lnTo>
                    <a:pt x="181863" y="542544"/>
                  </a:lnTo>
                  <a:lnTo>
                    <a:pt x="181606" y="542191"/>
                  </a:lnTo>
                  <a:close/>
                </a:path>
                <a:path w="937894" h="766444">
                  <a:moveTo>
                    <a:pt x="181493" y="542036"/>
                  </a:moveTo>
                  <a:lnTo>
                    <a:pt x="181606" y="542191"/>
                  </a:lnTo>
                  <a:lnTo>
                    <a:pt x="181493" y="542036"/>
                  </a:lnTo>
                  <a:close/>
                </a:path>
                <a:path w="937894" h="766444">
                  <a:moveTo>
                    <a:pt x="171069" y="527558"/>
                  </a:moveTo>
                  <a:lnTo>
                    <a:pt x="170942" y="527558"/>
                  </a:lnTo>
                  <a:lnTo>
                    <a:pt x="171323" y="527938"/>
                  </a:lnTo>
                  <a:lnTo>
                    <a:pt x="171069" y="527558"/>
                  </a:lnTo>
                  <a:close/>
                </a:path>
                <a:path w="937894" h="766444">
                  <a:moveTo>
                    <a:pt x="160908" y="512318"/>
                  </a:moveTo>
                  <a:lnTo>
                    <a:pt x="161162" y="512825"/>
                  </a:lnTo>
                  <a:lnTo>
                    <a:pt x="160908" y="512318"/>
                  </a:lnTo>
                  <a:close/>
                </a:path>
                <a:path w="937894" h="766444">
                  <a:moveTo>
                    <a:pt x="151757" y="497190"/>
                  </a:moveTo>
                  <a:close/>
                </a:path>
                <a:path w="937894" h="766444">
                  <a:moveTo>
                    <a:pt x="151426" y="496570"/>
                  </a:moveTo>
                  <a:lnTo>
                    <a:pt x="151757" y="497190"/>
                  </a:lnTo>
                  <a:lnTo>
                    <a:pt x="151426" y="496570"/>
                  </a:lnTo>
                  <a:close/>
                </a:path>
                <a:path w="937894" h="766444">
                  <a:moveTo>
                    <a:pt x="133604" y="463169"/>
                  </a:moveTo>
                  <a:lnTo>
                    <a:pt x="133985" y="463931"/>
                  </a:lnTo>
                  <a:lnTo>
                    <a:pt x="133849" y="463629"/>
                  </a:lnTo>
                  <a:lnTo>
                    <a:pt x="133604" y="463169"/>
                  </a:lnTo>
                  <a:close/>
                </a:path>
                <a:path w="937894" h="766444">
                  <a:moveTo>
                    <a:pt x="133849" y="463629"/>
                  </a:moveTo>
                  <a:lnTo>
                    <a:pt x="133985" y="463931"/>
                  </a:lnTo>
                  <a:lnTo>
                    <a:pt x="133849" y="463629"/>
                  </a:lnTo>
                  <a:close/>
                </a:path>
                <a:path w="937894" h="766444">
                  <a:moveTo>
                    <a:pt x="133643" y="463169"/>
                  </a:moveTo>
                  <a:lnTo>
                    <a:pt x="133849" y="463629"/>
                  </a:lnTo>
                  <a:lnTo>
                    <a:pt x="133643" y="463169"/>
                  </a:lnTo>
                  <a:close/>
                </a:path>
                <a:path w="937894" h="766444">
                  <a:moveTo>
                    <a:pt x="117941" y="428179"/>
                  </a:moveTo>
                  <a:lnTo>
                    <a:pt x="118110" y="428625"/>
                  </a:lnTo>
                  <a:lnTo>
                    <a:pt x="117941" y="428179"/>
                  </a:lnTo>
                  <a:close/>
                </a:path>
                <a:path w="937894" h="766444">
                  <a:moveTo>
                    <a:pt x="117869" y="427989"/>
                  </a:moveTo>
                  <a:lnTo>
                    <a:pt x="117941" y="428179"/>
                  </a:lnTo>
                  <a:lnTo>
                    <a:pt x="117869" y="427989"/>
                  </a:lnTo>
                  <a:close/>
                </a:path>
                <a:path w="937894" h="766444">
                  <a:moveTo>
                    <a:pt x="103807" y="390778"/>
                  </a:moveTo>
                  <a:lnTo>
                    <a:pt x="104012" y="391413"/>
                  </a:lnTo>
                  <a:lnTo>
                    <a:pt x="103807" y="390778"/>
                  </a:lnTo>
                  <a:close/>
                </a:path>
                <a:path w="937894" h="766444">
                  <a:moveTo>
                    <a:pt x="91298" y="351789"/>
                  </a:moveTo>
                  <a:lnTo>
                    <a:pt x="91439" y="352298"/>
                  </a:lnTo>
                  <a:lnTo>
                    <a:pt x="91298" y="351789"/>
                  </a:lnTo>
                  <a:close/>
                </a:path>
                <a:path w="937894" h="766444">
                  <a:moveTo>
                    <a:pt x="80010" y="311276"/>
                  </a:moveTo>
                  <a:lnTo>
                    <a:pt x="80010" y="311658"/>
                  </a:lnTo>
                  <a:lnTo>
                    <a:pt x="80010" y="311276"/>
                  </a:lnTo>
                  <a:close/>
                </a:path>
                <a:path w="937894" h="766444">
                  <a:moveTo>
                    <a:pt x="69897" y="269366"/>
                  </a:moveTo>
                  <a:lnTo>
                    <a:pt x="69976" y="269748"/>
                  </a:lnTo>
                  <a:lnTo>
                    <a:pt x="69897" y="269366"/>
                  </a:lnTo>
                  <a:close/>
                </a:path>
                <a:path w="937894" h="766444">
                  <a:moveTo>
                    <a:pt x="60960" y="226313"/>
                  </a:moveTo>
                  <a:lnTo>
                    <a:pt x="60960" y="226568"/>
                  </a:lnTo>
                  <a:lnTo>
                    <a:pt x="60960" y="226313"/>
                  </a:lnTo>
                  <a:close/>
                </a:path>
                <a:path w="937894" h="766444">
                  <a:moveTo>
                    <a:pt x="52705" y="182372"/>
                  </a:moveTo>
                  <a:lnTo>
                    <a:pt x="52705" y="182625"/>
                  </a:lnTo>
                  <a:lnTo>
                    <a:pt x="52705" y="182372"/>
                  </a:lnTo>
                  <a:close/>
                </a:path>
                <a:path w="937894" h="766444">
                  <a:moveTo>
                    <a:pt x="45212" y="137413"/>
                  </a:moveTo>
                  <a:close/>
                </a:path>
                <a:path w="937894" h="766444">
                  <a:moveTo>
                    <a:pt x="38226" y="92075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59632" y="242569"/>
            <a:ext cx="48710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TYPES </a:t>
            </a:r>
            <a:r>
              <a:rPr sz="3200" b="0" spc="-5" dirty="0">
                <a:latin typeface="Carlito"/>
                <a:cs typeface="Carlito"/>
              </a:rPr>
              <a:t>OF </a:t>
            </a:r>
            <a:r>
              <a:rPr sz="3200" b="0" spc="-145" dirty="0">
                <a:latin typeface="Carlito"/>
                <a:cs typeface="Carlito"/>
              </a:rPr>
              <a:t>DATA</a:t>
            </a:r>
            <a:r>
              <a:rPr sz="3200" b="0" spc="-10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CONNECTORS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8500" y="2305050"/>
            <a:ext cx="4739640" cy="2435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839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000" spc="-5" dirty="0">
                <a:solidFill>
                  <a:srgbClr val="0D0D0D"/>
                </a:solidFill>
                <a:latin typeface="Carlito"/>
                <a:cs typeface="Carlito"/>
              </a:rPr>
              <a:t>BI </a:t>
            </a:r>
            <a:r>
              <a:rPr sz="2000" spc="-10" dirty="0">
                <a:solidFill>
                  <a:srgbClr val="0D0D0D"/>
                </a:solidFill>
                <a:latin typeface="Carlito"/>
                <a:cs typeface="Carlito"/>
              </a:rPr>
              <a:t>can connect </a:t>
            </a:r>
            <a:r>
              <a:rPr sz="20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D0D0D"/>
                </a:solidFill>
                <a:latin typeface="Carlito"/>
                <a:cs typeface="Carlito"/>
              </a:rPr>
              <a:t>virtually </a:t>
            </a:r>
            <a:r>
              <a:rPr sz="2000" b="1" spc="-15" dirty="0">
                <a:solidFill>
                  <a:srgbClr val="0D0D0D"/>
                </a:solidFill>
                <a:latin typeface="Carlito"/>
                <a:cs typeface="Carlito"/>
              </a:rPr>
              <a:t>any </a:t>
            </a:r>
            <a:r>
              <a:rPr sz="2000" spc="-5" dirty="0">
                <a:solidFill>
                  <a:srgbClr val="0D0D0D"/>
                </a:solidFill>
                <a:latin typeface="Carlito"/>
                <a:cs typeface="Carlito"/>
              </a:rPr>
              <a:t>type </a:t>
            </a:r>
            <a:r>
              <a:rPr sz="2000" dirty="0">
                <a:solidFill>
                  <a:srgbClr val="0D0D0D"/>
                </a:solidFill>
                <a:latin typeface="Carlito"/>
                <a:cs typeface="Carlito"/>
              </a:rPr>
              <a:t>of  </a:t>
            </a:r>
            <a:r>
              <a:rPr sz="2000" spc="-10" dirty="0">
                <a:solidFill>
                  <a:srgbClr val="0D0D0D"/>
                </a:solidFill>
                <a:latin typeface="Carlito"/>
                <a:cs typeface="Carlito"/>
              </a:rPr>
              <a:t>source data, </a:t>
            </a:r>
            <a:r>
              <a:rPr sz="2000" spc="-5" dirty="0">
                <a:solidFill>
                  <a:srgbClr val="0D0D0D"/>
                </a:solidFill>
                <a:latin typeface="Carlito"/>
                <a:cs typeface="Carlito"/>
              </a:rPr>
              <a:t>including (</a:t>
            </a:r>
            <a:r>
              <a:rPr sz="2000" i="1" spc="-5" dirty="0">
                <a:solidFill>
                  <a:srgbClr val="0D0D0D"/>
                </a:solidFill>
                <a:latin typeface="Carlito"/>
                <a:cs typeface="Carlito"/>
              </a:rPr>
              <a:t>but not </a:t>
            </a:r>
            <a:r>
              <a:rPr sz="2000" i="1" spc="-10" dirty="0">
                <a:solidFill>
                  <a:srgbClr val="0D0D0D"/>
                </a:solidFill>
                <a:latin typeface="Carlito"/>
                <a:cs typeface="Carlito"/>
              </a:rPr>
              <a:t>limited</a:t>
            </a:r>
            <a:r>
              <a:rPr sz="2000" i="1" spc="7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0D0D0D"/>
                </a:solidFill>
                <a:latin typeface="Carlito"/>
                <a:cs typeface="Carlito"/>
              </a:rPr>
              <a:t>to</a:t>
            </a:r>
            <a:r>
              <a:rPr sz="2000" spc="-10" dirty="0">
                <a:solidFill>
                  <a:srgbClr val="0D0D0D"/>
                </a:solidFill>
                <a:latin typeface="Carlito"/>
                <a:cs typeface="Carlito"/>
              </a:rPr>
              <a:t>):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0D0D0D"/>
                </a:solidFill>
                <a:latin typeface="Carlito"/>
                <a:cs typeface="Carlito"/>
              </a:rPr>
              <a:t>Flat files </a:t>
            </a:r>
            <a:r>
              <a:rPr sz="1800" b="1" dirty="0">
                <a:solidFill>
                  <a:srgbClr val="0D0D0D"/>
                </a:solidFill>
                <a:latin typeface="Carlito"/>
                <a:cs typeface="Carlito"/>
              </a:rPr>
              <a:t>&amp; </a:t>
            </a:r>
            <a:r>
              <a:rPr sz="1800" b="1" spc="-10" dirty="0">
                <a:solidFill>
                  <a:srgbClr val="0D0D0D"/>
                </a:solidFill>
                <a:latin typeface="Carlito"/>
                <a:cs typeface="Carlito"/>
              </a:rPr>
              <a:t>Folders </a:t>
            </a:r>
            <a:r>
              <a:rPr sz="1600" spc="-25" dirty="0">
                <a:solidFill>
                  <a:srgbClr val="A6A6A6"/>
                </a:solidFill>
                <a:latin typeface="Carlito"/>
                <a:cs typeface="Carlito"/>
              </a:rPr>
              <a:t>(</a:t>
            </a:r>
            <a:r>
              <a:rPr sz="1600" i="1" spc="-25" dirty="0">
                <a:solidFill>
                  <a:srgbClr val="A6A6A6"/>
                </a:solidFill>
                <a:latin typeface="Carlito"/>
                <a:cs typeface="Carlito"/>
              </a:rPr>
              <a:t>csv, </a:t>
            </a:r>
            <a:r>
              <a:rPr sz="1600" i="1" spc="-15" dirty="0">
                <a:solidFill>
                  <a:srgbClr val="A6A6A6"/>
                </a:solidFill>
                <a:latin typeface="Carlito"/>
                <a:cs typeface="Carlito"/>
              </a:rPr>
              <a:t>text, 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xls, </a:t>
            </a:r>
            <a:r>
              <a:rPr sz="1600" i="1" spc="-10" dirty="0">
                <a:solidFill>
                  <a:srgbClr val="A6A6A6"/>
                </a:solidFill>
                <a:latin typeface="Carlito"/>
                <a:cs typeface="Carlito"/>
              </a:rPr>
              <a:t>etc</a:t>
            </a:r>
            <a:r>
              <a:rPr sz="1600" spc="-10" dirty="0">
                <a:solidFill>
                  <a:srgbClr val="A6A6A6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0D0D0D"/>
                </a:solidFill>
                <a:latin typeface="Carlito"/>
                <a:cs typeface="Carlito"/>
              </a:rPr>
              <a:t>Databases </a:t>
            </a:r>
            <a:r>
              <a:rPr sz="1600" spc="-5" dirty="0">
                <a:solidFill>
                  <a:srgbClr val="A6A6A6"/>
                </a:solidFill>
                <a:latin typeface="Carlito"/>
                <a:cs typeface="Carlito"/>
              </a:rPr>
              <a:t>(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SQL, Access, Oracle, IBM, Azure,</a:t>
            </a:r>
            <a:r>
              <a:rPr sz="1600" i="1" spc="15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A6A6A6"/>
                </a:solidFill>
                <a:latin typeface="Carlito"/>
                <a:cs typeface="Carlito"/>
              </a:rPr>
              <a:t>etc</a:t>
            </a:r>
            <a:r>
              <a:rPr sz="1600" spc="-10" dirty="0">
                <a:solidFill>
                  <a:srgbClr val="A6A6A6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0D0D0D"/>
                </a:solidFill>
                <a:latin typeface="Carlito"/>
                <a:cs typeface="Carlito"/>
              </a:rPr>
              <a:t>Online Services </a:t>
            </a:r>
            <a:r>
              <a:rPr sz="1600" spc="-5" dirty="0">
                <a:solidFill>
                  <a:srgbClr val="A6A6A6"/>
                </a:solidFill>
                <a:latin typeface="Carlito"/>
                <a:cs typeface="Carlito"/>
              </a:rPr>
              <a:t>(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Sharepoint, GitHub, Dynamics</a:t>
            </a:r>
            <a:r>
              <a:rPr sz="1600" i="1" spc="-3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365,</a:t>
            </a:r>
            <a:endParaRPr sz="1600">
              <a:latin typeface="Carlito"/>
              <a:cs typeface="Carlito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Google Analytics, </a:t>
            </a:r>
            <a:r>
              <a:rPr sz="1600" i="1" spc="-10" dirty="0">
                <a:solidFill>
                  <a:srgbClr val="A6A6A6"/>
                </a:solidFill>
                <a:latin typeface="Carlito"/>
                <a:cs typeface="Carlito"/>
              </a:rPr>
              <a:t>Salesforce, Power </a:t>
            </a:r>
            <a:r>
              <a:rPr sz="1600" i="1" dirty="0">
                <a:solidFill>
                  <a:srgbClr val="A6A6A6"/>
                </a:solidFill>
                <a:latin typeface="Carlito"/>
                <a:cs typeface="Carlito"/>
              </a:rPr>
              <a:t>BI 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Service,</a:t>
            </a:r>
            <a:r>
              <a:rPr sz="1600" i="1" spc="5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A6A6A6"/>
                </a:solidFill>
                <a:latin typeface="Carlito"/>
                <a:cs typeface="Carlito"/>
              </a:rPr>
              <a:t>etc</a:t>
            </a:r>
            <a:r>
              <a:rPr sz="1600" spc="-10" dirty="0">
                <a:solidFill>
                  <a:srgbClr val="A6A6A6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0D0D0D"/>
                </a:solidFill>
                <a:latin typeface="Carlito"/>
                <a:cs typeface="Carlito"/>
              </a:rPr>
              <a:t>Others </a:t>
            </a:r>
            <a:r>
              <a:rPr sz="1600" spc="-20" dirty="0">
                <a:solidFill>
                  <a:srgbClr val="A6A6A6"/>
                </a:solidFill>
                <a:latin typeface="Carlito"/>
                <a:cs typeface="Carlito"/>
              </a:rPr>
              <a:t>(</a:t>
            </a:r>
            <a:r>
              <a:rPr sz="1600" i="1" spc="-20" dirty="0">
                <a:solidFill>
                  <a:srgbClr val="A6A6A6"/>
                </a:solidFill>
                <a:latin typeface="Carlito"/>
                <a:cs typeface="Carlito"/>
              </a:rPr>
              <a:t>Web 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feeds, </a:t>
            </a:r>
            <a:r>
              <a:rPr sz="1600" i="1" dirty="0">
                <a:solidFill>
                  <a:srgbClr val="A6A6A6"/>
                </a:solidFill>
                <a:latin typeface="Carlito"/>
                <a:cs typeface="Carlito"/>
              </a:rPr>
              <a:t>R </a:t>
            </a:r>
            <a:r>
              <a:rPr sz="1600" i="1" spc="-5" dirty="0">
                <a:solidFill>
                  <a:srgbClr val="A6A6A6"/>
                </a:solidFill>
                <a:latin typeface="Carlito"/>
                <a:cs typeface="Carlito"/>
              </a:rPr>
              <a:t>scripts, Spark, Hadoop,</a:t>
            </a:r>
            <a:r>
              <a:rPr sz="1600" i="1" spc="4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A6A6A6"/>
                </a:solidFill>
                <a:latin typeface="Carlito"/>
                <a:cs typeface="Carlito"/>
              </a:rPr>
              <a:t>etc</a:t>
            </a:r>
            <a:r>
              <a:rPr sz="1600" spc="-10" dirty="0">
                <a:solidFill>
                  <a:srgbClr val="A6A6A6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95618" y="1517141"/>
            <a:ext cx="255904" cy="4742180"/>
            <a:chOff x="6595618" y="1517141"/>
            <a:chExt cx="255904" cy="4742180"/>
          </a:xfrm>
        </p:grpSpPr>
        <p:sp>
          <p:nvSpPr>
            <p:cNvPr id="14" name="object 14"/>
            <p:cNvSpPr/>
            <p:nvPr/>
          </p:nvSpPr>
          <p:spPr>
            <a:xfrm>
              <a:off x="6595618" y="1519392"/>
              <a:ext cx="255778" cy="4739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06921" y="1526666"/>
              <a:ext cx="190500" cy="4665345"/>
            </a:xfrm>
            <a:custGeom>
              <a:avLst/>
              <a:gdLst/>
              <a:ahLst/>
              <a:cxnLst/>
              <a:rect l="l" t="t" r="r" b="b"/>
              <a:pathLst>
                <a:path w="190500" h="4665345">
                  <a:moveTo>
                    <a:pt x="0" y="0"/>
                  </a:moveTo>
                  <a:lnTo>
                    <a:pt x="37064" y="10608"/>
                  </a:lnTo>
                  <a:lnTo>
                    <a:pt x="67341" y="39528"/>
                  </a:lnTo>
                  <a:lnTo>
                    <a:pt x="87760" y="82403"/>
                  </a:lnTo>
                  <a:lnTo>
                    <a:pt x="95250" y="134874"/>
                  </a:lnTo>
                  <a:lnTo>
                    <a:pt x="95250" y="937641"/>
                  </a:lnTo>
                  <a:lnTo>
                    <a:pt x="102739" y="990165"/>
                  </a:lnTo>
                  <a:lnTo>
                    <a:pt x="123158" y="1033033"/>
                  </a:lnTo>
                  <a:lnTo>
                    <a:pt x="153435" y="1061924"/>
                  </a:lnTo>
                  <a:lnTo>
                    <a:pt x="190500" y="1072515"/>
                  </a:lnTo>
                  <a:lnTo>
                    <a:pt x="153435" y="1083125"/>
                  </a:lnTo>
                  <a:lnTo>
                    <a:pt x="123158" y="1112059"/>
                  </a:lnTo>
                  <a:lnTo>
                    <a:pt x="102739" y="1154971"/>
                  </a:lnTo>
                  <a:lnTo>
                    <a:pt x="95250" y="1207516"/>
                  </a:lnTo>
                  <a:lnTo>
                    <a:pt x="95250" y="4530026"/>
                  </a:lnTo>
                  <a:lnTo>
                    <a:pt x="87760" y="4582550"/>
                  </a:lnTo>
                  <a:lnTo>
                    <a:pt x="67341" y="4625441"/>
                  </a:lnTo>
                  <a:lnTo>
                    <a:pt x="37064" y="4654359"/>
                  </a:lnTo>
                  <a:lnTo>
                    <a:pt x="0" y="4664964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7846" y="2074893"/>
            <a:ext cx="8468360" cy="4420235"/>
            <a:chOff x="1927846" y="2074893"/>
            <a:chExt cx="8468360" cy="4420235"/>
          </a:xfrm>
        </p:grpSpPr>
        <p:sp>
          <p:nvSpPr>
            <p:cNvPr id="3" name="object 3"/>
            <p:cNvSpPr/>
            <p:nvPr/>
          </p:nvSpPr>
          <p:spPr>
            <a:xfrm>
              <a:off x="1927846" y="2074893"/>
              <a:ext cx="8468133" cy="4419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9289" y="2087956"/>
              <a:ext cx="8398764" cy="4348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62877" y="1114030"/>
            <a:ext cx="3357879" cy="916940"/>
            <a:chOff x="262877" y="1114030"/>
            <a:chExt cx="3357879" cy="916940"/>
          </a:xfrm>
        </p:grpSpPr>
        <p:sp>
          <p:nvSpPr>
            <p:cNvPr id="6" name="object 6"/>
            <p:cNvSpPr/>
            <p:nvPr/>
          </p:nvSpPr>
          <p:spPr>
            <a:xfrm>
              <a:off x="262877" y="1114030"/>
              <a:ext cx="3357396" cy="792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1125473"/>
              <a:ext cx="3288029" cy="7231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0443" y="1267155"/>
              <a:ext cx="554748" cy="660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28162" y="1304924"/>
              <a:ext cx="432434" cy="538480"/>
            </a:xfrm>
            <a:custGeom>
              <a:avLst/>
              <a:gdLst/>
              <a:ahLst/>
              <a:cxnLst/>
              <a:rect l="l" t="t" r="r" b="b"/>
              <a:pathLst>
                <a:path w="432435" h="538480">
                  <a:moveTo>
                    <a:pt x="0" y="537972"/>
                  </a:moveTo>
                  <a:lnTo>
                    <a:pt x="432053" y="537972"/>
                  </a:lnTo>
                  <a:lnTo>
                    <a:pt x="43205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8662" y="1854326"/>
              <a:ext cx="76200" cy="1761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59273" y="1744472"/>
            <a:ext cx="51536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Editing </a:t>
            </a:r>
            <a:r>
              <a:rPr sz="1600" b="1" i="1" spc="-30" dirty="0">
                <a:solidFill>
                  <a:srgbClr val="404040"/>
                </a:solidFill>
                <a:latin typeface="Carlito"/>
                <a:cs typeface="Carlito"/>
              </a:rPr>
              <a:t>Tools </a:t>
            </a:r>
            <a:r>
              <a:rPr sz="1400" i="1" spc="-25" dirty="0">
                <a:solidFill>
                  <a:srgbClr val="404040"/>
                </a:solidFill>
                <a:latin typeface="Carlito"/>
                <a:cs typeface="Carlito"/>
              </a:rPr>
              <a:t>(Table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transformations, calculated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columns,</a:t>
            </a:r>
            <a:r>
              <a:rPr sz="1400" i="1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9705" y="4053840"/>
            <a:ext cx="5403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Que</a:t>
            </a:r>
            <a:r>
              <a:rPr sz="1600" b="1" i="1" spc="10" dirty="0">
                <a:solidFill>
                  <a:srgbClr val="404040"/>
                </a:solidFill>
                <a:latin typeface="Carlito"/>
                <a:cs typeface="Carlito"/>
              </a:rPr>
              <a:t>r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y  </a:t>
            </a:r>
            <a:r>
              <a:rPr sz="1600" b="1" i="1" spc="-25" dirty="0">
                <a:solidFill>
                  <a:srgbClr val="404040"/>
                </a:solidFill>
                <a:latin typeface="Carlito"/>
                <a:cs typeface="Carlito"/>
              </a:rPr>
              <a:t>P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ane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37519" y="4363466"/>
            <a:ext cx="116713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Applied</a:t>
            </a:r>
            <a:r>
              <a:rPr sz="1600" b="1" i="1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Steps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(like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macro)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023" y="2768854"/>
            <a:ext cx="126873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Formula</a:t>
            </a:r>
            <a:r>
              <a:rPr sz="1600" b="1" i="1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Bar</a:t>
            </a:r>
            <a:endParaRPr sz="16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(this is “M”</a:t>
            </a:r>
            <a:r>
              <a:rPr sz="1400" i="1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code)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37519" y="3248151"/>
            <a:ext cx="10814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i="1" spc="-25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&amp;</a:t>
            </a:r>
            <a:r>
              <a:rPr sz="1600" b="1" i="1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Properties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80305" y="242569"/>
            <a:ext cx="32302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b="0" spc="-15" dirty="0">
                <a:latin typeface="Carlito"/>
                <a:cs typeface="Carlito"/>
              </a:rPr>
              <a:t>QUERY</a:t>
            </a:r>
            <a:r>
              <a:rPr sz="3200" b="0" spc="-65" dirty="0">
                <a:latin typeface="Carlito"/>
                <a:cs typeface="Carlito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EDITOR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549527" y="2044064"/>
            <a:ext cx="9005570" cy="4300855"/>
            <a:chOff x="1549527" y="2044064"/>
            <a:chExt cx="9005570" cy="4300855"/>
          </a:xfrm>
        </p:grpSpPr>
        <p:sp>
          <p:nvSpPr>
            <p:cNvPr id="19" name="object 19"/>
            <p:cNvSpPr/>
            <p:nvPr/>
          </p:nvSpPr>
          <p:spPr>
            <a:xfrm>
              <a:off x="1901952" y="2225065"/>
              <a:ext cx="8521446" cy="8183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39671" y="2262758"/>
              <a:ext cx="8399145" cy="695960"/>
            </a:xfrm>
            <a:custGeom>
              <a:avLst/>
              <a:gdLst/>
              <a:ahLst/>
              <a:cxnLst/>
              <a:rect l="l" t="t" r="r" b="b"/>
              <a:pathLst>
                <a:path w="8399145" h="695960">
                  <a:moveTo>
                    <a:pt x="0" y="695706"/>
                  </a:moveTo>
                  <a:lnTo>
                    <a:pt x="8398764" y="695706"/>
                  </a:lnTo>
                  <a:lnTo>
                    <a:pt x="8398764" y="0"/>
                  </a:lnTo>
                  <a:lnTo>
                    <a:pt x="0" y="0"/>
                  </a:lnTo>
                  <a:lnTo>
                    <a:pt x="0" y="69570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0708" y="2981705"/>
              <a:ext cx="4635245" cy="300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78427" y="3019425"/>
              <a:ext cx="4512945" cy="177800"/>
            </a:xfrm>
            <a:custGeom>
              <a:avLst/>
              <a:gdLst/>
              <a:ahLst/>
              <a:cxnLst/>
              <a:rect l="l" t="t" r="r" b="b"/>
              <a:pathLst>
                <a:path w="4512945" h="177800">
                  <a:moveTo>
                    <a:pt x="0" y="177546"/>
                  </a:moveTo>
                  <a:lnTo>
                    <a:pt x="4512563" y="177546"/>
                  </a:lnTo>
                  <a:lnTo>
                    <a:pt x="4512563" y="0"/>
                  </a:lnTo>
                  <a:lnTo>
                    <a:pt x="0" y="0"/>
                  </a:lnTo>
                  <a:lnTo>
                    <a:pt x="0" y="17754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87271" y="3014852"/>
              <a:ext cx="2388235" cy="76200"/>
            </a:xfrm>
            <a:custGeom>
              <a:avLst/>
              <a:gdLst/>
              <a:ahLst/>
              <a:cxnLst/>
              <a:rect l="l" t="t" r="r" b="b"/>
              <a:pathLst>
                <a:path w="238823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238823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2388235" h="76200">
                  <a:moveTo>
                    <a:pt x="2387854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2387854" y="50800"/>
                  </a:lnTo>
                  <a:lnTo>
                    <a:pt x="2387854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50045" y="3295700"/>
              <a:ext cx="1673352" cy="5631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87765" y="3333368"/>
              <a:ext cx="1550670" cy="440690"/>
            </a:xfrm>
            <a:custGeom>
              <a:avLst/>
              <a:gdLst/>
              <a:ahLst/>
              <a:cxnLst/>
              <a:rect l="l" t="t" r="r" b="b"/>
              <a:pathLst>
                <a:path w="1550670" h="440689">
                  <a:moveTo>
                    <a:pt x="0" y="440435"/>
                  </a:moveTo>
                  <a:lnTo>
                    <a:pt x="1550670" y="440435"/>
                  </a:lnTo>
                  <a:lnTo>
                    <a:pt x="1550670" y="0"/>
                  </a:lnTo>
                  <a:lnTo>
                    <a:pt x="0" y="0"/>
                  </a:lnTo>
                  <a:lnTo>
                    <a:pt x="0" y="44043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01952" y="3127247"/>
              <a:ext cx="1626107" cy="321716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39671" y="3164966"/>
              <a:ext cx="1503680" cy="3094990"/>
            </a:xfrm>
            <a:custGeom>
              <a:avLst/>
              <a:gdLst/>
              <a:ahLst/>
              <a:cxnLst/>
              <a:rect l="l" t="t" r="r" b="b"/>
              <a:pathLst>
                <a:path w="1503679" h="3094990">
                  <a:moveTo>
                    <a:pt x="0" y="3094482"/>
                  </a:moveTo>
                  <a:lnTo>
                    <a:pt x="1503426" y="3094482"/>
                  </a:lnTo>
                  <a:lnTo>
                    <a:pt x="1503426" y="0"/>
                  </a:lnTo>
                  <a:lnTo>
                    <a:pt x="0" y="0"/>
                  </a:lnTo>
                  <a:lnTo>
                    <a:pt x="0" y="309448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9527" y="4288154"/>
              <a:ext cx="390525" cy="76200"/>
            </a:xfrm>
            <a:custGeom>
              <a:avLst/>
              <a:gdLst/>
              <a:ahLst/>
              <a:cxnLst/>
              <a:rect l="l" t="t" r="r" b="b"/>
              <a:pathLst>
                <a:path w="390525" h="76200">
                  <a:moveTo>
                    <a:pt x="76199" y="0"/>
                  </a:moveTo>
                  <a:lnTo>
                    <a:pt x="0" y="38100"/>
                  </a:lnTo>
                  <a:lnTo>
                    <a:pt x="76199" y="76200"/>
                  </a:lnTo>
                  <a:lnTo>
                    <a:pt x="76199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199" y="25400"/>
                  </a:lnTo>
                  <a:lnTo>
                    <a:pt x="76199" y="0"/>
                  </a:lnTo>
                  <a:close/>
                </a:path>
                <a:path w="390525" h="76200">
                  <a:moveTo>
                    <a:pt x="76199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199" y="50800"/>
                  </a:lnTo>
                  <a:lnTo>
                    <a:pt x="76199" y="25400"/>
                  </a:lnTo>
                  <a:close/>
                </a:path>
                <a:path w="390525" h="76200">
                  <a:moveTo>
                    <a:pt x="390271" y="25400"/>
                  </a:moveTo>
                  <a:lnTo>
                    <a:pt x="76199" y="25400"/>
                  </a:lnTo>
                  <a:lnTo>
                    <a:pt x="76199" y="50800"/>
                  </a:lnTo>
                  <a:lnTo>
                    <a:pt x="390271" y="50800"/>
                  </a:lnTo>
                  <a:lnTo>
                    <a:pt x="390271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39196" y="3429380"/>
              <a:ext cx="215900" cy="762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50045" y="3923550"/>
              <a:ext cx="1673352" cy="22920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87765" y="3961257"/>
              <a:ext cx="1550670" cy="2169795"/>
            </a:xfrm>
            <a:custGeom>
              <a:avLst/>
              <a:gdLst/>
              <a:ahLst/>
              <a:cxnLst/>
              <a:rect l="l" t="t" r="r" b="b"/>
              <a:pathLst>
                <a:path w="1550670" h="2169795">
                  <a:moveTo>
                    <a:pt x="0" y="2169414"/>
                  </a:moveTo>
                  <a:lnTo>
                    <a:pt x="1550670" y="2169414"/>
                  </a:lnTo>
                  <a:lnTo>
                    <a:pt x="1550670" y="0"/>
                  </a:lnTo>
                  <a:lnTo>
                    <a:pt x="0" y="0"/>
                  </a:lnTo>
                  <a:lnTo>
                    <a:pt x="0" y="216941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338434" y="4548758"/>
              <a:ext cx="215900" cy="762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62041" y="2044064"/>
              <a:ext cx="76200" cy="2183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8739" y="6690232"/>
            <a:ext cx="398589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i="1" dirty="0">
                <a:latin typeface="Carlito"/>
                <a:cs typeface="Carlito"/>
              </a:rPr>
              <a:t>*In </a:t>
            </a:r>
            <a:r>
              <a:rPr sz="900" i="1" spc="-5" dirty="0">
                <a:latin typeface="Carlito"/>
                <a:cs typeface="Carlito"/>
              </a:rPr>
              <a:t>older versions of Power </a:t>
            </a:r>
            <a:r>
              <a:rPr sz="900" i="1" dirty="0">
                <a:latin typeface="Carlito"/>
                <a:cs typeface="Carlito"/>
              </a:rPr>
              <a:t>BI, the </a:t>
            </a:r>
            <a:r>
              <a:rPr sz="900" i="1" spc="-5" dirty="0">
                <a:latin typeface="Carlito"/>
                <a:cs typeface="Carlito"/>
              </a:rPr>
              <a:t>Transform Data option </a:t>
            </a:r>
            <a:r>
              <a:rPr sz="900" i="1" dirty="0">
                <a:latin typeface="Carlito"/>
                <a:cs typeface="Carlito"/>
              </a:rPr>
              <a:t>may </a:t>
            </a:r>
            <a:r>
              <a:rPr sz="900" i="1" spc="-5" dirty="0">
                <a:latin typeface="Carlito"/>
                <a:cs typeface="Carlito"/>
              </a:rPr>
              <a:t>be named </a:t>
            </a:r>
            <a:r>
              <a:rPr sz="900" b="1" i="1" dirty="0">
                <a:latin typeface="Carlito"/>
                <a:cs typeface="Carlito"/>
              </a:rPr>
              <a:t>Edit</a:t>
            </a:r>
            <a:r>
              <a:rPr sz="900" b="1" i="1" spc="-20" dirty="0">
                <a:latin typeface="Carlito"/>
                <a:cs typeface="Carlito"/>
              </a:rPr>
              <a:t> </a:t>
            </a:r>
            <a:r>
              <a:rPr sz="900" b="1" i="1" spc="-5" dirty="0">
                <a:latin typeface="Carlito"/>
                <a:cs typeface="Carlito"/>
              </a:rPr>
              <a:t>Queries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5911" y="4770120"/>
            <a:ext cx="10158730" cy="1577975"/>
            <a:chOff x="1065911" y="4770120"/>
            <a:chExt cx="10158730" cy="1577975"/>
          </a:xfrm>
        </p:grpSpPr>
        <p:sp>
          <p:nvSpPr>
            <p:cNvPr id="3" name="object 3"/>
            <p:cNvSpPr/>
            <p:nvPr/>
          </p:nvSpPr>
          <p:spPr>
            <a:xfrm>
              <a:off x="1078611" y="4961001"/>
              <a:ext cx="10133330" cy="1374140"/>
            </a:xfrm>
            <a:custGeom>
              <a:avLst/>
              <a:gdLst/>
              <a:ahLst/>
              <a:cxnLst/>
              <a:rect l="l" t="t" r="r" b="b"/>
              <a:pathLst>
                <a:path w="10133330" h="1374139">
                  <a:moveTo>
                    <a:pt x="0" y="1373886"/>
                  </a:moveTo>
                  <a:lnTo>
                    <a:pt x="10133075" y="1373886"/>
                  </a:lnTo>
                  <a:lnTo>
                    <a:pt x="10133075" y="0"/>
                  </a:lnTo>
                  <a:lnTo>
                    <a:pt x="0" y="0"/>
                  </a:lnTo>
                  <a:lnTo>
                    <a:pt x="0" y="137388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9700" y="4770120"/>
              <a:ext cx="9410700" cy="339090"/>
            </a:xfrm>
            <a:custGeom>
              <a:avLst/>
              <a:gdLst/>
              <a:ahLst/>
              <a:cxnLst/>
              <a:rect l="l" t="t" r="r" b="b"/>
              <a:pathLst>
                <a:path w="9410700" h="339089">
                  <a:moveTo>
                    <a:pt x="9410700" y="0"/>
                  </a:moveTo>
                  <a:lnTo>
                    <a:pt x="0" y="0"/>
                  </a:lnTo>
                  <a:lnTo>
                    <a:pt x="0" y="339089"/>
                  </a:lnTo>
                  <a:lnTo>
                    <a:pt x="9410700" y="339089"/>
                  </a:lnTo>
                  <a:lnTo>
                    <a:pt x="9410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65911" y="3025139"/>
            <a:ext cx="10158730" cy="1560195"/>
            <a:chOff x="1065911" y="3025139"/>
            <a:chExt cx="10158730" cy="1560195"/>
          </a:xfrm>
        </p:grpSpPr>
        <p:sp>
          <p:nvSpPr>
            <p:cNvPr id="6" name="object 6"/>
            <p:cNvSpPr/>
            <p:nvPr/>
          </p:nvSpPr>
          <p:spPr>
            <a:xfrm>
              <a:off x="1078611" y="3198494"/>
              <a:ext cx="10133330" cy="1374140"/>
            </a:xfrm>
            <a:custGeom>
              <a:avLst/>
              <a:gdLst/>
              <a:ahLst/>
              <a:cxnLst/>
              <a:rect l="l" t="t" r="r" b="b"/>
              <a:pathLst>
                <a:path w="10133330" h="1374139">
                  <a:moveTo>
                    <a:pt x="0" y="1373885"/>
                  </a:moveTo>
                  <a:lnTo>
                    <a:pt x="10133075" y="1373885"/>
                  </a:lnTo>
                  <a:lnTo>
                    <a:pt x="10133075" y="0"/>
                  </a:lnTo>
                  <a:lnTo>
                    <a:pt x="0" y="0"/>
                  </a:lnTo>
                  <a:lnTo>
                    <a:pt x="0" y="137388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6350" y="3025139"/>
              <a:ext cx="9658350" cy="339090"/>
            </a:xfrm>
            <a:custGeom>
              <a:avLst/>
              <a:gdLst/>
              <a:ahLst/>
              <a:cxnLst/>
              <a:rect l="l" t="t" r="r" b="b"/>
              <a:pathLst>
                <a:path w="9658350" h="339089">
                  <a:moveTo>
                    <a:pt x="9658350" y="0"/>
                  </a:moveTo>
                  <a:lnTo>
                    <a:pt x="0" y="0"/>
                  </a:lnTo>
                  <a:lnTo>
                    <a:pt x="0" y="339089"/>
                  </a:lnTo>
                  <a:lnTo>
                    <a:pt x="9658350" y="339089"/>
                  </a:lnTo>
                  <a:lnTo>
                    <a:pt x="9658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65911" y="1313688"/>
            <a:ext cx="10158730" cy="1518285"/>
            <a:chOff x="1065911" y="1313688"/>
            <a:chExt cx="10158730" cy="1518285"/>
          </a:xfrm>
        </p:grpSpPr>
        <p:sp>
          <p:nvSpPr>
            <p:cNvPr id="9" name="object 9"/>
            <p:cNvSpPr/>
            <p:nvPr/>
          </p:nvSpPr>
          <p:spPr>
            <a:xfrm>
              <a:off x="1078611" y="1445133"/>
              <a:ext cx="10133330" cy="1374140"/>
            </a:xfrm>
            <a:custGeom>
              <a:avLst/>
              <a:gdLst/>
              <a:ahLst/>
              <a:cxnLst/>
              <a:rect l="l" t="t" r="r" b="b"/>
              <a:pathLst>
                <a:path w="10133330" h="1374139">
                  <a:moveTo>
                    <a:pt x="0" y="1373886"/>
                  </a:moveTo>
                  <a:lnTo>
                    <a:pt x="10133075" y="1373886"/>
                  </a:lnTo>
                  <a:lnTo>
                    <a:pt x="10133075" y="0"/>
                  </a:lnTo>
                  <a:lnTo>
                    <a:pt x="0" y="0"/>
                  </a:lnTo>
                  <a:lnTo>
                    <a:pt x="0" y="137388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7000" y="1313688"/>
              <a:ext cx="6877050" cy="338455"/>
            </a:xfrm>
            <a:custGeom>
              <a:avLst/>
              <a:gdLst/>
              <a:ahLst/>
              <a:cxnLst/>
              <a:rect l="l" t="t" r="r" b="b"/>
              <a:pathLst>
                <a:path w="6877050" h="338455">
                  <a:moveTo>
                    <a:pt x="6877050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877050" y="338327"/>
                  </a:lnTo>
                  <a:lnTo>
                    <a:pt x="6877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19070" y="1285747"/>
            <a:ext cx="675259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b="1" i="1" spc="-5" dirty="0">
                <a:solidFill>
                  <a:srgbClr val="E6AE00"/>
                </a:solidFill>
                <a:latin typeface="Carlito"/>
                <a:cs typeface="Carlito"/>
              </a:rPr>
              <a:t>HOME </a:t>
            </a:r>
            <a:r>
              <a:rPr sz="1600" i="1" spc="-10" dirty="0">
                <a:latin typeface="Carlito"/>
                <a:cs typeface="Carlito"/>
              </a:rPr>
              <a:t>tab </a:t>
            </a:r>
            <a:r>
              <a:rPr sz="1600" i="1" spc="-5" dirty="0">
                <a:latin typeface="Carlito"/>
                <a:cs typeface="Carlito"/>
              </a:rPr>
              <a:t>includes </a:t>
            </a:r>
            <a:r>
              <a:rPr sz="1600" b="1" i="1" dirty="0">
                <a:latin typeface="Carlito"/>
                <a:cs typeface="Carlito"/>
              </a:rPr>
              <a:t>general </a:t>
            </a:r>
            <a:r>
              <a:rPr sz="1600" b="1" i="1" spc="-5" dirty="0">
                <a:latin typeface="Carlito"/>
                <a:cs typeface="Carlito"/>
              </a:rPr>
              <a:t>settings </a:t>
            </a:r>
            <a:r>
              <a:rPr sz="1600" i="1" spc="-5" dirty="0">
                <a:latin typeface="Carlito"/>
                <a:cs typeface="Carlito"/>
              </a:rPr>
              <a:t>and </a:t>
            </a:r>
            <a:r>
              <a:rPr sz="1600" b="1" i="1" spc="-5" dirty="0">
                <a:latin typeface="Carlito"/>
                <a:cs typeface="Carlito"/>
              </a:rPr>
              <a:t>common table transformation</a:t>
            </a:r>
            <a:r>
              <a:rPr sz="1600" b="1" i="1" spc="75" dirty="0">
                <a:latin typeface="Carlito"/>
                <a:cs typeface="Carlito"/>
              </a:rPr>
              <a:t> </a:t>
            </a:r>
            <a:r>
              <a:rPr sz="1600" b="1" i="1" spc="-10" dirty="0">
                <a:latin typeface="Carlito"/>
                <a:cs typeface="Carlito"/>
              </a:rPr>
              <a:t>tools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8702" y="3045967"/>
            <a:ext cx="95954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Carlito"/>
                <a:cs typeface="Carlito"/>
              </a:rPr>
              <a:t>The </a:t>
            </a:r>
            <a:r>
              <a:rPr sz="1600" b="1" i="1" spc="-5" dirty="0">
                <a:solidFill>
                  <a:srgbClr val="E6AE00"/>
                </a:solidFill>
                <a:latin typeface="Carlito"/>
                <a:cs typeface="Carlito"/>
              </a:rPr>
              <a:t>TRANSFORM </a:t>
            </a:r>
            <a:r>
              <a:rPr sz="1600" i="1" spc="-15" dirty="0">
                <a:latin typeface="Carlito"/>
                <a:cs typeface="Carlito"/>
              </a:rPr>
              <a:t>tab </a:t>
            </a:r>
            <a:r>
              <a:rPr sz="1600" i="1" spc="-5" dirty="0">
                <a:latin typeface="Carlito"/>
                <a:cs typeface="Carlito"/>
              </a:rPr>
              <a:t>includes </a:t>
            </a:r>
            <a:r>
              <a:rPr sz="1600" i="1" spc="-10" dirty="0">
                <a:latin typeface="Carlito"/>
                <a:cs typeface="Carlito"/>
              </a:rPr>
              <a:t>tools to </a:t>
            </a:r>
            <a:r>
              <a:rPr sz="1600" b="1" i="1" dirty="0">
                <a:latin typeface="Carlito"/>
                <a:cs typeface="Carlito"/>
              </a:rPr>
              <a:t>modify </a:t>
            </a:r>
            <a:r>
              <a:rPr sz="1600" b="1" i="1" spc="-10" dirty="0">
                <a:latin typeface="Carlito"/>
                <a:cs typeface="Carlito"/>
              </a:rPr>
              <a:t>existing </a:t>
            </a:r>
            <a:r>
              <a:rPr sz="1600" b="1" i="1" spc="-5" dirty="0">
                <a:latin typeface="Carlito"/>
                <a:cs typeface="Carlito"/>
              </a:rPr>
              <a:t>columns </a:t>
            </a:r>
            <a:r>
              <a:rPr sz="1600" i="1" spc="-5" dirty="0">
                <a:latin typeface="Carlito"/>
                <a:cs typeface="Carlito"/>
              </a:rPr>
              <a:t>(splitting/grouping, transposing, extracting </a:t>
            </a:r>
            <a:r>
              <a:rPr sz="1600" i="1" spc="-15" dirty="0">
                <a:latin typeface="Carlito"/>
                <a:cs typeface="Carlito"/>
              </a:rPr>
              <a:t>text,</a:t>
            </a:r>
            <a:r>
              <a:rPr sz="1600" i="1" spc="190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etc)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8336" y="4800600"/>
            <a:ext cx="93548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Carlito"/>
                <a:cs typeface="Carlito"/>
              </a:rPr>
              <a:t>The </a:t>
            </a:r>
            <a:r>
              <a:rPr sz="1600" b="1" i="1" dirty="0">
                <a:solidFill>
                  <a:srgbClr val="E6AE00"/>
                </a:solidFill>
                <a:latin typeface="Carlito"/>
                <a:cs typeface="Carlito"/>
              </a:rPr>
              <a:t>ADD </a:t>
            </a:r>
            <a:r>
              <a:rPr sz="1600" b="1" i="1" spc="-15" dirty="0">
                <a:solidFill>
                  <a:srgbClr val="E6AE00"/>
                </a:solidFill>
                <a:latin typeface="Carlito"/>
                <a:cs typeface="Carlito"/>
              </a:rPr>
              <a:t>COLUMN </a:t>
            </a:r>
            <a:r>
              <a:rPr sz="1600" i="1" spc="-10" dirty="0">
                <a:latin typeface="Carlito"/>
                <a:cs typeface="Carlito"/>
              </a:rPr>
              <a:t>tools </a:t>
            </a:r>
            <a:r>
              <a:rPr sz="1600" b="1" i="1" spc="-5" dirty="0">
                <a:latin typeface="Carlito"/>
                <a:cs typeface="Carlito"/>
              </a:rPr>
              <a:t>create </a:t>
            </a:r>
            <a:r>
              <a:rPr sz="1600" b="1" i="1" spc="-10" dirty="0">
                <a:latin typeface="Carlito"/>
                <a:cs typeface="Carlito"/>
              </a:rPr>
              <a:t>new </a:t>
            </a:r>
            <a:r>
              <a:rPr sz="1600" b="1" i="1" spc="-5" dirty="0">
                <a:latin typeface="Carlito"/>
                <a:cs typeface="Carlito"/>
              </a:rPr>
              <a:t>columns </a:t>
            </a:r>
            <a:r>
              <a:rPr sz="1600" i="1" spc="-5" dirty="0">
                <a:latin typeface="Carlito"/>
                <a:cs typeface="Carlito"/>
              </a:rPr>
              <a:t>(based on conditional </a:t>
            </a:r>
            <a:r>
              <a:rPr sz="1600" i="1" dirty="0">
                <a:latin typeface="Carlito"/>
                <a:cs typeface="Carlito"/>
              </a:rPr>
              <a:t>rules, </a:t>
            </a:r>
            <a:r>
              <a:rPr sz="1600" i="1" spc="-15" dirty="0">
                <a:latin typeface="Carlito"/>
                <a:cs typeface="Carlito"/>
              </a:rPr>
              <a:t>text </a:t>
            </a:r>
            <a:r>
              <a:rPr sz="1600" i="1" spc="-5" dirty="0">
                <a:latin typeface="Carlito"/>
                <a:cs typeface="Carlito"/>
              </a:rPr>
              <a:t>operations, calculations, </a:t>
            </a:r>
            <a:r>
              <a:rPr sz="1600" i="1" spc="-10" dirty="0">
                <a:latin typeface="Carlito"/>
                <a:cs typeface="Carlito"/>
              </a:rPr>
              <a:t>dates,</a:t>
            </a:r>
            <a:r>
              <a:rPr sz="1600" i="1" spc="204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etc</a:t>
            </a:r>
            <a:r>
              <a:rPr sz="1400" i="1" spc="-10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91508" y="242569"/>
            <a:ext cx="3808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Carlito"/>
                <a:cs typeface="Carlito"/>
              </a:rPr>
              <a:t>QUERY </a:t>
            </a:r>
            <a:r>
              <a:rPr sz="3200" b="0" spc="-10" dirty="0">
                <a:latin typeface="Carlito"/>
                <a:cs typeface="Carlito"/>
              </a:rPr>
              <a:t>EDITING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TOOLS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146794" y="3444799"/>
            <a:ext cx="10042525" cy="1097915"/>
            <a:chOff x="1146794" y="3444799"/>
            <a:chExt cx="10042525" cy="1097915"/>
          </a:xfrm>
        </p:grpSpPr>
        <p:sp>
          <p:nvSpPr>
            <p:cNvPr id="17" name="object 17"/>
            <p:cNvSpPr/>
            <p:nvPr/>
          </p:nvSpPr>
          <p:spPr>
            <a:xfrm>
              <a:off x="1146794" y="3444799"/>
              <a:ext cx="10042429" cy="1097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8239" y="3456431"/>
              <a:ext cx="9973056" cy="10279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46794" y="1686865"/>
            <a:ext cx="10042525" cy="1097915"/>
            <a:chOff x="1146794" y="1686865"/>
            <a:chExt cx="10042525" cy="1097915"/>
          </a:xfrm>
        </p:grpSpPr>
        <p:sp>
          <p:nvSpPr>
            <p:cNvPr id="20" name="object 20"/>
            <p:cNvSpPr/>
            <p:nvPr/>
          </p:nvSpPr>
          <p:spPr>
            <a:xfrm>
              <a:off x="1146794" y="1686865"/>
              <a:ext cx="10042429" cy="1097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39" y="1698497"/>
              <a:ext cx="9973056" cy="10279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46794" y="5220297"/>
            <a:ext cx="10042525" cy="1097915"/>
            <a:chOff x="1146794" y="5220297"/>
            <a:chExt cx="10042525" cy="1097915"/>
          </a:xfrm>
        </p:grpSpPr>
        <p:sp>
          <p:nvSpPr>
            <p:cNvPr id="23" name="object 23"/>
            <p:cNvSpPr/>
            <p:nvPr/>
          </p:nvSpPr>
          <p:spPr>
            <a:xfrm>
              <a:off x="1146794" y="5220297"/>
              <a:ext cx="10042429" cy="1097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58239" y="5231892"/>
              <a:ext cx="9973056" cy="10279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0059" y="1440941"/>
            <a:ext cx="3801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Installing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BI,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exploring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BI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workflow, 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comparing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BI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vs. Excel,</a:t>
            </a:r>
            <a:r>
              <a:rPr sz="1400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3877" y="1458721"/>
            <a:ext cx="410400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Introducing </a:t>
            </a:r>
            <a:r>
              <a:rPr sz="2600" b="1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BI</a:t>
            </a:r>
            <a:r>
              <a:rPr sz="2600" b="1" spc="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Desktop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4766" y="1454645"/>
            <a:ext cx="496062" cy="4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0053" y="1454404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3877" y="2278633"/>
            <a:ext cx="37585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Connecting </a:t>
            </a: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&amp; Shaping</a:t>
            </a:r>
            <a:r>
              <a:rPr sz="2600" b="1" spc="7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600" b="1" spc="-20" dirty="0">
                <a:solidFill>
                  <a:srgbClr val="0D0D0D"/>
                </a:solidFill>
                <a:latin typeface="Carlito"/>
                <a:cs typeface="Carlito"/>
              </a:rPr>
              <a:t>Data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877" y="3098800"/>
            <a:ext cx="308991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Creating </a:t>
            </a: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2600" b="1" spc="-20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Model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3877" y="4738623"/>
            <a:ext cx="40347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Visualizing </a:t>
            </a:r>
            <a:r>
              <a:rPr sz="2600" b="1" spc="-15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with</a:t>
            </a:r>
            <a:r>
              <a:rPr sz="2600" b="1" spc="-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600" b="1" spc="-10" dirty="0">
                <a:solidFill>
                  <a:srgbClr val="0D0D0D"/>
                </a:solidFill>
                <a:latin typeface="Carlito"/>
                <a:cs typeface="Carlito"/>
              </a:rPr>
              <a:t>Reports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3877" y="3918965"/>
            <a:ext cx="47148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Adding </a:t>
            </a:r>
            <a:r>
              <a:rPr sz="2600" b="1" spc="-15" dirty="0">
                <a:solidFill>
                  <a:srgbClr val="0D0D0D"/>
                </a:solidFill>
                <a:latin typeface="Carlito"/>
                <a:cs typeface="Carlito"/>
              </a:rPr>
              <a:t>Calculated </a:t>
            </a:r>
            <a:r>
              <a:rPr sz="2600" b="1" spc="-5" dirty="0">
                <a:solidFill>
                  <a:srgbClr val="0D0D0D"/>
                </a:solidFill>
                <a:latin typeface="Carlito"/>
                <a:cs typeface="Carlito"/>
              </a:rPr>
              <a:t>Fields with</a:t>
            </a:r>
            <a:r>
              <a:rPr sz="2600" b="1" spc="5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600" b="1" spc="-25" dirty="0">
                <a:solidFill>
                  <a:srgbClr val="0D0D0D"/>
                </a:solidFill>
                <a:latin typeface="Carlito"/>
                <a:cs typeface="Carlito"/>
              </a:rPr>
              <a:t>DAX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0059" y="2262886"/>
            <a:ext cx="38595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Connecting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source data,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shaping and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transforming  tables,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editing, merging and appending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queries,</a:t>
            </a:r>
            <a:r>
              <a:rPr sz="1400" i="1" spc="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0059" y="3084575"/>
            <a:ext cx="400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Building relational models, creating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relationships,  understanding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cardinality,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exploring filter </a:t>
            </a:r>
            <a:r>
              <a:rPr sz="1400" i="1" spc="-25" dirty="0">
                <a:solidFill>
                  <a:srgbClr val="404040"/>
                </a:solidFill>
                <a:latin typeface="Carlito"/>
                <a:cs typeface="Carlito"/>
              </a:rPr>
              <a:t>flow,</a:t>
            </a:r>
            <a:r>
              <a:rPr sz="1400" i="1" spc="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0059" y="4727955"/>
            <a:ext cx="412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Inserting charts and visuals,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customizing formats,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editing  interactions, applying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filters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bookmarks,</a:t>
            </a:r>
            <a:r>
              <a:rPr sz="1400" i="1" spc="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0059" y="3906265"/>
            <a:ext cx="4260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DAX syntax,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adding calculated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columns and 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measures, writing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common formulas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and functions,</a:t>
            </a:r>
            <a:r>
              <a:rPr sz="1400" i="1" spc="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4766" y="2275319"/>
            <a:ext cx="496062" cy="496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0053" y="2274824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4766" y="3095231"/>
            <a:ext cx="496062" cy="496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0053" y="3094989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4766" y="3915143"/>
            <a:ext cx="496062" cy="496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0053" y="3915410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4766" y="4735817"/>
            <a:ext cx="496062" cy="4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40053" y="4735829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1921" y="1403222"/>
            <a:ext cx="10149840" cy="4721225"/>
          </a:xfrm>
          <a:custGeom>
            <a:avLst/>
            <a:gdLst/>
            <a:ahLst/>
            <a:cxnLst/>
            <a:rect l="l" t="t" r="r" b="b"/>
            <a:pathLst>
              <a:path w="10149840" h="4721225">
                <a:moveTo>
                  <a:pt x="5652515" y="0"/>
                </a:moveTo>
                <a:lnTo>
                  <a:pt x="5652515" y="4720920"/>
                </a:lnTo>
              </a:path>
              <a:path w="10149840" h="4721225">
                <a:moveTo>
                  <a:pt x="0" y="675131"/>
                </a:moveTo>
                <a:lnTo>
                  <a:pt x="10149840" y="675131"/>
                </a:lnTo>
              </a:path>
              <a:path w="10149840" h="4721225">
                <a:moveTo>
                  <a:pt x="0" y="1503426"/>
                </a:moveTo>
                <a:lnTo>
                  <a:pt x="10149840" y="1503426"/>
                </a:lnTo>
              </a:path>
              <a:path w="10149840" h="4721225">
                <a:moveTo>
                  <a:pt x="0" y="2330958"/>
                </a:moveTo>
                <a:lnTo>
                  <a:pt x="10149840" y="2330958"/>
                </a:lnTo>
              </a:path>
              <a:path w="10149840" h="4721225">
                <a:moveTo>
                  <a:pt x="0" y="3158490"/>
                </a:moveTo>
                <a:lnTo>
                  <a:pt x="10149840" y="3158490"/>
                </a:lnTo>
              </a:path>
              <a:path w="10149840" h="4721225">
                <a:moveTo>
                  <a:pt x="0" y="3986783"/>
                </a:moveTo>
                <a:lnTo>
                  <a:pt x="10149840" y="398678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634229" y="242569"/>
            <a:ext cx="2922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COURSE</a:t>
            </a:r>
            <a:r>
              <a:rPr sz="3200" b="0" spc="-3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OUTLINE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32105" y="2848317"/>
            <a:ext cx="2813685" cy="3621404"/>
            <a:chOff x="8932105" y="2848317"/>
            <a:chExt cx="2813685" cy="3621404"/>
          </a:xfrm>
        </p:grpSpPr>
        <p:sp>
          <p:nvSpPr>
            <p:cNvPr id="3" name="object 3"/>
            <p:cNvSpPr/>
            <p:nvPr/>
          </p:nvSpPr>
          <p:spPr>
            <a:xfrm>
              <a:off x="8932105" y="2848317"/>
              <a:ext cx="2813421" cy="36211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3593" y="2859786"/>
              <a:ext cx="2743961" cy="35516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97163" y="1551991"/>
            <a:ext cx="10041890" cy="1125220"/>
            <a:chOff x="297163" y="1551991"/>
            <a:chExt cx="10041890" cy="1125220"/>
          </a:xfrm>
        </p:grpSpPr>
        <p:sp>
          <p:nvSpPr>
            <p:cNvPr id="6" name="object 6"/>
            <p:cNvSpPr/>
            <p:nvPr/>
          </p:nvSpPr>
          <p:spPr>
            <a:xfrm>
              <a:off x="297163" y="1551991"/>
              <a:ext cx="10041669" cy="1097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609" y="1563624"/>
              <a:ext cx="9972294" cy="10279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69357" y="1725155"/>
              <a:ext cx="1078979" cy="951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07076" y="1762887"/>
              <a:ext cx="956310" cy="829310"/>
            </a:xfrm>
            <a:custGeom>
              <a:avLst/>
              <a:gdLst/>
              <a:ahLst/>
              <a:cxnLst/>
              <a:rect l="l" t="t" r="r" b="b"/>
              <a:pathLst>
                <a:path w="956310" h="829310">
                  <a:moveTo>
                    <a:pt x="0" y="829056"/>
                  </a:moveTo>
                  <a:lnTo>
                    <a:pt x="956310" y="829056"/>
                  </a:lnTo>
                  <a:lnTo>
                    <a:pt x="956310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64646" y="3229902"/>
            <a:ext cx="2051050" cy="622300"/>
            <a:chOff x="964646" y="3229902"/>
            <a:chExt cx="2051050" cy="622300"/>
          </a:xfrm>
        </p:grpSpPr>
        <p:sp>
          <p:nvSpPr>
            <p:cNvPr id="11" name="object 11"/>
            <p:cNvSpPr/>
            <p:nvPr/>
          </p:nvSpPr>
          <p:spPr>
            <a:xfrm>
              <a:off x="964646" y="3229902"/>
              <a:ext cx="2050632" cy="622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6121" y="3241548"/>
              <a:ext cx="1981200" cy="5524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50924" y="3230087"/>
            <a:ext cx="2051050" cy="1670050"/>
            <a:chOff x="3950924" y="3230087"/>
            <a:chExt cx="2051050" cy="1670050"/>
          </a:xfrm>
        </p:grpSpPr>
        <p:sp>
          <p:nvSpPr>
            <p:cNvPr id="14" name="object 14"/>
            <p:cNvSpPr/>
            <p:nvPr/>
          </p:nvSpPr>
          <p:spPr>
            <a:xfrm>
              <a:off x="3950924" y="3230087"/>
              <a:ext cx="2050632" cy="16696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2399" y="3241548"/>
              <a:ext cx="1981200" cy="1600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80045" y="1122172"/>
            <a:ext cx="30670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Change data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type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(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date,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$, %,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text,</a:t>
            </a:r>
            <a:r>
              <a:rPr sz="1400" i="1" spc="6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etc.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99166" y="2021586"/>
            <a:ext cx="998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Promote  header</a:t>
            </a:r>
            <a:r>
              <a:rPr sz="1600" b="1" spc="-7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row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4786" y="3957828"/>
            <a:ext cx="23158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Choose 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remove</a:t>
            </a:r>
            <a:r>
              <a:rPr sz="1600" b="1" spc="-6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columns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4786" y="4355591"/>
            <a:ext cx="220218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Tip: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use the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“Remove Other 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Columns”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option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if you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always 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want a specific</a:t>
            </a:r>
            <a:r>
              <a:rPr sz="1400" i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set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0378" y="4942840"/>
            <a:ext cx="241300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Keep 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remove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rows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210"/>
              </a:spcBef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Tip: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use the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“Remove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Duplicates” 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option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create a new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lookup 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table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from</a:t>
            </a:r>
            <a:r>
              <a:rPr sz="1400" i="1" spc="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scratch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2045" y="3607308"/>
            <a:ext cx="15773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Duplicate, move</a:t>
            </a:r>
            <a:r>
              <a:rPr sz="1600" b="1" spc="-6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&amp;</a:t>
            </a:r>
            <a:endParaRPr sz="16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rename</a:t>
            </a:r>
            <a:r>
              <a:rPr sz="1600" b="1" spc="-5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columns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3288" y="4248911"/>
            <a:ext cx="15462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2880" algn="r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Tip:</a:t>
            </a:r>
            <a:r>
              <a:rPr sz="1400" b="1" i="1" spc="-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Right-click</a:t>
            </a:r>
            <a:r>
              <a:rPr sz="1400" i="1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the 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column header</a:t>
            </a:r>
            <a:r>
              <a:rPr sz="1400" i="1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access common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tools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70044" y="1122172"/>
            <a:ext cx="24593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Sort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values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(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A-Z, Low-High,</a:t>
            </a:r>
            <a:r>
              <a:rPr sz="1400" i="1" spc="-6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etc.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342640" y="242569"/>
            <a:ext cx="55067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BASIC </a:t>
            </a:r>
            <a:r>
              <a:rPr sz="3200" b="0" spc="-55" dirty="0">
                <a:latin typeface="Carlito"/>
                <a:cs typeface="Carlito"/>
              </a:rPr>
              <a:t>TABLE</a:t>
            </a:r>
            <a:r>
              <a:rPr sz="3200" b="0" spc="-10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TRANSFORMATIONS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210931" y="2889516"/>
            <a:ext cx="3143885" cy="3266440"/>
            <a:chOff x="8210931" y="2889516"/>
            <a:chExt cx="3143885" cy="3266440"/>
          </a:xfrm>
        </p:grpSpPr>
        <p:sp>
          <p:nvSpPr>
            <p:cNvPr id="27" name="object 27"/>
            <p:cNvSpPr/>
            <p:nvPr/>
          </p:nvSpPr>
          <p:spPr>
            <a:xfrm>
              <a:off x="9598914" y="2889516"/>
              <a:ext cx="1755648" cy="32659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36633" y="2927222"/>
              <a:ext cx="1633220" cy="3143250"/>
            </a:xfrm>
            <a:custGeom>
              <a:avLst/>
              <a:gdLst/>
              <a:ahLst/>
              <a:cxnLst/>
              <a:rect l="l" t="t" r="r" b="b"/>
              <a:pathLst>
                <a:path w="1633220" h="3143250">
                  <a:moveTo>
                    <a:pt x="0" y="3143250"/>
                  </a:moveTo>
                  <a:lnTo>
                    <a:pt x="1632966" y="3143250"/>
                  </a:lnTo>
                  <a:lnTo>
                    <a:pt x="1632966" y="0"/>
                  </a:lnTo>
                  <a:lnTo>
                    <a:pt x="0" y="0"/>
                  </a:lnTo>
                  <a:lnTo>
                    <a:pt x="0" y="314325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10931" y="3197986"/>
              <a:ext cx="1439545" cy="327025"/>
            </a:xfrm>
            <a:custGeom>
              <a:avLst/>
              <a:gdLst/>
              <a:ahLst/>
              <a:cxnLst/>
              <a:rect l="l" t="t" r="r" b="b"/>
              <a:pathLst>
                <a:path w="1439545" h="327025">
                  <a:moveTo>
                    <a:pt x="24765" y="245110"/>
                  </a:moveTo>
                  <a:lnTo>
                    <a:pt x="0" y="326643"/>
                  </a:lnTo>
                  <a:lnTo>
                    <a:pt x="80010" y="297561"/>
                  </a:lnTo>
                  <a:lnTo>
                    <a:pt x="71449" y="289433"/>
                  </a:lnTo>
                  <a:lnTo>
                    <a:pt x="52704" y="289433"/>
                  </a:lnTo>
                  <a:lnTo>
                    <a:pt x="34544" y="271652"/>
                  </a:lnTo>
                  <a:lnTo>
                    <a:pt x="43337" y="262743"/>
                  </a:lnTo>
                  <a:lnTo>
                    <a:pt x="24765" y="245110"/>
                  </a:lnTo>
                  <a:close/>
                </a:path>
                <a:path w="1439545" h="327025">
                  <a:moveTo>
                    <a:pt x="43337" y="262743"/>
                  </a:moveTo>
                  <a:lnTo>
                    <a:pt x="34544" y="271652"/>
                  </a:lnTo>
                  <a:lnTo>
                    <a:pt x="52704" y="289433"/>
                  </a:lnTo>
                  <a:lnTo>
                    <a:pt x="61771" y="280245"/>
                  </a:lnTo>
                  <a:lnTo>
                    <a:pt x="43337" y="262743"/>
                  </a:lnTo>
                  <a:close/>
                </a:path>
                <a:path w="1439545" h="327025">
                  <a:moveTo>
                    <a:pt x="61771" y="280245"/>
                  </a:moveTo>
                  <a:lnTo>
                    <a:pt x="52704" y="289433"/>
                  </a:lnTo>
                  <a:lnTo>
                    <a:pt x="71449" y="289433"/>
                  </a:lnTo>
                  <a:lnTo>
                    <a:pt x="61771" y="280245"/>
                  </a:lnTo>
                  <a:close/>
                </a:path>
                <a:path w="1439545" h="327025">
                  <a:moveTo>
                    <a:pt x="1438148" y="0"/>
                  </a:moveTo>
                  <a:lnTo>
                    <a:pt x="1068451" y="16637"/>
                  </a:lnTo>
                  <a:lnTo>
                    <a:pt x="858774" y="29463"/>
                  </a:lnTo>
                  <a:lnTo>
                    <a:pt x="759714" y="37211"/>
                  </a:lnTo>
                  <a:lnTo>
                    <a:pt x="665607" y="45974"/>
                  </a:lnTo>
                  <a:lnTo>
                    <a:pt x="577215" y="56134"/>
                  </a:lnTo>
                  <a:lnTo>
                    <a:pt x="495300" y="67817"/>
                  </a:lnTo>
                  <a:lnTo>
                    <a:pt x="444626" y="76453"/>
                  </a:lnTo>
                  <a:lnTo>
                    <a:pt x="397510" y="85978"/>
                  </a:lnTo>
                  <a:lnTo>
                    <a:pt x="353949" y="96265"/>
                  </a:lnTo>
                  <a:lnTo>
                    <a:pt x="313817" y="107441"/>
                  </a:lnTo>
                  <a:lnTo>
                    <a:pt x="276860" y="119252"/>
                  </a:lnTo>
                  <a:lnTo>
                    <a:pt x="227202" y="138429"/>
                  </a:lnTo>
                  <a:lnTo>
                    <a:pt x="183515" y="159130"/>
                  </a:lnTo>
                  <a:lnTo>
                    <a:pt x="133350" y="188595"/>
                  </a:lnTo>
                  <a:lnTo>
                    <a:pt x="90677" y="219710"/>
                  </a:lnTo>
                  <a:lnTo>
                    <a:pt x="53848" y="252095"/>
                  </a:lnTo>
                  <a:lnTo>
                    <a:pt x="43337" y="262743"/>
                  </a:lnTo>
                  <a:lnTo>
                    <a:pt x="61771" y="280245"/>
                  </a:lnTo>
                  <a:lnTo>
                    <a:pt x="71253" y="270637"/>
                  </a:lnTo>
                  <a:lnTo>
                    <a:pt x="71754" y="270128"/>
                  </a:lnTo>
                  <a:lnTo>
                    <a:pt x="88646" y="254635"/>
                  </a:lnTo>
                  <a:lnTo>
                    <a:pt x="106482" y="239649"/>
                  </a:lnTo>
                  <a:lnTo>
                    <a:pt x="126365" y="224154"/>
                  </a:lnTo>
                  <a:lnTo>
                    <a:pt x="147078" y="209930"/>
                  </a:lnTo>
                  <a:lnTo>
                    <a:pt x="147447" y="209676"/>
                  </a:lnTo>
                  <a:lnTo>
                    <a:pt x="170434" y="195325"/>
                  </a:lnTo>
                  <a:lnTo>
                    <a:pt x="182401" y="188595"/>
                  </a:lnTo>
                  <a:lnTo>
                    <a:pt x="182245" y="188595"/>
                  </a:lnTo>
                  <a:lnTo>
                    <a:pt x="195088" y="181737"/>
                  </a:lnTo>
                  <a:lnTo>
                    <a:pt x="208409" y="175005"/>
                  </a:lnTo>
                  <a:lnTo>
                    <a:pt x="222487" y="168401"/>
                  </a:lnTo>
                  <a:lnTo>
                    <a:pt x="237074" y="161925"/>
                  </a:lnTo>
                  <a:lnTo>
                    <a:pt x="252602" y="155575"/>
                  </a:lnTo>
                  <a:lnTo>
                    <a:pt x="268732" y="149351"/>
                  </a:lnTo>
                  <a:lnTo>
                    <a:pt x="268477" y="149351"/>
                  </a:lnTo>
                  <a:lnTo>
                    <a:pt x="285141" y="143383"/>
                  </a:lnTo>
                  <a:lnTo>
                    <a:pt x="302895" y="137413"/>
                  </a:lnTo>
                  <a:lnTo>
                    <a:pt x="303046" y="137413"/>
                  </a:lnTo>
                  <a:lnTo>
                    <a:pt x="321310" y="131699"/>
                  </a:lnTo>
                  <a:lnTo>
                    <a:pt x="321487" y="131699"/>
                  </a:lnTo>
                  <a:lnTo>
                    <a:pt x="340487" y="126111"/>
                  </a:lnTo>
                  <a:lnTo>
                    <a:pt x="340702" y="126111"/>
                  </a:lnTo>
                  <a:lnTo>
                    <a:pt x="360425" y="120776"/>
                  </a:lnTo>
                  <a:lnTo>
                    <a:pt x="360562" y="120776"/>
                  </a:lnTo>
                  <a:lnTo>
                    <a:pt x="381253" y="115697"/>
                  </a:lnTo>
                  <a:lnTo>
                    <a:pt x="403098" y="110743"/>
                  </a:lnTo>
                  <a:lnTo>
                    <a:pt x="402844" y="110743"/>
                  </a:lnTo>
                  <a:lnTo>
                    <a:pt x="425830" y="106045"/>
                  </a:lnTo>
                  <a:lnTo>
                    <a:pt x="425576" y="106045"/>
                  </a:lnTo>
                  <a:lnTo>
                    <a:pt x="449452" y="101346"/>
                  </a:lnTo>
                  <a:lnTo>
                    <a:pt x="449199" y="101346"/>
                  </a:lnTo>
                  <a:lnTo>
                    <a:pt x="473964" y="97027"/>
                  </a:lnTo>
                  <a:lnTo>
                    <a:pt x="499364" y="92837"/>
                  </a:lnTo>
                  <a:lnTo>
                    <a:pt x="552703" y="84962"/>
                  </a:lnTo>
                  <a:lnTo>
                    <a:pt x="580517" y="81279"/>
                  </a:lnTo>
                  <a:lnTo>
                    <a:pt x="638301" y="74422"/>
                  </a:lnTo>
                  <a:lnTo>
                    <a:pt x="668274" y="71247"/>
                  </a:lnTo>
                  <a:lnTo>
                    <a:pt x="698880" y="68199"/>
                  </a:lnTo>
                  <a:lnTo>
                    <a:pt x="761873" y="62484"/>
                  </a:lnTo>
                  <a:lnTo>
                    <a:pt x="860551" y="54737"/>
                  </a:lnTo>
                  <a:lnTo>
                    <a:pt x="862322" y="54737"/>
                  </a:lnTo>
                  <a:lnTo>
                    <a:pt x="928751" y="50291"/>
                  </a:lnTo>
                  <a:lnTo>
                    <a:pt x="1289685" y="31623"/>
                  </a:lnTo>
                  <a:lnTo>
                    <a:pt x="1439164" y="25400"/>
                  </a:lnTo>
                  <a:lnTo>
                    <a:pt x="1438148" y="0"/>
                  </a:lnTo>
                  <a:close/>
                </a:path>
                <a:path w="1439545" h="327025">
                  <a:moveTo>
                    <a:pt x="71799" y="270128"/>
                  </a:moveTo>
                  <a:lnTo>
                    <a:pt x="71319" y="270570"/>
                  </a:lnTo>
                  <a:lnTo>
                    <a:pt x="71799" y="270128"/>
                  </a:lnTo>
                  <a:close/>
                </a:path>
                <a:path w="1439545" h="327025">
                  <a:moveTo>
                    <a:pt x="88716" y="254635"/>
                  </a:moveTo>
                  <a:lnTo>
                    <a:pt x="88265" y="255015"/>
                  </a:lnTo>
                  <a:lnTo>
                    <a:pt x="88716" y="254635"/>
                  </a:lnTo>
                  <a:close/>
                </a:path>
                <a:path w="1439545" h="327025">
                  <a:moveTo>
                    <a:pt x="106934" y="239267"/>
                  </a:moveTo>
                  <a:lnTo>
                    <a:pt x="106425" y="239649"/>
                  </a:lnTo>
                  <a:lnTo>
                    <a:pt x="106934" y="239267"/>
                  </a:lnTo>
                  <a:close/>
                </a:path>
                <a:path w="1439545" h="327025">
                  <a:moveTo>
                    <a:pt x="126466" y="224154"/>
                  </a:moveTo>
                  <a:lnTo>
                    <a:pt x="125729" y="224662"/>
                  </a:lnTo>
                  <a:lnTo>
                    <a:pt x="126466" y="224154"/>
                  </a:lnTo>
                  <a:close/>
                </a:path>
                <a:path w="1439545" h="327025">
                  <a:moveTo>
                    <a:pt x="147472" y="209676"/>
                  </a:moveTo>
                  <a:lnTo>
                    <a:pt x="147202" y="209845"/>
                  </a:lnTo>
                  <a:lnTo>
                    <a:pt x="147472" y="209676"/>
                  </a:lnTo>
                  <a:close/>
                </a:path>
                <a:path w="1439545" h="327025">
                  <a:moveTo>
                    <a:pt x="170502" y="195325"/>
                  </a:moveTo>
                  <a:lnTo>
                    <a:pt x="170052" y="195579"/>
                  </a:lnTo>
                  <a:lnTo>
                    <a:pt x="170502" y="195325"/>
                  </a:lnTo>
                  <a:close/>
                </a:path>
                <a:path w="1439545" h="327025">
                  <a:moveTo>
                    <a:pt x="182625" y="188467"/>
                  </a:moveTo>
                  <a:lnTo>
                    <a:pt x="182245" y="188595"/>
                  </a:lnTo>
                  <a:lnTo>
                    <a:pt x="182401" y="188595"/>
                  </a:lnTo>
                  <a:lnTo>
                    <a:pt x="182625" y="188467"/>
                  </a:lnTo>
                  <a:close/>
                </a:path>
                <a:path w="1439545" h="327025">
                  <a:moveTo>
                    <a:pt x="222758" y="168275"/>
                  </a:moveTo>
                  <a:lnTo>
                    <a:pt x="222376" y="168401"/>
                  </a:lnTo>
                  <a:lnTo>
                    <a:pt x="222758" y="168275"/>
                  </a:lnTo>
                  <a:close/>
                </a:path>
                <a:path w="1439545" h="327025">
                  <a:moveTo>
                    <a:pt x="237363" y="161798"/>
                  </a:moveTo>
                  <a:lnTo>
                    <a:pt x="236982" y="161925"/>
                  </a:lnTo>
                  <a:lnTo>
                    <a:pt x="237363" y="161798"/>
                  </a:lnTo>
                  <a:close/>
                </a:path>
                <a:path w="1439545" h="327025">
                  <a:moveTo>
                    <a:pt x="303046" y="137413"/>
                  </a:moveTo>
                  <a:lnTo>
                    <a:pt x="302895" y="137413"/>
                  </a:lnTo>
                  <a:lnTo>
                    <a:pt x="302641" y="137540"/>
                  </a:lnTo>
                  <a:lnTo>
                    <a:pt x="303046" y="137413"/>
                  </a:lnTo>
                  <a:close/>
                </a:path>
                <a:path w="1439545" h="327025">
                  <a:moveTo>
                    <a:pt x="321487" y="131699"/>
                  </a:moveTo>
                  <a:lnTo>
                    <a:pt x="321310" y="131699"/>
                  </a:lnTo>
                  <a:lnTo>
                    <a:pt x="321055" y="131825"/>
                  </a:lnTo>
                  <a:lnTo>
                    <a:pt x="321487" y="131699"/>
                  </a:lnTo>
                  <a:close/>
                </a:path>
                <a:path w="1439545" h="327025">
                  <a:moveTo>
                    <a:pt x="340702" y="126111"/>
                  </a:moveTo>
                  <a:lnTo>
                    <a:pt x="340487" y="126111"/>
                  </a:lnTo>
                  <a:lnTo>
                    <a:pt x="340233" y="126237"/>
                  </a:lnTo>
                  <a:lnTo>
                    <a:pt x="340702" y="126111"/>
                  </a:lnTo>
                  <a:close/>
                </a:path>
                <a:path w="1439545" h="327025">
                  <a:moveTo>
                    <a:pt x="360562" y="120776"/>
                  </a:moveTo>
                  <a:lnTo>
                    <a:pt x="360425" y="120776"/>
                  </a:lnTo>
                  <a:lnTo>
                    <a:pt x="360045" y="120903"/>
                  </a:lnTo>
                  <a:lnTo>
                    <a:pt x="360562" y="120776"/>
                  </a:lnTo>
                  <a:close/>
                </a:path>
                <a:path w="1439545" h="327025">
                  <a:moveTo>
                    <a:pt x="862322" y="54737"/>
                  </a:moveTo>
                  <a:lnTo>
                    <a:pt x="860551" y="54737"/>
                  </a:lnTo>
                  <a:lnTo>
                    <a:pt x="862322" y="5473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710046" y="1439036"/>
            <a:ext cx="1269365" cy="1666875"/>
            <a:chOff x="5710046" y="1439036"/>
            <a:chExt cx="1269365" cy="1666875"/>
          </a:xfrm>
        </p:grpSpPr>
        <p:sp>
          <p:nvSpPr>
            <p:cNvPr id="31" name="object 31"/>
            <p:cNvSpPr/>
            <p:nvPr/>
          </p:nvSpPr>
          <p:spPr>
            <a:xfrm>
              <a:off x="5782055" y="1725155"/>
              <a:ext cx="901420" cy="9517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9774" y="1762886"/>
              <a:ext cx="779145" cy="829310"/>
            </a:xfrm>
            <a:custGeom>
              <a:avLst/>
              <a:gdLst/>
              <a:ahLst/>
              <a:cxnLst/>
              <a:rect l="l" t="t" r="r" b="b"/>
              <a:pathLst>
                <a:path w="779145" h="829310">
                  <a:moveTo>
                    <a:pt x="0" y="829056"/>
                  </a:moveTo>
                  <a:lnTo>
                    <a:pt x="778764" y="829056"/>
                  </a:lnTo>
                  <a:lnTo>
                    <a:pt x="778764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17969" y="1725155"/>
              <a:ext cx="361226" cy="95175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5688" y="1762886"/>
              <a:ext cx="238760" cy="829310"/>
            </a:xfrm>
            <a:custGeom>
              <a:avLst/>
              <a:gdLst/>
              <a:ahLst/>
              <a:cxnLst/>
              <a:rect l="l" t="t" r="r" b="b"/>
              <a:pathLst>
                <a:path w="238759" h="829310">
                  <a:moveTo>
                    <a:pt x="0" y="829056"/>
                  </a:moveTo>
                  <a:lnTo>
                    <a:pt x="238505" y="829056"/>
                  </a:lnTo>
                  <a:lnTo>
                    <a:pt x="238505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10047" y="1439036"/>
              <a:ext cx="1103630" cy="1666875"/>
            </a:xfrm>
            <a:custGeom>
              <a:avLst/>
              <a:gdLst/>
              <a:ahLst/>
              <a:cxnLst/>
              <a:rect l="l" t="t" r="r" b="b"/>
              <a:pathLst>
                <a:path w="1103629" h="1666875">
                  <a:moveTo>
                    <a:pt x="387477" y="1164209"/>
                  </a:moveTo>
                  <a:lnTo>
                    <a:pt x="362331" y="1159891"/>
                  </a:lnTo>
                  <a:lnTo>
                    <a:pt x="357251" y="1190244"/>
                  </a:lnTo>
                  <a:lnTo>
                    <a:pt x="357251" y="1189990"/>
                  </a:lnTo>
                  <a:lnTo>
                    <a:pt x="357200" y="1190244"/>
                  </a:lnTo>
                  <a:lnTo>
                    <a:pt x="351663" y="1219962"/>
                  </a:lnTo>
                  <a:lnTo>
                    <a:pt x="351790" y="1219708"/>
                  </a:lnTo>
                  <a:lnTo>
                    <a:pt x="345440" y="1248537"/>
                  </a:lnTo>
                  <a:lnTo>
                    <a:pt x="345262" y="1249172"/>
                  </a:lnTo>
                  <a:lnTo>
                    <a:pt x="337820" y="1277086"/>
                  </a:lnTo>
                  <a:lnTo>
                    <a:pt x="328803" y="1303883"/>
                  </a:lnTo>
                  <a:lnTo>
                    <a:pt x="323723" y="1316482"/>
                  </a:lnTo>
                  <a:lnTo>
                    <a:pt x="323977" y="1315974"/>
                  </a:lnTo>
                  <a:lnTo>
                    <a:pt x="318135" y="1328801"/>
                  </a:lnTo>
                  <a:lnTo>
                    <a:pt x="318389" y="1328166"/>
                  </a:lnTo>
                  <a:lnTo>
                    <a:pt x="318058" y="1328801"/>
                  </a:lnTo>
                  <a:lnTo>
                    <a:pt x="312293" y="1339977"/>
                  </a:lnTo>
                  <a:lnTo>
                    <a:pt x="311835" y="1340739"/>
                  </a:lnTo>
                  <a:lnTo>
                    <a:pt x="305422" y="1351419"/>
                  </a:lnTo>
                  <a:lnTo>
                    <a:pt x="304990" y="1352042"/>
                  </a:lnTo>
                  <a:lnTo>
                    <a:pt x="297561" y="1362964"/>
                  </a:lnTo>
                  <a:lnTo>
                    <a:pt x="298196" y="1362202"/>
                  </a:lnTo>
                  <a:lnTo>
                    <a:pt x="289979" y="1372590"/>
                  </a:lnTo>
                  <a:lnTo>
                    <a:pt x="289458" y="1373124"/>
                  </a:lnTo>
                  <a:lnTo>
                    <a:pt x="280682" y="1382242"/>
                  </a:lnTo>
                  <a:lnTo>
                    <a:pt x="280352" y="1382522"/>
                  </a:lnTo>
                  <a:lnTo>
                    <a:pt x="270256" y="1391031"/>
                  </a:lnTo>
                  <a:lnTo>
                    <a:pt x="271018" y="1390269"/>
                  </a:lnTo>
                  <a:lnTo>
                    <a:pt x="258445" y="1399032"/>
                  </a:lnTo>
                  <a:lnTo>
                    <a:pt x="259207" y="1398651"/>
                  </a:lnTo>
                  <a:lnTo>
                    <a:pt x="245618" y="1406779"/>
                  </a:lnTo>
                  <a:lnTo>
                    <a:pt x="246253" y="1406525"/>
                  </a:lnTo>
                  <a:lnTo>
                    <a:pt x="232283" y="1414018"/>
                  </a:lnTo>
                  <a:lnTo>
                    <a:pt x="231940" y="1414195"/>
                  </a:lnTo>
                  <a:lnTo>
                    <a:pt x="217297" y="1421257"/>
                  </a:lnTo>
                  <a:lnTo>
                    <a:pt x="217678" y="1421003"/>
                  </a:lnTo>
                  <a:lnTo>
                    <a:pt x="186690" y="1434846"/>
                  </a:lnTo>
                  <a:lnTo>
                    <a:pt x="186817" y="1434846"/>
                  </a:lnTo>
                  <a:lnTo>
                    <a:pt x="155702" y="1448054"/>
                  </a:lnTo>
                  <a:lnTo>
                    <a:pt x="140589" y="1454912"/>
                  </a:lnTo>
                  <a:lnTo>
                    <a:pt x="99060" y="1477518"/>
                  </a:lnTo>
                  <a:lnTo>
                    <a:pt x="67818" y="1505585"/>
                  </a:lnTo>
                  <a:lnTo>
                    <a:pt x="41021" y="1546098"/>
                  </a:lnTo>
                  <a:lnTo>
                    <a:pt x="25425" y="1589379"/>
                  </a:lnTo>
                  <a:lnTo>
                    <a:pt x="0" y="1584452"/>
                  </a:lnTo>
                  <a:lnTo>
                    <a:pt x="22860" y="1666494"/>
                  </a:lnTo>
                  <a:lnTo>
                    <a:pt x="68541" y="1607058"/>
                  </a:lnTo>
                  <a:lnTo>
                    <a:pt x="74803" y="1598930"/>
                  </a:lnTo>
                  <a:lnTo>
                    <a:pt x="50393" y="1594218"/>
                  </a:lnTo>
                  <a:lnTo>
                    <a:pt x="52209" y="1586484"/>
                  </a:lnTo>
                  <a:lnTo>
                    <a:pt x="52463" y="1585442"/>
                  </a:lnTo>
                  <a:lnTo>
                    <a:pt x="52641" y="1584960"/>
                  </a:lnTo>
                  <a:lnTo>
                    <a:pt x="59397" y="1567053"/>
                  </a:lnTo>
                  <a:lnTo>
                    <a:pt x="59690" y="1566291"/>
                  </a:lnTo>
                  <a:lnTo>
                    <a:pt x="59309" y="1567053"/>
                  </a:lnTo>
                  <a:lnTo>
                    <a:pt x="63881" y="1557147"/>
                  </a:lnTo>
                  <a:lnTo>
                    <a:pt x="63627" y="1557782"/>
                  </a:lnTo>
                  <a:lnTo>
                    <a:pt x="63957" y="1557147"/>
                  </a:lnTo>
                  <a:lnTo>
                    <a:pt x="68491" y="1548765"/>
                  </a:lnTo>
                  <a:lnTo>
                    <a:pt x="68770" y="1548244"/>
                  </a:lnTo>
                  <a:lnTo>
                    <a:pt x="73914" y="1539748"/>
                  </a:lnTo>
                  <a:lnTo>
                    <a:pt x="74358" y="1539113"/>
                  </a:lnTo>
                  <a:lnTo>
                    <a:pt x="80060" y="1530985"/>
                  </a:lnTo>
                  <a:lnTo>
                    <a:pt x="80518" y="1530350"/>
                  </a:lnTo>
                  <a:lnTo>
                    <a:pt x="87376" y="1521714"/>
                  </a:lnTo>
                  <a:lnTo>
                    <a:pt x="86995" y="1522349"/>
                  </a:lnTo>
                  <a:lnTo>
                    <a:pt x="87566" y="1521714"/>
                  </a:lnTo>
                  <a:lnTo>
                    <a:pt x="94424" y="1514094"/>
                  </a:lnTo>
                  <a:lnTo>
                    <a:pt x="95123" y="1513332"/>
                  </a:lnTo>
                  <a:lnTo>
                    <a:pt x="94234" y="1514094"/>
                  </a:lnTo>
                  <a:lnTo>
                    <a:pt x="102755" y="1506474"/>
                  </a:lnTo>
                  <a:lnTo>
                    <a:pt x="103441" y="1505864"/>
                  </a:lnTo>
                  <a:lnTo>
                    <a:pt x="103822" y="1505585"/>
                  </a:lnTo>
                  <a:lnTo>
                    <a:pt x="112966" y="1498854"/>
                  </a:lnTo>
                  <a:lnTo>
                    <a:pt x="113334" y="1498587"/>
                  </a:lnTo>
                  <a:lnTo>
                    <a:pt x="113728" y="1498346"/>
                  </a:lnTo>
                  <a:lnTo>
                    <a:pt x="124472" y="1491742"/>
                  </a:lnTo>
                  <a:lnTo>
                    <a:pt x="125158" y="1491361"/>
                  </a:lnTo>
                  <a:lnTo>
                    <a:pt x="137795" y="1484503"/>
                  </a:lnTo>
                  <a:lnTo>
                    <a:pt x="137414" y="1484757"/>
                  </a:lnTo>
                  <a:lnTo>
                    <a:pt x="137934" y="1484503"/>
                  </a:lnTo>
                  <a:lnTo>
                    <a:pt x="151511" y="1477899"/>
                  </a:lnTo>
                  <a:lnTo>
                    <a:pt x="165862" y="1471422"/>
                  </a:lnTo>
                  <a:lnTo>
                    <a:pt x="166154" y="1471295"/>
                  </a:lnTo>
                  <a:lnTo>
                    <a:pt x="196977" y="1458087"/>
                  </a:lnTo>
                  <a:lnTo>
                    <a:pt x="228092" y="1444117"/>
                  </a:lnTo>
                  <a:lnTo>
                    <a:pt x="243586" y="1436751"/>
                  </a:lnTo>
                  <a:lnTo>
                    <a:pt x="258572" y="1428750"/>
                  </a:lnTo>
                  <a:lnTo>
                    <a:pt x="270802" y="1421257"/>
                  </a:lnTo>
                  <a:lnTo>
                    <a:pt x="272669" y="1420114"/>
                  </a:lnTo>
                  <a:lnTo>
                    <a:pt x="281432" y="1414018"/>
                  </a:lnTo>
                  <a:lnTo>
                    <a:pt x="286004" y="1410843"/>
                  </a:lnTo>
                  <a:lnTo>
                    <a:pt x="291172" y="1406525"/>
                  </a:lnTo>
                  <a:lnTo>
                    <a:pt x="298323" y="1400556"/>
                  </a:lnTo>
                  <a:lnTo>
                    <a:pt x="300151" y="1398651"/>
                  </a:lnTo>
                  <a:lnTo>
                    <a:pt x="307517" y="1391031"/>
                  </a:lnTo>
                  <a:lnTo>
                    <a:pt x="309118" y="1389380"/>
                  </a:lnTo>
                  <a:lnTo>
                    <a:pt x="315290" y="1381506"/>
                  </a:lnTo>
                  <a:lnTo>
                    <a:pt x="318389" y="1377569"/>
                  </a:lnTo>
                  <a:lnTo>
                    <a:pt x="321995" y="1372235"/>
                  </a:lnTo>
                  <a:lnTo>
                    <a:pt x="326644" y="1365377"/>
                  </a:lnTo>
                  <a:lnTo>
                    <a:pt x="328561" y="1362202"/>
                  </a:lnTo>
                  <a:lnTo>
                    <a:pt x="334264" y="1352804"/>
                  </a:lnTo>
                  <a:lnTo>
                    <a:pt x="341122" y="1339596"/>
                  </a:lnTo>
                  <a:lnTo>
                    <a:pt x="347218" y="1326261"/>
                  </a:lnTo>
                  <a:lnTo>
                    <a:pt x="351358" y="1315974"/>
                  </a:lnTo>
                  <a:lnTo>
                    <a:pt x="352806" y="1312418"/>
                  </a:lnTo>
                  <a:lnTo>
                    <a:pt x="355879" y="1303274"/>
                  </a:lnTo>
                  <a:lnTo>
                    <a:pt x="362331" y="1284097"/>
                  </a:lnTo>
                  <a:lnTo>
                    <a:pt x="364375" y="1276350"/>
                  </a:lnTo>
                  <a:lnTo>
                    <a:pt x="370078" y="1254887"/>
                  </a:lnTo>
                  <a:lnTo>
                    <a:pt x="376555" y="1224915"/>
                  </a:lnTo>
                  <a:lnTo>
                    <a:pt x="377532" y="1219708"/>
                  </a:lnTo>
                  <a:lnTo>
                    <a:pt x="382270" y="1194562"/>
                  </a:lnTo>
                  <a:lnTo>
                    <a:pt x="387477" y="1164209"/>
                  </a:lnTo>
                  <a:close/>
                </a:path>
                <a:path w="1103629" h="1666875">
                  <a:moveTo>
                    <a:pt x="1103503" y="310896"/>
                  </a:moveTo>
                  <a:lnTo>
                    <a:pt x="1089279" y="252349"/>
                  </a:lnTo>
                  <a:lnTo>
                    <a:pt x="1074928" y="196215"/>
                  </a:lnTo>
                  <a:lnTo>
                    <a:pt x="1060450" y="144780"/>
                  </a:lnTo>
                  <a:lnTo>
                    <a:pt x="1055573" y="129159"/>
                  </a:lnTo>
                  <a:lnTo>
                    <a:pt x="1053211" y="121539"/>
                  </a:lnTo>
                  <a:lnTo>
                    <a:pt x="1052296" y="118745"/>
                  </a:lnTo>
                  <a:lnTo>
                    <a:pt x="1049655" y="110617"/>
                  </a:lnTo>
                  <a:lnTo>
                    <a:pt x="1049058" y="108966"/>
                  </a:lnTo>
                  <a:lnTo>
                    <a:pt x="1045972" y="100330"/>
                  </a:lnTo>
                  <a:lnTo>
                    <a:pt x="1042543" y="90932"/>
                  </a:lnTo>
                  <a:lnTo>
                    <a:pt x="1042416" y="90551"/>
                  </a:lnTo>
                  <a:lnTo>
                    <a:pt x="1038606" y="81280"/>
                  </a:lnTo>
                  <a:lnTo>
                    <a:pt x="1035875" y="75057"/>
                  </a:lnTo>
                  <a:lnTo>
                    <a:pt x="1031113" y="64135"/>
                  </a:lnTo>
                  <a:lnTo>
                    <a:pt x="1027645" y="58178"/>
                  </a:lnTo>
                  <a:lnTo>
                    <a:pt x="1044816" y="47498"/>
                  </a:lnTo>
                  <a:lnTo>
                    <a:pt x="1049528" y="44577"/>
                  </a:lnTo>
                  <a:lnTo>
                    <a:pt x="976884" y="0"/>
                  </a:lnTo>
                  <a:lnTo>
                    <a:pt x="984758" y="84836"/>
                  </a:lnTo>
                  <a:lnTo>
                    <a:pt x="1006017" y="71615"/>
                  </a:lnTo>
                  <a:lnTo>
                    <a:pt x="1008430" y="75768"/>
                  </a:lnTo>
                  <a:lnTo>
                    <a:pt x="1008672" y="76327"/>
                  </a:lnTo>
                  <a:lnTo>
                    <a:pt x="1015238" y="91313"/>
                  </a:lnTo>
                  <a:lnTo>
                    <a:pt x="1015111" y="90932"/>
                  </a:lnTo>
                  <a:lnTo>
                    <a:pt x="1018794" y="99949"/>
                  </a:lnTo>
                  <a:lnTo>
                    <a:pt x="1018540" y="99568"/>
                  </a:lnTo>
                  <a:lnTo>
                    <a:pt x="1018679" y="99949"/>
                  </a:lnTo>
                  <a:lnTo>
                    <a:pt x="1022096" y="109093"/>
                  </a:lnTo>
                  <a:lnTo>
                    <a:pt x="1022096" y="108966"/>
                  </a:lnTo>
                  <a:lnTo>
                    <a:pt x="1025652" y="118999"/>
                  </a:lnTo>
                  <a:lnTo>
                    <a:pt x="1025652" y="118745"/>
                  </a:lnTo>
                  <a:lnTo>
                    <a:pt x="1029081" y="129413"/>
                  </a:lnTo>
                  <a:lnTo>
                    <a:pt x="1029081" y="129159"/>
                  </a:lnTo>
                  <a:lnTo>
                    <a:pt x="1036193" y="152146"/>
                  </a:lnTo>
                  <a:lnTo>
                    <a:pt x="1036066" y="151892"/>
                  </a:lnTo>
                  <a:lnTo>
                    <a:pt x="1036129" y="152146"/>
                  </a:lnTo>
                  <a:lnTo>
                    <a:pt x="1043305" y="176657"/>
                  </a:lnTo>
                  <a:lnTo>
                    <a:pt x="1043178" y="176530"/>
                  </a:lnTo>
                  <a:lnTo>
                    <a:pt x="1043203" y="176657"/>
                  </a:lnTo>
                  <a:lnTo>
                    <a:pt x="1050417" y="202819"/>
                  </a:lnTo>
                  <a:lnTo>
                    <a:pt x="1050290" y="202692"/>
                  </a:lnTo>
                  <a:lnTo>
                    <a:pt x="1050315" y="202819"/>
                  </a:lnTo>
                  <a:lnTo>
                    <a:pt x="1057402" y="230251"/>
                  </a:lnTo>
                  <a:lnTo>
                    <a:pt x="1057402" y="230124"/>
                  </a:lnTo>
                  <a:lnTo>
                    <a:pt x="1064641" y="258572"/>
                  </a:lnTo>
                  <a:lnTo>
                    <a:pt x="1064514" y="258445"/>
                  </a:lnTo>
                  <a:lnTo>
                    <a:pt x="1064539" y="258572"/>
                  </a:lnTo>
                  <a:lnTo>
                    <a:pt x="1071753" y="287655"/>
                  </a:lnTo>
                  <a:lnTo>
                    <a:pt x="1078865" y="316992"/>
                  </a:lnTo>
                  <a:lnTo>
                    <a:pt x="1103503" y="31089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678673" y="1410080"/>
            <a:ext cx="2837815" cy="1005840"/>
            <a:chOff x="7678673" y="1410080"/>
            <a:chExt cx="2837815" cy="1005840"/>
          </a:xfrm>
        </p:grpSpPr>
        <p:sp>
          <p:nvSpPr>
            <p:cNvPr id="37" name="object 37"/>
            <p:cNvSpPr/>
            <p:nvPr/>
          </p:nvSpPr>
          <p:spPr>
            <a:xfrm>
              <a:off x="7678673" y="1968258"/>
              <a:ext cx="1540764" cy="2956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16392" y="2005964"/>
              <a:ext cx="1418590" cy="173355"/>
            </a:xfrm>
            <a:custGeom>
              <a:avLst/>
              <a:gdLst/>
              <a:ahLst/>
              <a:cxnLst/>
              <a:rect l="l" t="t" r="r" b="b"/>
              <a:pathLst>
                <a:path w="1418590" h="173355">
                  <a:moveTo>
                    <a:pt x="0" y="172974"/>
                  </a:moveTo>
                  <a:lnTo>
                    <a:pt x="1418081" y="172974"/>
                  </a:lnTo>
                  <a:lnTo>
                    <a:pt x="1418081" y="0"/>
                  </a:lnTo>
                  <a:lnTo>
                    <a:pt x="0" y="0"/>
                  </a:lnTo>
                  <a:lnTo>
                    <a:pt x="0" y="17297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78673" y="1758708"/>
              <a:ext cx="1540764" cy="2956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16392" y="1796414"/>
              <a:ext cx="1418590" cy="173355"/>
            </a:xfrm>
            <a:custGeom>
              <a:avLst/>
              <a:gdLst/>
              <a:ahLst/>
              <a:cxnLst/>
              <a:rect l="l" t="t" r="r" b="b"/>
              <a:pathLst>
                <a:path w="1418590" h="173355">
                  <a:moveTo>
                    <a:pt x="0" y="172974"/>
                  </a:moveTo>
                  <a:lnTo>
                    <a:pt x="1418081" y="172974"/>
                  </a:lnTo>
                  <a:lnTo>
                    <a:pt x="1418081" y="0"/>
                  </a:lnTo>
                  <a:lnTo>
                    <a:pt x="0" y="0"/>
                  </a:lnTo>
                  <a:lnTo>
                    <a:pt x="0" y="17297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19135" y="1410080"/>
              <a:ext cx="2197100" cy="1005840"/>
            </a:xfrm>
            <a:custGeom>
              <a:avLst/>
              <a:gdLst/>
              <a:ahLst/>
              <a:cxnLst/>
              <a:rect l="l" t="t" r="r" b="b"/>
              <a:pathLst>
                <a:path w="2197100" h="100583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86207"/>
                  </a:lnTo>
                  <a:lnTo>
                    <a:pt x="50800" y="386207"/>
                  </a:lnTo>
                  <a:lnTo>
                    <a:pt x="50800" y="76200"/>
                  </a:lnTo>
                  <a:lnTo>
                    <a:pt x="76200" y="76200"/>
                  </a:lnTo>
                  <a:close/>
                </a:path>
                <a:path w="2197100" h="1005839">
                  <a:moveTo>
                    <a:pt x="1835073" y="980059"/>
                  </a:moveTo>
                  <a:lnTo>
                    <a:pt x="1816481" y="979932"/>
                  </a:lnTo>
                  <a:lnTo>
                    <a:pt x="1816862" y="980059"/>
                  </a:lnTo>
                  <a:lnTo>
                    <a:pt x="1835073" y="980059"/>
                  </a:lnTo>
                  <a:close/>
                </a:path>
                <a:path w="2197100" h="1005839">
                  <a:moveTo>
                    <a:pt x="2196846" y="952881"/>
                  </a:moveTo>
                  <a:lnTo>
                    <a:pt x="2190953" y="951103"/>
                  </a:lnTo>
                  <a:lnTo>
                    <a:pt x="2115312" y="928243"/>
                  </a:lnTo>
                  <a:lnTo>
                    <a:pt x="2119553" y="953135"/>
                  </a:lnTo>
                  <a:lnTo>
                    <a:pt x="2061845" y="962406"/>
                  </a:lnTo>
                  <a:lnTo>
                    <a:pt x="2062099" y="962406"/>
                  </a:lnTo>
                  <a:lnTo>
                    <a:pt x="2028317" y="967105"/>
                  </a:lnTo>
                  <a:lnTo>
                    <a:pt x="2028571" y="966978"/>
                  </a:lnTo>
                  <a:lnTo>
                    <a:pt x="1994408" y="971169"/>
                  </a:lnTo>
                  <a:lnTo>
                    <a:pt x="1994535" y="971169"/>
                  </a:lnTo>
                  <a:lnTo>
                    <a:pt x="1959864" y="974598"/>
                  </a:lnTo>
                  <a:lnTo>
                    <a:pt x="1960245" y="974598"/>
                  </a:lnTo>
                  <a:lnTo>
                    <a:pt x="1924939" y="977392"/>
                  </a:lnTo>
                  <a:lnTo>
                    <a:pt x="1925320" y="977392"/>
                  </a:lnTo>
                  <a:lnTo>
                    <a:pt x="1889506" y="979297"/>
                  </a:lnTo>
                  <a:lnTo>
                    <a:pt x="1889760" y="979297"/>
                  </a:lnTo>
                  <a:lnTo>
                    <a:pt x="1853692" y="980186"/>
                  </a:lnTo>
                  <a:lnTo>
                    <a:pt x="1853387" y="980186"/>
                  </a:lnTo>
                  <a:lnTo>
                    <a:pt x="1816862" y="980059"/>
                  </a:lnTo>
                  <a:lnTo>
                    <a:pt x="1778635" y="978662"/>
                  </a:lnTo>
                  <a:lnTo>
                    <a:pt x="1779143" y="978662"/>
                  </a:lnTo>
                  <a:lnTo>
                    <a:pt x="1740154" y="975995"/>
                  </a:lnTo>
                  <a:lnTo>
                    <a:pt x="1740535" y="975995"/>
                  </a:lnTo>
                  <a:lnTo>
                    <a:pt x="1700403" y="972058"/>
                  </a:lnTo>
                  <a:lnTo>
                    <a:pt x="1700911" y="972058"/>
                  </a:lnTo>
                  <a:lnTo>
                    <a:pt x="1660817" y="966597"/>
                  </a:lnTo>
                  <a:lnTo>
                    <a:pt x="1659890" y="966470"/>
                  </a:lnTo>
                  <a:lnTo>
                    <a:pt x="1660271" y="966597"/>
                  </a:lnTo>
                  <a:lnTo>
                    <a:pt x="1618716" y="959485"/>
                  </a:lnTo>
                  <a:lnTo>
                    <a:pt x="1617980" y="959358"/>
                  </a:lnTo>
                  <a:lnTo>
                    <a:pt x="1618361" y="959485"/>
                  </a:lnTo>
                  <a:lnTo>
                    <a:pt x="1575536" y="950722"/>
                  </a:lnTo>
                  <a:lnTo>
                    <a:pt x="1574927" y="950595"/>
                  </a:lnTo>
                  <a:lnTo>
                    <a:pt x="1575308" y="950722"/>
                  </a:lnTo>
                  <a:lnTo>
                    <a:pt x="1530604" y="940181"/>
                  </a:lnTo>
                  <a:lnTo>
                    <a:pt x="1530985" y="940181"/>
                  </a:lnTo>
                  <a:lnTo>
                    <a:pt x="1485265" y="928243"/>
                  </a:lnTo>
                  <a:lnTo>
                    <a:pt x="1485646" y="928243"/>
                  </a:lnTo>
                  <a:lnTo>
                    <a:pt x="1438783" y="914908"/>
                  </a:lnTo>
                  <a:lnTo>
                    <a:pt x="1439037" y="914908"/>
                  </a:lnTo>
                  <a:lnTo>
                    <a:pt x="1391539" y="900303"/>
                  </a:lnTo>
                  <a:lnTo>
                    <a:pt x="1391793" y="900303"/>
                  </a:lnTo>
                  <a:lnTo>
                    <a:pt x="1343279" y="884428"/>
                  </a:lnTo>
                  <a:lnTo>
                    <a:pt x="1343406" y="884428"/>
                  </a:lnTo>
                  <a:lnTo>
                    <a:pt x="1294612" y="867537"/>
                  </a:lnTo>
                  <a:lnTo>
                    <a:pt x="1294257" y="867410"/>
                  </a:lnTo>
                  <a:lnTo>
                    <a:pt x="1294384" y="867537"/>
                  </a:lnTo>
                  <a:lnTo>
                    <a:pt x="1244473" y="849630"/>
                  </a:lnTo>
                  <a:lnTo>
                    <a:pt x="1244600" y="849630"/>
                  </a:lnTo>
                  <a:lnTo>
                    <a:pt x="1194054" y="830834"/>
                  </a:lnTo>
                  <a:lnTo>
                    <a:pt x="1194181" y="830834"/>
                  </a:lnTo>
                  <a:lnTo>
                    <a:pt x="1143444" y="811276"/>
                  </a:lnTo>
                  <a:lnTo>
                    <a:pt x="1143127" y="811149"/>
                  </a:lnTo>
                  <a:lnTo>
                    <a:pt x="1143254" y="811276"/>
                  </a:lnTo>
                  <a:lnTo>
                    <a:pt x="1091692" y="791083"/>
                  </a:lnTo>
                  <a:lnTo>
                    <a:pt x="1091819" y="791083"/>
                  </a:lnTo>
                  <a:lnTo>
                    <a:pt x="1040180" y="770382"/>
                  </a:lnTo>
                  <a:lnTo>
                    <a:pt x="1039876" y="770255"/>
                  </a:lnTo>
                  <a:lnTo>
                    <a:pt x="1040003" y="770382"/>
                  </a:lnTo>
                  <a:lnTo>
                    <a:pt x="830072" y="684022"/>
                  </a:lnTo>
                  <a:lnTo>
                    <a:pt x="1082421" y="814705"/>
                  </a:lnTo>
                  <a:lnTo>
                    <a:pt x="1185164" y="854583"/>
                  </a:lnTo>
                  <a:lnTo>
                    <a:pt x="1235837" y="873506"/>
                  </a:lnTo>
                  <a:lnTo>
                    <a:pt x="1285875" y="891413"/>
                  </a:lnTo>
                  <a:lnTo>
                    <a:pt x="1335278" y="908558"/>
                  </a:lnTo>
                  <a:lnTo>
                    <a:pt x="1383919" y="924560"/>
                  </a:lnTo>
                  <a:lnTo>
                    <a:pt x="1431671" y="939292"/>
                  </a:lnTo>
                  <a:lnTo>
                    <a:pt x="1478661" y="952754"/>
                  </a:lnTo>
                  <a:lnTo>
                    <a:pt x="1524635" y="964819"/>
                  </a:lnTo>
                  <a:lnTo>
                    <a:pt x="1569593" y="975487"/>
                  </a:lnTo>
                  <a:lnTo>
                    <a:pt x="1613535" y="984377"/>
                  </a:lnTo>
                  <a:lnTo>
                    <a:pt x="1656207" y="991616"/>
                  </a:lnTo>
                  <a:lnTo>
                    <a:pt x="1697609" y="997331"/>
                  </a:lnTo>
                  <a:lnTo>
                    <a:pt x="1738249" y="1001395"/>
                  </a:lnTo>
                  <a:lnTo>
                    <a:pt x="1777619" y="1004062"/>
                  </a:lnTo>
                  <a:lnTo>
                    <a:pt x="1816100" y="1005332"/>
                  </a:lnTo>
                  <a:lnTo>
                    <a:pt x="1853819" y="1005586"/>
                  </a:lnTo>
                  <a:lnTo>
                    <a:pt x="1890649" y="1004570"/>
                  </a:lnTo>
                  <a:lnTo>
                    <a:pt x="1962277" y="999871"/>
                  </a:lnTo>
                  <a:lnTo>
                    <a:pt x="2031746" y="992251"/>
                  </a:lnTo>
                  <a:lnTo>
                    <a:pt x="2111197" y="980186"/>
                  </a:lnTo>
                  <a:lnTo>
                    <a:pt x="2123833" y="978141"/>
                  </a:lnTo>
                  <a:lnTo>
                    <a:pt x="2128139" y="1003300"/>
                  </a:lnTo>
                  <a:lnTo>
                    <a:pt x="2196846" y="952881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2122677" y="2388616"/>
            <a:ext cx="2692400" cy="735965"/>
          </a:xfrm>
          <a:custGeom>
            <a:avLst/>
            <a:gdLst/>
            <a:ahLst/>
            <a:cxnLst/>
            <a:rect l="l" t="t" r="r" b="b"/>
            <a:pathLst>
              <a:path w="2692400" h="735964">
                <a:moveTo>
                  <a:pt x="0" y="650748"/>
                </a:moveTo>
                <a:lnTo>
                  <a:pt x="2159" y="735964"/>
                </a:lnTo>
                <a:lnTo>
                  <a:pt x="67034" y="684657"/>
                </a:lnTo>
                <a:lnTo>
                  <a:pt x="40259" y="684657"/>
                </a:lnTo>
                <a:lnTo>
                  <a:pt x="18034" y="672338"/>
                </a:lnTo>
                <a:lnTo>
                  <a:pt x="23827" y="661937"/>
                </a:lnTo>
                <a:lnTo>
                  <a:pt x="0" y="650748"/>
                </a:lnTo>
                <a:close/>
              </a:path>
              <a:path w="2692400" h="735964">
                <a:moveTo>
                  <a:pt x="23827" y="661937"/>
                </a:moveTo>
                <a:lnTo>
                  <a:pt x="18034" y="672338"/>
                </a:lnTo>
                <a:lnTo>
                  <a:pt x="40259" y="684657"/>
                </a:lnTo>
                <a:lnTo>
                  <a:pt x="46884" y="672765"/>
                </a:lnTo>
                <a:lnTo>
                  <a:pt x="23827" y="661937"/>
                </a:lnTo>
                <a:close/>
              </a:path>
              <a:path w="2692400" h="735964">
                <a:moveTo>
                  <a:pt x="46884" y="672765"/>
                </a:moveTo>
                <a:lnTo>
                  <a:pt x="40259" y="684657"/>
                </a:lnTo>
                <a:lnTo>
                  <a:pt x="67034" y="684657"/>
                </a:lnTo>
                <a:lnTo>
                  <a:pt x="68961" y="683133"/>
                </a:lnTo>
                <a:lnTo>
                  <a:pt x="46884" y="672765"/>
                </a:lnTo>
                <a:close/>
              </a:path>
              <a:path w="2692400" h="735964">
                <a:moveTo>
                  <a:pt x="1380744" y="390144"/>
                </a:moveTo>
                <a:lnTo>
                  <a:pt x="1304671" y="405764"/>
                </a:lnTo>
                <a:lnTo>
                  <a:pt x="1305052" y="405764"/>
                </a:lnTo>
                <a:lnTo>
                  <a:pt x="1227709" y="419481"/>
                </a:lnTo>
                <a:lnTo>
                  <a:pt x="1227963" y="419481"/>
                </a:lnTo>
                <a:lnTo>
                  <a:pt x="1149985" y="431419"/>
                </a:lnTo>
                <a:lnTo>
                  <a:pt x="1150239" y="431419"/>
                </a:lnTo>
                <a:lnTo>
                  <a:pt x="1071880" y="441960"/>
                </a:lnTo>
                <a:lnTo>
                  <a:pt x="1072134" y="441960"/>
                </a:lnTo>
                <a:lnTo>
                  <a:pt x="993902" y="451358"/>
                </a:lnTo>
                <a:lnTo>
                  <a:pt x="916559" y="459613"/>
                </a:lnTo>
                <a:lnTo>
                  <a:pt x="840232" y="467106"/>
                </a:lnTo>
                <a:lnTo>
                  <a:pt x="656971" y="483616"/>
                </a:lnTo>
                <a:lnTo>
                  <a:pt x="587883" y="489712"/>
                </a:lnTo>
                <a:lnTo>
                  <a:pt x="459613" y="503047"/>
                </a:lnTo>
                <a:lnTo>
                  <a:pt x="373507" y="514476"/>
                </a:lnTo>
                <a:lnTo>
                  <a:pt x="321945" y="523113"/>
                </a:lnTo>
                <a:lnTo>
                  <a:pt x="275463" y="533146"/>
                </a:lnTo>
                <a:lnTo>
                  <a:pt x="215265" y="549148"/>
                </a:lnTo>
                <a:lnTo>
                  <a:pt x="164973" y="566038"/>
                </a:lnTo>
                <a:lnTo>
                  <a:pt x="123317" y="583438"/>
                </a:lnTo>
                <a:lnTo>
                  <a:pt x="89408" y="601599"/>
                </a:lnTo>
                <a:lnTo>
                  <a:pt x="54356" y="626618"/>
                </a:lnTo>
                <a:lnTo>
                  <a:pt x="23827" y="661937"/>
                </a:lnTo>
                <a:lnTo>
                  <a:pt x="46884" y="672765"/>
                </a:lnTo>
                <a:lnTo>
                  <a:pt x="48962" y="669036"/>
                </a:lnTo>
                <a:lnTo>
                  <a:pt x="48514" y="669036"/>
                </a:lnTo>
                <a:lnTo>
                  <a:pt x="50165" y="666876"/>
                </a:lnTo>
                <a:lnTo>
                  <a:pt x="50425" y="666876"/>
                </a:lnTo>
                <a:lnTo>
                  <a:pt x="58859" y="657351"/>
                </a:lnTo>
                <a:lnTo>
                  <a:pt x="64897" y="651256"/>
                </a:lnTo>
                <a:lnTo>
                  <a:pt x="71120" y="645668"/>
                </a:lnTo>
                <a:lnTo>
                  <a:pt x="77669" y="640334"/>
                </a:lnTo>
                <a:lnTo>
                  <a:pt x="85598" y="634364"/>
                </a:lnTo>
                <a:lnTo>
                  <a:pt x="93358" y="629031"/>
                </a:lnTo>
                <a:lnTo>
                  <a:pt x="93726" y="628776"/>
                </a:lnTo>
                <a:lnTo>
                  <a:pt x="102743" y="623188"/>
                </a:lnTo>
                <a:lnTo>
                  <a:pt x="112089" y="617728"/>
                </a:lnTo>
                <a:lnTo>
                  <a:pt x="122936" y="611886"/>
                </a:lnTo>
                <a:lnTo>
                  <a:pt x="123189" y="611886"/>
                </a:lnTo>
                <a:lnTo>
                  <a:pt x="134112" y="606425"/>
                </a:lnTo>
                <a:lnTo>
                  <a:pt x="133985" y="606425"/>
                </a:lnTo>
                <a:lnTo>
                  <a:pt x="146685" y="600710"/>
                </a:lnTo>
                <a:lnTo>
                  <a:pt x="146902" y="600710"/>
                </a:lnTo>
                <a:lnTo>
                  <a:pt x="159766" y="595249"/>
                </a:lnTo>
                <a:lnTo>
                  <a:pt x="173990" y="589788"/>
                </a:lnTo>
                <a:lnTo>
                  <a:pt x="189230" y="584200"/>
                </a:lnTo>
                <a:lnTo>
                  <a:pt x="189616" y="584200"/>
                </a:lnTo>
                <a:lnTo>
                  <a:pt x="205359" y="578993"/>
                </a:lnTo>
                <a:lnTo>
                  <a:pt x="222758" y="573532"/>
                </a:lnTo>
                <a:lnTo>
                  <a:pt x="222377" y="573532"/>
                </a:lnTo>
                <a:lnTo>
                  <a:pt x="241046" y="568198"/>
                </a:lnTo>
                <a:lnTo>
                  <a:pt x="241390" y="568198"/>
                </a:lnTo>
                <a:lnTo>
                  <a:pt x="260731" y="562991"/>
                </a:lnTo>
                <a:lnTo>
                  <a:pt x="260477" y="562991"/>
                </a:lnTo>
                <a:lnTo>
                  <a:pt x="281432" y="557784"/>
                </a:lnTo>
                <a:lnTo>
                  <a:pt x="281736" y="557784"/>
                </a:lnTo>
                <a:lnTo>
                  <a:pt x="303530" y="552831"/>
                </a:lnTo>
                <a:lnTo>
                  <a:pt x="303149" y="552831"/>
                </a:lnTo>
                <a:lnTo>
                  <a:pt x="326771" y="548132"/>
                </a:lnTo>
                <a:lnTo>
                  <a:pt x="326517" y="548132"/>
                </a:lnTo>
                <a:lnTo>
                  <a:pt x="351409" y="543813"/>
                </a:lnTo>
                <a:lnTo>
                  <a:pt x="377444" y="539496"/>
                </a:lnTo>
                <a:lnTo>
                  <a:pt x="377190" y="539496"/>
                </a:lnTo>
                <a:lnTo>
                  <a:pt x="404622" y="535686"/>
                </a:lnTo>
                <a:lnTo>
                  <a:pt x="433070" y="531876"/>
                </a:lnTo>
                <a:lnTo>
                  <a:pt x="432943" y="531876"/>
                </a:lnTo>
                <a:lnTo>
                  <a:pt x="462661" y="528320"/>
                </a:lnTo>
                <a:lnTo>
                  <a:pt x="524637" y="521462"/>
                </a:lnTo>
                <a:lnTo>
                  <a:pt x="525760" y="521462"/>
                </a:lnTo>
                <a:lnTo>
                  <a:pt x="624459" y="511937"/>
                </a:lnTo>
                <a:lnTo>
                  <a:pt x="919226" y="484886"/>
                </a:lnTo>
                <a:lnTo>
                  <a:pt x="996823" y="476504"/>
                </a:lnTo>
                <a:lnTo>
                  <a:pt x="1075182" y="467233"/>
                </a:lnTo>
                <a:lnTo>
                  <a:pt x="1153795" y="456564"/>
                </a:lnTo>
                <a:lnTo>
                  <a:pt x="1232027" y="444500"/>
                </a:lnTo>
                <a:lnTo>
                  <a:pt x="1309624" y="430657"/>
                </a:lnTo>
                <a:lnTo>
                  <a:pt x="1385951" y="415036"/>
                </a:lnTo>
                <a:lnTo>
                  <a:pt x="1462151" y="397637"/>
                </a:lnTo>
                <a:lnTo>
                  <a:pt x="1492361" y="390271"/>
                </a:lnTo>
                <a:lnTo>
                  <a:pt x="1380489" y="390271"/>
                </a:lnTo>
                <a:lnTo>
                  <a:pt x="1380744" y="390144"/>
                </a:lnTo>
                <a:close/>
              </a:path>
              <a:path w="2692400" h="735964">
                <a:moveTo>
                  <a:pt x="50165" y="666876"/>
                </a:moveTo>
                <a:lnTo>
                  <a:pt x="48514" y="669036"/>
                </a:lnTo>
                <a:lnTo>
                  <a:pt x="49722" y="667670"/>
                </a:lnTo>
                <a:lnTo>
                  <a:pt x="50165" y="666876"/>
                </a:lnTo>
                <a:close/>
              </a:path>
              <a:path w="2692400" h="735964">
                <a:moveTo>
                  <a:pt x="49722" y="667670"/>
                </a:moveTo>
                <a:lnTo>
                  <a:pt x="48514" y="669036"/>
                </a:lnTo>
                <a:lnTo>
                  <a:pt x="48962" y="669036"/>
                </a:lnTo>
                <a:lnTo>
                  <a:pt x="49722" y="667670"/>
                </a:lnTo>
                <a:close/>
              </a:path>
              <a:path w="2692400" h="735964">
                <a:moveTo>
                  <a:pt x="50425" y="666876"/>
                </a:moveTo>
                <a:lnTo>
                  <a:pt x="50165" y="666876"/>
                </a:lnTo>
                <a:lnTo>
                  <a:pt x="49722" y="667670"/>
                </a:lnTo>
                <a:lnTo>
                  <a:pt x="50425" y="666876"/>
                </a:lnTo>
                <a:close/>
              </a:path>
              <a:path w="2692400" h="735964">
                <a:moveTo>
                  <a:pt x="59308" y="656844"/>
                </a:moveTo>
                <a:lnTo>
                  <a:pt x="58801" y="657351"/>
                </a:lnTo>
                <a:lnTo>
                  <a:pt x="59308" y="656844"/>
                </a:lnTo>
                <a:close/>
              </a:path>
              <a:path w="2692400" h="735964">
                <a:moveTo>
                  <a:pt x="64949" y="651256"/>
                </a:moveTo>
                <a:lnTo>
                  <a:pt x="64389" y="651763"/>
                </a:lnTo>
                <a:lnTo>
                  <a:pt x="64949" y="651256"/>
                </a:lnTo>
                <a:close/>
              </a:path>
              <a:path w="2692400" h="735964">
                <a:moveTo>
                  <a:pt x="71201" y="645668"/>
                </a:moveTo>
                <a:lnTo>
                  <a:pt x="70739" y="646049"/>
                </a:lnTo>
                <a:lnTo>
                  <a:pt x="71201" y="645668"/>
                </a:lnTo>
                <a:close/>
              </a:path>
              <a:path w="2692400" h="735964">
                <a:moveTo>
                  <a:pt x="77978" y="640080"/>
                </a:moveTo>
                <a:lnTo>
                  <a:pt x="77597" y="640334"/>
                </a:lnTo>
                <a:lnTo>
                  <a:pt x="77978" y="640080"/>
                </a:lnTo>
                <a:close/>
              </a:path>
              <a:path w="2692400" h="735964">
                <a:moveTo>
                  <a:pt x="85641" y="634364"/>
                </a:moveTo>
                <a:lnTo>
                  <a:pt x="85090" y="634746"/>
                </a:lnTo>
                <a:lnTo>
                  <a:pt x="85641" y="634364"/>
                </a:lnTo>
                <a:close/>
              </a:path>
              <a:path w="2692400" h="735964">
                <a:moveTo>
                  <a:pt x="93753" y="628776"/>
                </a:moveTo>
                <a:lnTo>
                  <a:pt x="93479" y="628947"/>
                </a:lnTo>
                <a:lnTo>
                  <a:pt x="93753" y="628776"/>
                </a:lnTo>
                <a:close/>
              </a:path>
              <a:path w="2692400" h="735964">
                <a:moveTo>
                  <a:pt x="102794" y="623188"/>
                </a:moveTo>
                <a:lnTo>
                  <a:pt x="102362" y="623443"/>
                </a:lnTo>
                <a:lnTo>
                  <a:pt x="102794" y="623188"/>
                </a:lnTo>
                <a:close/>
              </a:path>
              <a:path w="2692400" h="735964">
                <a:moveTo>
                  <a:pt x="112522" y="617474"/>
                </a:moveTo>
                <a:lnTo>
                  <a:pt x="112014" y="617728"/>
                </a:lnTo>
                <a:lnTo>
                  <a:pt x="112522" y="617474"/>
                </a:lnTo>
                <a:close/>
              </a:path>
              <a:path w="2692400" h="735964">
                <a:moveTo>
                  <a:pt x="123189" y="611886"/>
                </a:moveTo>
                <a:lnTo>
                  <a:pt x="122936" y="611886"/>
                </a:lnTo>
                <a:lnTo>
                  <a:pt x="122682" y="612139"/>
                </a:lnTo>
                <a:lnTo>
                  <a:pt x="123189" y="611886"/>
                </a:lnTo>
                <a:close/>
              </a:path>
              <a:path w="2692400" h="735964">
                <a:moveTo>
                  <a:pt x="134366" y="606298"/>
                </a:moveTo>
                <a:lnTo>
                  <a:pt x="133985" y="606425"/>
                </a:lnTo>
                <a:lnTo>
                  <a:pt x="134112" y="606425"/>
                </a:lnTo>
                <a:lnTo>
                  <a:pt x="134366" y="606298"/>
                </a:lnTo>
                <a:close/>
              </a:path>
              <a:path w="2692400" h="735964">
                <a:moveTo>
                  <a:pt x="146902" y="600710"/>
                </a:moveTo>
                <a:lnTo>
                  <a:pt x="146685" y="600710"/>
                </a:lnTo>
                <a:lnTo>
                  <a:pt x="146304" y="600963"/>
                </a:lnTo>
                <a:lnTo>
                  <a:pt x="146902" y="600710"/>
                </a:lnTo>
                <a:close/>
              </a:path>
              <a:path w="2692400" h="735964">
                <a:moveTo>
                  <a:pt x="159841" y="595249"/>
                </a:moveTo>
                <a:lnTo>
                  <a:pt x="159512" y="595376"/>
                </a:lnTo>
                <a:lnTo>
                  <a:pt x="159841" y="595249"/>
                </a:lnTo>
                <a:close/>
              </a:path>
              <a:path w="2692400" h="735964">
                <a:moveTo>
                  <a:pt x="174080" y="589788"/>
                </a:moveTo>
                <a:lnTo>
                  <a:pt x="173736" y="589914"/>
                </a:lnTo>
                <a:lnTo>
                  <a:pt x="174080" y="589788"/>
                </a:lnTo>
                <a:close/>
              </a:path>
              <a:path w="2692400" h="735964">
                <a:moveTo>
                  <a:pt x="189616" y="584200"/>
                </a:moveTo>
                <a:lnTo>
                  <a:pt x="189230" y="584200"/>
                </a:lnTo>
                <a:lnTo>
                  <a:pt x="188849" y="584454"/>
                </a:lnTo>
                <a:lnTo>
                  <a:pt x="189616" y="584200"/>
                </a:lnTo>
                <a:close/>
              </a:path>
              <a:path w="2692400" h="735964">
                <a:moveTo>
                  <a:pt x="241390" y="568198"/>
                </a:moveTo>
                <a:lnTo>
                  <a:pt x="241046" y="568198"/>
                </a:lnTo>
                <a:lnTo>
                  <a:pt x="241390" y="568198"/>
                </a:lnTo>
                <a:close/>
              </a:path>
              <a:path w="2692400" h="735964">
                <a:moveTo>
                  <a:pt x="281736" y="557784"/>
                </a:moveTo>
                <a:lnTo>
                  <a:pt x="281432" y="557784"/>
                </a:lnTo>
                <a:lnTo>
                  <a:pt x="281178" y="557911"/>
                </a:lnTo>
                <a:lnTo>
                  <a:pt x="281736" y="557784"/>
                </a:lnTo>
                <a:close/>
              </a:path>
              <a:path w="2692400" h="735964">
                <a:moveTo>
                  <a:pt x="525760" y="521462"/>
                </a:moveTo>
                <a:lnTo>
                  <a:pt x="524637" y="521462"/>
                </a:lnTo>
                <a:lnTo>
                  <a:pt x="525760" y="521462"/>
                </a:lnTo>
                <a:close/>
              </a:path>
              <a:path w="2692400" h="735964">
                <a:moveTo>
                  <a:pt x="1610995" y="334137"/>
                </a:moveTo>
                <a:lnTo>
                  <a:pt x="1533017" y="354203"/>
                </a:lnTo>
                <a:lnTo>
                  <a:pt x="1456182" y="372872"/>
                </a:lnTo>
                <a:lnTo>
                  <a:pt x="1380489" y="390271"/>
                </a:lnTo>
                <a:lnTo>
                  <a:pt x="1492361" y="390271"/>
                </a:lnTo>
                <a:lnTo>
                  <a:pt x="1539239" y="378841"/>
                </a:lnTo>
                <a:lnTo>
                  <a:pt x="1617345" y="358775"/>
                </a:lnTo>
                <a:lnTo>
                  <a:pt x="1696466" y="337566"/>
                </a:lnTo>
                <a:lnTo>
                  <a:pt x="1708285" y="334263"/>
                </a:lnTo>
                <a:lnTo>
                  <a:pt x="1610868" y="334263"/>
                </a:lnTo>
                <a:close/>
              </a:path>
              <a:path w="2692400" h="735964">
                <a:moveTo>
                  <a:pt x="1850136" y="267462"/>
                </a:moveTo>
                <a:lnTo>
                  <a:pt x="1769364" y="290830"/>
                </a:lnTo>
                <a:lnTo>
                  <a:pt x="1769491" y="290830"/>
                </a:lnTo>
                <a:lnTo>
                  <a:pt x="1689735" y="313055"/>
                </a:lnTo>
                <a:lnTo>
                  <a:pt x="1610868" y="334263"/>
                </a:lnTo>
                <a:lnTo>
                  <a:pt x="1708285" y="334263"/>
                </a:lnTo>
                <a:lnTo>
                  <a:pt x="1857248" y="291846"/>
                </a:lnTo>
                <a:lnTo>
                  <a:pt x="1939484" y="267588"/>
                </a:lnTo>
                <a:lnTo>
                  <a:pt x="1850009" y="267588"/>
                </a:lnTo>
                <a:close/>
              </a:path>
              <a:path w="2692400" h="735964">
                <a:moveTo>
                  <a:pt x="2346325" y="112141"/>
                </a:moveTo>
                <a:lnTo>
                  <a:pt x="2095881" y="192786"/>
                </a:lnTo>
                <a:lnTo>
                  <a:pt x="1931289" y="243459"/>
                </a:lnTo>
                <a:lnTo>
                  <a:pt x="1931416" y="243459"/>
                </a:lnTo>
                <a:lnTo>
                  <a:pt x="1850009" y="267588"/>
                </a:lnTo>
                <a:lnTo>
                  <a:pt x="1939484" y="267588"/>
                </a:lnTo>
                <a:lnTo>
                  <a:pt x="2186686" y="190500"/>
                </a:lnTo>
                <a:lnTo>
                  <a:pt x="2427248" y="112268"/>
                </a:lnTo>
                <a:lnTo>
                  <a:pt x="2346325" y="112268"/>
                </a:lnTo>
                <a:close/>
              </a:path>
              <a:path w="2692400" h="735964">
                <a:moveTo>
                  <a:pt x="2684145" y="0"/>
                </a:moveTo>
                <a:lnTo>
                  <a:pt x="2346325" y="112268"/>
                </a:lnTo>
                <a:lnTo>
                  <a:pt x="2427248" y="112268"/>
                </a:lnTo>
                <a:lnTo>
                  <a:pt x="2692273" y="24130"/>
                </a:lnTo>
                <a:lnTo>
                  <a:pt x="2684145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504" y="1258776"/>
            <a:ext cx="8325484" cy="1312545"/>
            <a:chOff x="414504" y="1258776"/>
            <a:chExt cx="8325484" cy="1312545"/>
          </a:xfrm>
        </p:grpSpPr>
        <p:sp>
          <p:nvSpPr>
            <p:cNvPr id="3" name="object 3"/>
            <p:cNvSpPr/>
            <p:nvPr/>
          </p:nvSpPr>
          <p:spPr>
            <a:xfrm>
              <a:off x="414504" y="1258776"/>
              <a:ext cx="8297465" cy="1284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958" y="1270253"/>
              <a:ext cx="8228076" cy="12153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22720" y="1485112"/>
              <a:ext cx="2216657" cy="1085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60439" y="1522856"/>
              <a:ext cx="2094230" cy="963294"/>
            </a:xfrm>
            <a:custGeom>
              <a:avLst/>
              <a:gdLst/>
              <a:ahLst/>
              <a:cxnLst/>
              <a:rect l="l" t="t" r="r" b="b"/>
              <a:pathLst>
                <a:path w="2094229" h="963294">
                  <a:moveTo>
                    <a:pt x="0" y="963168"/>
                  </a:moveTo>
                  <a:lnTo>
                    <a:pt x="2093976" y="963168"/>
                  </a:lnTo>
                  <a:lnTo>
                    <a:pt x="2093976" y="0"/>
                  </a:lnTo>
                  <a:lnTo>
                    <a:pt x="0" y="0"/>
                  </a:lnTo>
                  <a:lnTo>
                    <a:pt x="0" y="96316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495269" y="2844330"/>
            <a:ext cx="2136140" cy="622300"/>
            <a:chOff x="3495269" y="2844330"/>
            <a:chExt cx="2136140" cy="622300"/>
          </a:xfrm>
        </p:grpSpPr>
        <p:sp>
          <p:nvSpPr>
            <p:cNvPr id="8" name="object 8"/>
            <p:cNvSpPr/>
            <p:nvPr/>
          </p:nvSpPr>
          <p:spPr>
            <a:xfrm>
              <a:off x="3495269" y="2844330"/>
              <a:ext cx="2135934" cy="6221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6724" y="2855976"/>
              <a:ext cx="2066544" cy="5524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687290" y="3295596"/>
            <a:ext cx="1917700" cy="1926589"/>
            <a:chOff x="6687290" y="3295596"/>
            <a:chExt cx="1917700" cy="1926589"/>
          </a:xfrm>
        </p:grpSpPr>
        <p:sp>
          <p:nvSpPr>
            <p:cNvPr id="11" name="object 11"/>
            <p:cNvSpPr/>
            <p:nvPr/>
          </p:nvSpPr>
          <p:spPr>
            <a:xfrm>
              <a:off x="6687290" y="3295596"/>
              <a:ext cx="1917234" cy="19264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98741" y="3307080"/>
              <a:ext cx="1847850" cy="18569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654415" y="1840610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09" h="76200">
                <a:moveTo>
                  <a:pt x="359028" y="0"/>
                </a:moveTo>
                <a:lnTo>
                  <a:pt x="359028" y="76200"/>
                </a:lnTo>
                <a:lnTo>
                  <a:pt x="409828" y="50800"/>
                </a:lnTo>
                <a:lnTo>
                  <a:pt x="371728" y="50800"/>
                </a:lnTo>
                <a:lnTo>
                  <a:pt x="371728" y="25400"/>
                </a:lnTo>
                <a:lnTo>
                  <a:pt x="409828" y="25400"/>
                </a:lnTo>
                <a:lnTo>
                  <a:pt x="359028" y="0"/>
                </a:lnTo>
                <a:close/>
              </a:path>
              <a:path w="435609" h="76200">
                <a:moveTo>
                  <a:pt x="359028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59028" y="50800"/>
                </a:lnTo>
                <a:lnTo>
                  <a:pt x="359028" y="25400"/>
                </a:lnTo>
                <a:close/>
              </a:path>
              <a:path w="435609" h="76200">
                <a:moveTo>
                  <a:pt x="409828" y="25400"/>
                </a:moveTo>
                <a:lnTo>
                  <a:pt x="371728" y="25400"/>
                </a:lnTo>
                <a:lnTo>
                  <a:pt x="371728" y="50800"/>
                </a:lnTo>
                <a:lnTo>
                  <a:pt x="409828" y="50800"/>
                </a:lnTo>
                <a:lnTo>
                  <a:pt x="435228" y="38100"/>
                </a:lnTo>
                <a:lnTo>
                  <a:pt x="409828" y="2540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09264" y="3508502"/>
            <a:ext cx="2391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Split a 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text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column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based</a:t>
            </a:r>
            <a:r>
              <a:rPr sz="1600" spc="-9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on  either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specific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delimiter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 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number of</a:t>
            </a:r>
            <a:r>
              <a:rPr sz="1600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characters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94169" y="5289296"/>
            <a:ext cx="33591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Format 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text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column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spc="-30" dirty="0">
                <a:solidFill>
                  <a:srgbClr val="0D0D0D"/>
                </a:solidFill>
                <a:latin typeface="Carlito"/>
                <a:cs typeface="Carlito"/>
              </a:rPr>
              <a:t>upper,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lower or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proper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case, or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add a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prefix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</a:t>
            </a:r>
            <a:r>
              <a:rPr sz="1600" spc="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suffix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94169" y="5930900"/>
            <a:ext cx="3887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Tip: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Use “Trim”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eliminate leading &amp; trailing spaces,  or “Clean”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remove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non-printable</a:t>
            </a:r>
            <a:r>
              <a:rPr sz="1400" i="1" spc="1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characters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57207" y="3270250"/>
            <a:ext cx="2592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Extract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characters from 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text 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column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based on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fixed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lengths,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first/last, ranges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delimiters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57207" y="4155694"/>
            <a:ext cx="2514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Tip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: Select two or more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columns</a:t>
            </a:r>
            <a:r>
              <a:rPr sz="1400" i="1" spc="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b="1" i="1" spc="-5" dirty="0">
                <a:solidFill>
                  <a:srgbClr val="0D0D0D"/>
                </a:solidFill>
                <a:latin typeface="Carlito"/>
                <a:cs typeface="Carlito"/>
              </a:rPr>
              <a:t>merge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(or </a:t>
            </a:r>
            <a:r>
              <a:rPr sz="1400" b="1" i="1" spc="-10" dirty="0">
                <a:solidFill>
                  <a:srgbClr val="0D0D0D"/>
                </a:solidFill>
                <a:latin typeface="Carlito"/>
                <a:cs typeface="Carlito"/>
              </a:rPr>
              <a:t>concatenate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r>
              <a:rPr sz="1400" i="1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fields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8627" y="4754046"/>
            <a:ext cx="3858260" cy="13595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5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15"/>
              </a:spcBef>
            </a:pPr>
            <a:r>
              <a:rPr sz="1600" spc="-45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can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access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many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of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these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tools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both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 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“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Transform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”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 “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Add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Column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”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menus -- the 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difference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whether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want to </a:t>
            </a:r>
            <a:r>
              <a:rPr sz="1600" b="1" i="1" dirty="0">
                <a:solidFill>
                  <a:srgbClr val="0D0D0D"/>
                </a:solidFill>
                <a:latin typeface="Carlito"/>
                <a:cs typeface="Carlito"/>
              </a:rPr>
              <a:t>add a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new  column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b="1" i="1" dirty="0">
                <a:solidFill>
                  <a:srgbClr val="0D0D0D"/>
                </a:solidFill>
                <a:latin typeface="Carlito"/>
                <a:cs typeface="Carlito"/>
              </a:rPr>
              <a:t>modify an </a:t>
            </a:r>
            <a:r>
              <a:rPr sz="1600" b="1" i="1" spc="-10" dirty="0">
                <a:solidFill>
                  <a:srgbClr val="0D0D0D"/>
                </a:solidFill>
                <a:latin typeface="Carlito"/>
                <a:cs typeface="Carlito"/>
              </a:rPr>
              <a:t>existing</a:t>
            </a:r>
            <a:r>
              <a:rPr sz="1600" b="1" i="1" spc="1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one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4255" y="4693030"/>
            <a:ext cx="4994275" cy="1558290"/>
            <a:chOff x="524255" y="4693030"/>
            <a:chExt cx="4994275" cy="1558290"/>
          </a:xfrm>
        </p:grpSpPr>
        <p:sp>
          <p:nvSpPr>
            <p:cNvPr id="21" name="object 21"/>
            <p:cNvSpPr/>
            <p:nvPr/>
          </p:nvSpPr>
          <p:spPr>
            <a:xfrm>
              <a:off x="923162" y="4705730"/>
              <a:ext cx="4582795" cy="1532890"/>
            </a:xfrm>
            <a:custGeom>
              <a:avLst/>
              <a:gdLst/>
              <a:ahLst/>
              <a:cxnLst/>
              <a:rect l="l" t="t" r="r" b="b"/>
              <a:pathLst>
                <a:path w="4582795" h="1532889">
                  <a:moveTo>
                    <a:pt x="0" y="1532382"/>
                  </a:moveTo>
                  <a:lnTo>
                    <a:pt x="4582668" y="1532382"/>
                  </a:lnTo>
                  <a:lnTo>
                    <a:pt x="4582668" y="0"/>
                  </a:lnTo>
                  <a:lnTo>
                    <a:pt x="0" y="0"/>
                  </a:lnTo>
                  <a:lnTo>
                    <a:pt x="0" y="1532382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4255" y="5023865"/>
              <a:ext cx="821436" cy="8221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1809" y="242569"/>
            <a:ext cx="35483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TEXT-SPECIFIC</a:t>
            </a:r>
            <a:r>
              <a:rPr sz="3200" b="0" spc="-5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TOOLS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153088" y="1258727"/>
            <a:ext cx="2049145" cy="1906905"/>
            <a:chOff x="9153088" y="1258727"/>
            <a:chExt cx="2049145" cy="1906905"/>
          </a:xfrm>
        </p:grpSpPr>
        <p:sp>
          <p:nvSpPr>
            <p:cNvPr id="26" name="object 26"/>
            <p:cNvSpPr/>
            <p:nvPr/>
          </p:nvSpPr>
          <p:spPr>
            <a:xfrm>
              <a:off x="9153088" y="1258727"/>
              <a:ext cx="2049128" cy="19067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4573" y="1270254"/>
              <a:ext cx="1979676" cy="18371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4800727" y="2197735"/>
            <a:ext cx="1755775" cy="565150"/>
          </a:xfrm>
          <a:custGeom>
            <a:avLst/>
            <a:gdLst/>
            <a:ahLst/>
            <a:cxnLst/>
            <a:rect l="l" t="t" r="r" b="b"/>
            <a:pathLst>
              <a:path w="1755775" h="565150">
                <a:moveTo>
                  <a:pt x="0" y="480313"/>
                </a:moveTo>
                <a:lnTo>
                  <a:pt x="10160" y="564895"/>
                </a:lnTo>
                <a:lnTo>
                  <a:pt x="67507" y="510031"/>
                </a:lnTo>
                <a:lnTo>
                  <a:pt x="43180" y="510031"/>
                </a:lnTo>
                <a:lnTo>
                  <a:pt x="19812" y="500125"/>
                </a:lnTo>
                <a:lnTo>
                  <a:pt x="24562" y="489095"/>
                </a:lnTo>
                <a:lnTo>
                  <a:pt x="0" y="480313"/>
                </a:lnTo>
                <a:close/>
              </a:path>
              <a:path w="1755775" h="565150">
                <a:moveTo>
                  <a:pt x="24562" y="489095"/>
                </a:moveTo>
                <a:lnTo>
                  <a:pt x="19812" y="500125"/>
                </a:lnTo>
                <a:lnTo>
                  <a:pt x="43180" y="510031"/>
                </a:lnTo>
                <a:lnTo>
                  <a:pt x="48535" y="497666"/>
                </a:lnTo>
                <a:lnTo>
                  <a:pt x="24562" y="489095"/>
                </a:lnTo>
                <a:close/>
              </a:path>
              <a:path w="1755775" h="565150">
                <a:moveTo>
                  <a:pt x="48535" y="497666"/>
                </a:moveTo>
                <a:lnTo>
                  <a:pt x="43180" y="510031"/>
                </a:lnTo>
                <a:lnTo>
                  <a:pt x="67507" y="510031"/>
                </a:lnTo>
                <a:lnTo>
                  <a:pt x="71755" y="505967"/>
                </a:lnTo>
                <a:lnTo>
                  <a:pt x="48535" y="497666"/>
                </a:lnTo>
                <a:close/>
              </a:path>
              <a:path w="1755775" h="565150">
                <a:moveTo>
                  <a:pt x="1750441" y="0"/>
                </a:moveTo>
                <a:lnTo>
                  <a:pt x="1032637" y="144272"/>
                </a:lnTo>
                <a:lnTo>
                  <a:pt x="716661" y="213487"/>
                </a:lnTo>
                <a:lnTo>
                  <a:pt x="558038" y="251460"/>
                </a:lnTo>
                <a:lnTo>
                  <a:pt x="451865" y="279145"/>
                </a:lnTo>
                <a:lnTo>
                  <a:pt x="388112" y="297052"/>
                </a:lnTo>
                <a:lnTo>
                  <a:pt x="330200" y="314705"/>
                </a:lnTo>
                <a:lnTo>
                  <a:pt x="278511" y="331850"/>
                </a:lnTo>
                <a:lnTo>
                  <a:pt x="232790" y="348614"/>
                </a:lnTo>
                <a:lnTo>
                  <a:pt x="192659" y="364998"/>
                </a:lnTo>
                <a:lnTo>
                  <a:pt x="157607" y="381126"/>
                </a:lnTo>
                <a:lnTo>
                  <a:pt x="113792" y="404875"/>
                </a:lnTo>
                <a:lnTo>
                  <a:pt x="79375" y="428243"/>
                </a:lnTo>
                <a:lnTo>
                  <a:pt x="45465" y="458977"/>
                </a:lnTo>
                <a:lnTo>
                  <a:pt x="24562" y="489095"/>
                </a:lnTo>
                <a:lnTo>
                  <a:pt x="48535" y="497666"/>
                </a:lnTo>
                <a:lnTo>
                  <a:pt x="49229" y="496062"/>
                </a:lnTo>
                <a:lnTo>
                  <a:pt x="48895" y="496062"/>
                </a:lnTo>
                <a:lnTo>
                  <a:pt x="50164" y="493902"/>
                </a:lnTo>
                <a:lnTo>
                  <a:pt x="50372" y="493902"/>
                </a:lnTo>
                <a:lnTo>
                  <a:pt x="53848" y="488823"/>
                </a:lnTo>
                <a:lnTo>
                  <a:pt x="58800" y="482473"/>
                </a:lnTo>
                <a:lnTo>
                  <a:pt x="64643" y="475614"/>
                </a:lnTo>
                <a:lnTo>
                  <a:pt x="70625" y="469518"/>
                </a:lnTo>
                <a:lnTo>
                  <a:pt x="77837" y="462534"/>
                </a:lnTo>
                <a:lnTo>
                  <a:pt x="86106" y="455167"/>
                </a:lnTo>
                <a:lnTo>
                  <a:pt x="94869" y="448310"/>
                </a:lnTo>
                <a:lnTo>
                  <a:pt x="104648" y="441070"/>
                </a:lnTo>
                <a:lnTo>
                  <a:pt x="104819" y="441070"/>
                </a:lnTo>
                <a:lnTo>
                  <a:pt x="115315" y="433831"/>
                </a:lnTo>
                <a:lnTo>
                  <a:pt x="115464" y="433831"/>
                </a:lnTo>
                <a:lnTo>
                  <a:pt x="127126" y="426465"/>
                </a:lnTo>
                <a:lnTo>
                  <a:pt x="139608" y="419226"/>
                </a:lnTo>
                <a:lnTo>
                  <a:pt x="153559" y="411734"/>
                </a:lnTo>
                <a:lnTo>
                  <a:pt x="168910" y="403860"/>
                </a:lnTo>
                <a:lnTo>
                  <a:pt x="169184" y="403860"/>
                </a:lnTo>
                <a:lnTo>
                  <a:pt x="185293" y="396113"/>
                </a:lnTo>
                <a:lnTo>
                  <a:pt x="202946" y="388238"/>
                </a:lnTo>
                <a:lnTo>
                  <a:pt x="221742" y="380238"/>
                </a:lnTo>
                <a:lnTo>
                  <a:pt x="242062" y="372237"/>
                </a:lnTo>
                <a:lnTo>
                  <a:pt x="263778" y="364109"/>
                </a:lnTo>
                <a:lnTo>
                  <a:pt x="287020" y="355726"/>
                </a:lnTo>
                <a:lnTo>
                  <a:pt x="311658" y="347344"/>
                </a:lnTo>
                <a:lnTo>
                  <a:pt x="311794" y="347344"/>
                </a:lnTo>
                <a:lnTo>
                  <a:pt x="337947" y="338836"/>
                </a:lnTo>
                <a:lnTo>
                  <a:pt x="338224" y="338836"/>
                </a:lnTo>
                <a:lnTo>
                  <a:pt x="365760" y="330200"/>
                </a:lnTo>
                <a:lnTo>
                  <a:pt x="366055" y="330200"/>
                </a:lnTo>
                <a:lnTo>
                  <a:pt x="395224" y="321437"/>
                </a:lnTo>
                <a:lnTo>
                  <a:pt x="426212" y="312547"/>
                </a:lnTo>
                <a:lnTo>
                  <a:pt x="426542" y="312547"/>
                </a:lnTo>
                <a:lnTo>
                  <a:pt x="492506" y="294513"/>
                </a:lnTo>
                <a:lnTo>
                  <a:pt x="492867" y="294513"/>
                </a:lnTo>
                <a:lnTo>
                  <a:pt x="564261" y="276098"/>
                </a:lnTo>
                <a:lnTo>
                  <a:pt x="601980" y="266826"/>
                </a:lnTo>
                <a:lnTo>
                  <a:pt x="601852" y="266826"/>
                </a:lnTo>
                <a:lnTo>
                  <a:pt x="640969" y="257428"/>
                </a:lnTo>
                <a:lnTo>
                  <a:pt x="681101" y="247903"/>
                </a:lnTo>
                <a:lnTo>
                  <a:pt x="764667" y="228600"/>
                </a:lnTo>
                <a:lnTo>
                  <a:pt x="764539" y="228600"/>
                </a:lnTo>
                <a:lnTo>
                  <a:pt x="943483" y="189102"/>
                </a:lnTo>
                <a:lnTo>
                  <a:pt x="943949" y="189102"/>
                </a:lnTo>
                <a:lnTo>
                  <a:pt x="1755267" y="24891"/>
                </a:lnTo>
                <a:lnTo>
                  <a:pt x="1750441" y="0"/>
                </a:lnTo>
                <a:close/>
              </a:path>
              <a:path w="1755775" h="565150">
                <a:moveTo>
                  <a:pt x="50164" y="493902"/>
                </a:moveTo>
                <a:lnTo>
                  <a:pt x="48895" y="496062"/>
                </a:lnTo>
                <a:lnTo>
                  <a:pt x="49807" y="494728"/>
                </a:lnTo>
                <a:lnTo>
                  <a:pt x="50164" y="493902"/>
                </a:lnTo>
                <a:close/>
              </a:path>
              <a:path w="1755775" h="565150">
                <a:moveTo>
                  <a:pt x="49807" y="494728"/>
                </a:moveTo>
                <a:lnTo>
                  <a:pt x="48895" y="496062"/>
                </a:lnTo>
                <a:lnTo>
                  <a:pt x="49229" y="496062"/>
                </a:lnTo>
                <a:lnTo>
                  <a:pt x="49807" y="494728"/>
                </a:lnTo>
                <a:close/>
              </a:path>
              <a:path w="1755775" h="565150">
                <a:moveTo>
                  <a:pt x="50372" y="493902"/>
                </a:moveTo>
                <a:lnTo>
                  <a:pt x="50164" y="493902"/>
                </a:lnTo>
                <a:lnTo>
                  <a:pt x="49807" y="494728"/>
                </a:lnTo>
                <a:lnTo>
                  <a:pt x="50372" y="493902"/>
                </a:lnTo>
                <a:close/>
              </a:path>
              <a:path w="1755775" h="565150">
                <a:moveTo>
                  <a:pt x="53925" y="488823"/>
                </a:moveTo>
                <a:lnTo>
                  <a:pt x="53339" y="489585"/>
                </a:lnTo>
                <a:lnTo>
                  <a:pt x="53925" y="488823"/>
                </a:lnTo>
                <a:close/>
              </a:path>
              <a:path w="1755775" h="565150">
                <a:moveTo>
                  <a:pt x="58867" y="482473"/>
                </a:moveTo>
                <a:lnTo>
                  <a:pt x="58547" y="482853"/>
                </a:lnTo>
                <a:lnTo>
                  <a:pt x="58867" y="482473"/>
                </a:lnTo>
                <a:close/>
              </a:path>
              <a:path w="1755775" h="565150">
                <a:moveTo>
                  <a:pt x="64747" y="475614"/>
                </a:moveTo>
                <a:lnTo>
                  <a:pt x="64135" y="476250"/>
                </a:lnTo>
                <a:lnTo>
                  <a:pt x="64747" y="475614"/>
                </a:lnTo>
                <a:close/>
              </a:path>
              <a:path w="1755775" h="565150">
                <a:moveTo>
                  <a:pt x="78232" y="462152"/>
                </a:moveTo>
                <a:lnTo>
                  <a:pt x="77724" y="462534"/>
                </a:lnTo>
                <a:lnTo>
                  <a:pt x="78232" y="462152"/>
                </a:lnTo>
                <a:close/>
              </a:path>
              <a:path w="1755775" h="565150">
                <a:moveTo>
                  <a:pt x="86206" y="455167"/>
                </a:moveTo>
                <a:lnTo>
                  <a:pt x="85725" y="455549"/>
                </a:lnTo>
                <a:lnTo>
                  <a:pt x="86206" y="455167"/>
                </a:lnTo>
                <a:close/>
              </a:path>
              <a:path w="1755775" h="565150">
                <a:moveTo>
                  <a:pt x="94955" y="448310"/>
                </a:moveTo>
                <a:lnTo>
                  <a:pt x="94614" y="448563"/>
                </a:lnTo>
                <a:lnTo>
                  <a:pt x="94955" y="448310"/>
                </a:lnTo>
                <a:close/>
              </a:path>
              <a:path w="1755775" h="565150">
                <a:moveTo>
                  <a:pt x="104819" y="441070"/>
                </a:moveTo>
                <a:lnTo>
                  <a:pt x="104648" y="441070"/>
                </a:lnTo>
                <a:lnTo>
                  <a:pt x="104267" y="441451"/>
                </a:lnTo>
                <a:lnTo>
                  <a:pt x="104819" y="441070"/>
                </a:lnTo>
                <a:close/>
              </a:path>
              <a:path w="1755775" h="565150">
                <a:moveTo>
                  <a:pt x="115464" y="433831"/>
                </a:moveTo>
                <a:lnTo>
                  <a:pt x="115315" y="433831"/>
                </a:lnTo>
                <a:lnTo>
                  <a:pt x="115062" y="434086"/>
                </a:lnTo>
                <a:lnTo>
                  <a:pt x="115464" y="433831"/>
                </a:lnTo>
                <a:close/>
              </a:path>
              <a:path w="1755775" h="565150">
                <a:moveTo>
                  <a:pt x="127182" y="426465"/>
                </a:moveTo>
                <a:lnTo>
                  <a:pt x="126746" y="426719"/>
                </a:lnTo>
                <a:lnTo>
                  <a:pt x="127182" y="426465"/>
                </a:lnTo>
                <a:close/>
              </a:path>
              <a:path w="1755775" h="565150">
                <a:moveTo>
                  <a:pt x="139826" y="419100"/>
                </a:moveTo>
                <a:lnTo>
                  <a:pt x="139573" y="419226"/>
                </a:lnTo>
                <a:lnTo>
                  <a:pt x="139826" y="419100"/>
                </a:lnTo>
                <a:close/>
              </a:path>
              <a:path w="1755775" h="565150">
                <a:moveTo>
                  <a:pt x="169184" y="403860"/>
                </a:moveTo>
                <a:lnTo>
                  <a:pt x="168910" y="403860"/>
                </a:lnTo>
                <a:lnTo>
                  <a:pt x="168656" y="404113"/>
                </a:lnTo>
                <a:lnTo>
                  <a:pt x="169184" y="403860"/>
                </a:lnTo>
                <a:close/>
              </a:path>
              <a:path w="1755775" h="565150">
                <a:moveTo>
                  <a:pt x="202989" y="388238"/>
                </a:moveTo>
                <a:lnTo>
                  <a:pt x="202692" y="388365"/>
                </a:lnTo>
                <a:lnTo>
                  <a:pt x="202989" y="388238"/>
                </a:lnTo>
                <a:close/>
              </a:path>
              <a:path w="1755775" h="565150">
                <a:moveTo>
                  <a:pt x="221809" y="380238"/>
                </a:moveTo>
                <a:lnTo>
                  <a:pt x="221487" y="380364"/>
                </a:lnTo>
                <a:lnTo>
                  <a:pt x="221809" y="380238"/>
                </a:lnTo>
                <a:close/>
              </a:path>
              <a:path w="1755775" h="565150">
                <a:moveTo>
                  <a:pt x="242146" y="372237"/>
                </a:moveTo>
                <a:lnTo>
                  <a:pt x="241808" y="372363"/>
                </a:lnTo>
                <a:lnTo>
                  <a:pt x="242146" y="372237"/>
                </a:lnTo>
                <a:close/>
              </a:path>
              <a:path w="1755775" h="565150">
                <a:moveTo>
                  <a:pt x="287137" y="355726"/>
                </a:moveTo>
                <a:lnTo>
                  <a:pt x="286765" y="355853"/>
                </a:lnTo>
                <a:lnTo>
                  <a:pt x="287137" y="355726"/>
                </a:lnTo>
                <a:close/>
              </a:path>
              <a:path w="1755775" h="565150">
                <a:moveTo>
                  <a:pt x="311794" y="347344"/>
                </a:moveTo>
                <a:lnTo>
                  <a:pt x="311658" y="347344"/>
                </a:lnTo>
                <a:lnTo>
                  <a:pt x="311403" y="347472"/>
                </a:lnTo>
                <a:lnTo>
                  <a:pt x="311794" y="347344"/>
                </a:lnTo>
                <a:close/>
              </a:path>
              <a:path w="1755775" h="565150">
                <a:moveTo>
                  <a:pt x="338224" y="338836"/>
                </a:moveTo>
                <a:lnTo>
                  <a:pt x="337947" y="338836"/>
                </a:lnTo>
                <a:lnTo>
                  <a:pt x="338224" y="338836"/>
                </a:lnTo>
                <a:close/>
              </a:path>
              <a:path w="1755775" h="565150">
                <a:moveTo>
                  <a:pt x="366055" y="330200"/>
                </a:moveTo>
                <a:lnTo>
                  <a:pt x="365760" y="330200"/>
                </a:lnTo>
                <a:lnTo>
                  <a:pt x="366055" y="330200"/>
                </a:lnTo>
                <a:close/>
              </a:path>
              <a:path w="1755775" h="565150">
                <a:moveTo>
                  <a:pt x="426542" y="312547"/>
                </a:moveTo>
                <a:lnTo>
                  <a:pt x="426212" y="312547"/>
                </a:lnTo>
                <a:lnTo>
                  <a:pt x="426542" y="312547"/>
                </a:lnTo>
                <a:close/>
              </a:path>
              <a:path w="1755775" h="565150">
                <a:moveTo>
                  <a:pt x="492867" y="294513"/>
                </a:moveTo>
                <a:lnTo>
                  <a:pt x="492506" y="294513"/>
                </a:lnTo>
                <a:lnTo>
                  <a:pt x="492378" y="294639"/>
                </a:lnTo>
                <a:lnTo>
                  <a:pt x="492867" y="294513"/>
                </a:lnTo>
                <a:close/>
              </a:path>
              <a:path w="1755775" h="565150">
                <a:moveTo>
                  <a:pt x="943949" y="189102"/>
                </a:moveTo>
                <a:lnTo>
                  <a:pt x="943483" y="189102"/>
                </a:lnTo>
                <a:lnTo>
                  <a:pt x="943949" y="189102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75448" y="2486405"/>
            <a:ext cx="76200" cy="695325"/>
          </a:xfrm>
          <a:custGeom>
            <a:avLst/>
            <a:gdLst/>
            <a:ahLst/>
            <a:cxnLst/>
            <a:rect l="l" t="t" r="r" b="b"/>
            <a:pathLst>
              <a:path w="76200" h="695325">
                <a:moveTo>
                  <a:pt x="25305" y="619465"/>
                </a:moveTo>
                <a:lnTo>
                  <a:pt x="0" y="620141"/>
                </a:lnTo>
                <a:lnTo>
                  <a:pt x="40131" y="695325"/>
                </a:lnTo>
                <a:lnTo>
                  <a:pt x="69511" y="632206"/>
                </a:lnTo>
                <a:lnTo>
                  <a:pt x="25653" y="632206"/>
                </a:lnTo>
                <a:lnTo>
                  <a:pt x="25305" y="619465"/>
                </a:lnTo>
                <a:close/>
              </a:path>
              <a:path w="76200" h="695325">
                <a:moveTo>
                  <a:pt x="50707" y="618786"/>
                </a:moveTo>
                <a:lnTo>
                  <a:pt x="25305" y="619465"/>
                </a:lnTo>
                <a:lnTo>
                  <a:pt x="25653" y="632206"/>
                </a:lnTo>
                <a:lnTo>
                  <a:pt x="51053" y="631444"/>
                </a:lnTo>
                <a:lnTo>
                  <a:pt x="50707" y="618786"/>
                </a:lnTo>
                <a:close/>
              </a:path>
              <a:path w="76200" h="695325">
                <a:moveTo>
                  <a:pt x="76073" y="618109"/>
                </a:moveTo>
                <a:lnTo>
                  <a:pt x="50707" y="618786"/>
                </a:lnTo>
                <a:lnTo>
                  <a:pt x="51053" y="631444"/>
                </a:lnTo>
                <a:lnTo>
                  <a:pt x="25653" y="632206"/>
                </a:lnTo>
                <a:lnTo>
                  <a:pt x="69511" y="632206"/>
                </a:lnTo>
                <a:lnTo>
                  <a:pt x="76073" y="618109"/>
                </a:lnTo>
                <a:close/>
              </a:path>
              <a:path w="76200" h="695325">
                <a:moveTo>
                  <a:pt x="33781" y="0"/>
                </a:moveTo>
                <a:lnTo>
                  <a:pt x="8381" y="762"/>
                </a:lnTo>
                <a:lnTo>
                  <a:pt x="25305" y="619465"/>
                </a:lnTo>
                <a:lnTo>
                  <a:pt x="50707" y="618786"/>
                </a:lnTo>
                <a:lnTo>
                  <a:pt x="33781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9406" y="1192482"/>
            <a:ext cx="10891520" cy="3541395"/>
            <a:chOff x="709406" y="1192482"/>
            <a:chExt cx="10891520" cy="3541395"/>
          </a:xfrm>
        </p:grpSpPr>
        <p:sp>
          <p:nvSpPr>
            <p:cNvPr id="3" name="object 3"/>
            <p:cNvSpPr/>
            <p:nvPr/>
          </p:nvSpPr>
          <p:spPr>
            <a:xfrm>
              <a:off x="709406" y="1192482"/>
              <a:ext cx="10864626" cy="1284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0851" y="1203959"/>
              <a:ext cx="10795254" cy="12153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75775" y="1418056"/>
              <a:ext cx="2724912" cy="1086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13495" y="1455800"/>
              <a:ext cx="2602230" cy="963930"/>
            </a:xfrm>
            <a:custGeom>
              <a:avLst/>
              <a:gdLst/>
              <a:ahLst/>
              <a:cxnLst/>
              <a:rect l="l" t="t" r="r" b="b"/>
              <a:pathLst>
                <a:path w="2602229" h="963930">
                  <a:moveTo>
                    <a:pt x="0" y="963929"/>
                  </a:moveTo>
                  <a:lnTo>
                    <a:pt x="2602229" y="963929"/>
                  </a:lnTo>
                  <a:lnTo>
                    <a:pt x="2602229" y="0"/>
                  </a:lnTo>
                  <a:lnTo>
                    <a:pt x="0" y="0"/>
                  </a:lnTo>
                  <a:lnTo>
                    <a:pt x="0" y="96392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8277" y="2779743"/>
              <a:ext cx="1668853" cy="1902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9743" y="2791205"/>
              <a:ext cx="1599438" cy="1832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4211" y="2831559"/>
              <a:ext cx="1335953" cy="1902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65726" y="2843021"/>
              <a:ext cx="1266444" cy="18326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08633" y="4738623"/>
            <a:ext cx="295783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Statistics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functions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allow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to  evaluate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basic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stats for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selected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column (sum,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min/max,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average,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count, countdistinct, etc)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8633" y="5868161"/>
            <a:ext cx="30346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solidFill>
                  <a:srgbClr val="0D0D0D"/>
                </a:solidFill>
                <a:latin typeface="Carlito"/>
                <a:cs typeface="Carlito"/>
              </a:rPr>
              <a:t>Note: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These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tools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return a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SINGLE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value,  and are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commonly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used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explore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table 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rather than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prepare it for</a:t>
            </a:r>
            <a:r>
              <a:rPr sz="1400" i="1" spc="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loading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9248" y="3281157"/>
            <a:ext cx="1377315" cy="1452880"/>
            <a:chOff x="6069248" y="3281157"/>
            <a:chExt cx="1377315" cy="1452880"/>
          </a:xfrm>
        </p:grpSpPr>
        <p:sp>
          <p:nvSpPr>
            <p:cNvPr id="14" name="object 14"/>
            <p:cNvSpPr/>
            <p:nvPr/>
          </p:nvSpPr>
          <p:spPr>
            <a:xfrm>
              <a:off x="6069248" y="3281157"/>
              <a:ext cx="1377096" cy="14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80759" y="3292601"/>
              <a:ext cx="1307591" cy="13830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525477" y="3281157"/>
            <a:ext cx="1176655" cy="1452880"/>
            <a:chOff x="7525477" y="3281157"/>
            <a:chExt cx="1176655" cy="1452880"/>
          </a:xfrm>
        </p:grpSpPr>
        <p:sp>
          <p:nvSpPr>
            <p:cNvPr id="17" name="object 17"/>
            <p:cNvSpPr/>
            <p:nvPr/>
          </p:nvSpPr>
          <p:spPr>
            <a:xfrm>
              <a:off x="7525477" y="3281157"/>
              <a:ext cx="1176572" cy="14524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36942" y="3292601"/>
              <a:ext cx="1107186" cy="13830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195508" y="3005163"/>
            <a:ext cx="997585" cy="786765"/>
            <a:chOff x="10195508" y="3005163"/>
            <a:chExt cx="997585" cy="786765"/>
          </a:xfrm>
        </p:grpSpPr>
        <p:sp>
          <p:nvSpPr>
            <p:cNvPr id="20" name="object 20"/>
            <p:cNvSpPr/>
            <p:nvPr/>
          </p:nvSpPr>
          <p:spPr>
            <a:xfrm>
              <a:off x="10195508" y="3005163"/>
              <a:ext cx="997534" cy="78670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6989" y="3016757"/>
              <a:ext cx="928116" cy="7170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6835" y="4613023"/>
            <a:ext cx="4542155" cy="13423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665"/>
              </a:spcBef>
              <a:tabLst>
                <a:tab pos="1815464" algn="l"/>
                <a:tab pos="3066415" algn="l"/>
              </a:tabLst>
            </a:pPr>
            <a:r>
              <a:rPr sz="1050" i="1" spc="-5" dirty="0">
                <a:solidFill>
                  <a:srgbClr val="7E7E7E"/>
                </a:solidFill>
                <a:latin typeface="Carlito"/>
                <a:cs typeface="Carlito"/>
              </a:rPr>
              <a:t>Standard	Scientific	Trigonometry</a:t>
            </a:r>
            <a:endParaRPr sz="10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86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Standard, Scientific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Trigonometry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tools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allow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apply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standard operations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(addition,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multiplication,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division,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etc.)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more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advanced calculations </a:t>
            </a:r>
            <a:r>
              <a:rPr sz="1600" spc="-25" dirty="0">
                <a:solidFill>
                  <a:srgbClr val="0D0D0D"/>
                </a:solidFill>
                <a:latin typeface="Carlito"/>
                <a:cs typeface="Carlito"/>
              </a:rPr>
              <a:t>(power,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logarithm, sine,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tangent, etc)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each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value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a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 column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6835" y="6083553"/>
            <a:ext cx="4360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solidFill>
                  <a:srgbClr val="0D0D0D"/>
                </a:solidFill>
                <a:latin typeface="Carlito"/>
                <a:cs typeface="Carlito"/>
              </a:rPr>
              <a:t>Note: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Unlike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the Statistics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options,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these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tools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are applied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each </a:t>
            </a:r>
            <a:r>
              <a:rPr sz="1400" i="1" dirty="0">
                <a:solidFill>
                  <a:srgbClr val="0D0D0D"/>
                </a:solidFill>
                <a:latin typeface="Carlito"/>
                <a:cs typeface="Carlito"/>
              </a:rPr>
              <a:t>individual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row in the</a:t>
            </a:r>
            <a:r>
              <a:rPr sz="1400" i="1" spc="1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18802" y="3853179"/>
            <a:ext cx="21101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Information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tools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allow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define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binary flags 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(</a:t>
            </a:r>
            <a:r>
              <a:rPr sz="1600" i="1" spc="-15" dirty="0">
                <a:solidFill>
                  <a:srgbClr val="0D0D0D"/>
                </a:solidFill>
                <a:latin typeface="Carlito"/>
                <a:cs typeface="Carlito"/>
              </a:rPr>
              <a:t>TRUE/FALSE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1/0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)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mark each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row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a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column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as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even,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odd,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positive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or</a:t>
            </a:r>
            <a:r>
              <a:rPr sz="1600" spc="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negative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69765" y="242569"/>
            <a:ext cx="4250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NUMBER-SPECIFIC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TOOLS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7381" y="2131186"/>
            <a:ext cx="7976234" cy="965200"/>
          </a:xfrm>
          <a:custGeom>
            <a:avLst/>
            <a:gdLst/>
            <a:ahLst/>
            <a:cxnLst/>
            <a:rect l="l" t="t" r="r" b="b"/>
            <a:pathLst>
              <a:path w="7976234" h="965200">
                <a:moveTo>
                  <a:pt x="6249289" y="25400"/>
                </a:moveTo>
                <a:lnTo>
                  <a:pt x="3883914" y="166624"/>
                </a:lnTo>
                <a:lnTo>
                  <a:pt x="2308733" y="301498"/>
                </a:lnTo>
                <a:lnTo>
                  <a:pt x="1843151" y="352044"/>
                </a:lnTo>
                <a:lnTo>
                  <a:pt x="1541272" y="390525"/>
                </a:lnTo>
                <a:lnTo>
                  <a:pt x="1407668" y="410464"/>
                </a:lnTo>
                <a:lnTo>
                  <a:pt x="1325372" y="424180"/>
                </a:lnTo>
                <a:lnTo>
                  <a:pt x="1286256" y="431292"/>
                </a:lnTo>
                <a:lnTo>
                  <a:pt x="1211707" y="445643"/>
                </a:lnTo>
                <a:lnTo>
                  <a:pt x="1142111" y="460248"/>
                </a:lnTo>
                <a:lnTo>
                  <a:pt x="1077087" y="475107"/>
                </a:lnTo>
                <a:lnTo>
                  <a:pt x="1016381" y="490220"/>
                </a:lnTo>
                <a:lnTo>
                  <a:pt x="960120" y="505587"/>
                </a:lnTo>
                <a:lnTo>
                  <a:pt x="907669" y="520954"/>
                </a:lnTo>
                <a:lnTo>
                  <a:pt x="858901" y="536575"/>
                </a:lnTo>
                <a:lnTo>
                  <a:pt x="813562" y="552196"/>
                </a:lnTo>
                <a:lnTo>
                  <a:pt x="771652" y="567944"/>
                </a:lnTo>
                <a:lnTo>
                  <a:pt x="732790" y="583692"/>
                </a:lnTo>
                <a:lnTo>
                  <a:pt x="696722" y="599440"/>
                </a:lnTo>
                <a:lnTo>
                  <a:pt x="632333" y="630555"/>
                </a:lnTo>
                <a:lnTo>
                  <a:pt x="576580" y="661035"/>
                </a:lnTo>
                <a:lnTo>
                  <a:pt x="527685" y="690499"/>
                </a:lnTo>
                <a:lnTo>
                  <a:pt x="483997" y="718693"/>
                </a:lnTo>
                <a:lnTo>
                  <a:pt x="463550" y="732282"/>
                </a:lnTo>
                <a:lnTo>
                  <a:pt x="463677" y="732282"/>
                </a:lnTo>
                <a:lnTo>
                  <a:pt x="443865" y="745363"/>
                </a:lnTo>
                <a:lnTo>
                  <a:pt x="443992" y="745236"/>
                </a:lnTo>
                <a:lnTo>
                  <a:pt x="443788" y="745363"/>
                </a:lnTo>
                <a:lnTo>
                  <a:pt x="405130" y="770001"/>
                </a:lnTo>
                <a:lnTo>
                  <a:pt x="405511" y="769747"/>
                </a:lnTo>
                <a:lnTo>
                  <a:pt x="405079" y="770001"/>
                </a:lnTo>
                <a:lnTo>
                  <a:pt x="385953" y="781431"/>
                </a:lnTo>
                <a:lnTo>
                  <a:pt x="386207" y="781177"/>
                </a:lnTo>
                <a:lnTo>
                  <a:pt x="366395" y="792226"/>
                </a:lnTo>
                <a:lnTo>
                  <a:pt x="366903" y="792099"/>
                </a:lnTo>
                <a:lnTo>
                  <a:pt x="346456" y="802386"/>
                </a:lnTo>
                <a:lnTo>
                  <a:pt x="346837" y="802259"/>
                </a:lnTo>
                <a:lnTo>
                  <a:pt x="325755" y="812038"/>
                </a:lnTo>
                <a:lnTo>
                  <a:pt x="326263" y="811784"/>
                </a:lnTo>
                <a:lnTo>
                  <a:pt x="325640" y="812038"/>
                </a:lnTo>
                <a:lnTo>
                  <a:pt x="304038" y="820928"/>
                </a:lnTo>
                <a:lnTo>
                  <a:pt x="304546" y="820801"/>
                </a:lnTo>
                <a:lnTo>
                  <a:pt x="281051" y="829183"/>
                </a:lnTo>
                <a:lnTo>
                  <a:pt x="281305" y="829056"/>
                </a:lnTo>
                <a:lnTo>
                  <a:pt x="280924" y="829183"/>
                </a:lnTo>
                <a:lnTo>
                  <a:pt x="258191" y="836930"/>
                </a:lnTo>
                <a:lnTo>
                  <a:pt x="258318" y="836930"/>
                </a:lnTo>
                <a:lnTo>
                  <a:pt x="215646" y="850900"/>
                </a:lnTo>
                <a:lnTo>
                  <a:pt x="215773" y="850900"/>
                </a:lnTo>
                <a:lnTo>
                  <a:pt x="196342" y="857250"/>
                </a:lnTo>
                <a:lnTo>
                  <a:pt x="196342" y="857123"/>
                </a:lnTo>
                <a:lnTo>
                  <a:pt x="130810" y="877824"/>
                </a:lnTo>
                <a:lnTo>
                  <a:pt x="130937" y="877824"/>
                </a:lnTo>
                <a:lnTo>
                  <a:pt x="93218" y="889000"/>
                </a:lnTo>
                <a:lnTo>
                  <a:pt x="93345" y="889000"/>
                </a:lnTo>
                <a:lnTo>
                  <a:pt x="82677" y="892048"/>
                </a:lnTo>
                <a:lnTo>
                  <a:pt x="82804" y="891921"/>
                </a:lnTo>
                <a:lnTo>
                  <a:pt x="73875" y="894359"/>
                </a:lnTo>
                <a:lnTo>
                  <a:pt x="73787" y="894588"/>
                </a:lnTo>
                <a:lnTo>
                  <a:pt x="73875" y="894461"/>
                </a:lnTo>
                <a:lnTo>
                  <a:pt x="70358" y="869315"/>
                </a:lnTo>
                <a:lnTo>
                  <a:pt x="0" y="917321"/>
                </a:lnTo>
                <a:lnTo>
                  <a:pt x="80645" y="944880"/>
                </a:lnTo>
                <a:lnTo>
                  <a:pt x="77444" y="921385"/>
                </a:lnTo>
                <a:lnTo>
                  <a:pt x="77190" y="919594"/>
                </a:lnTo>
                <a:lnTo>
                  <a:pt x="78867" y="919353"/>
                </a:lnTo>
                <a:lnTo>
                  <a:pt x="124587" y="906272"/>
                </a:lnTo>
                <a:lnTo>
                  <a:pt x="163195" y="894334"/>
                </a:lnTo>
                <a:lnTo>
                  <a:pt x="266319" y="861060"/>
                </a:lnTo>
                <a:lnTo>
                  <a:pt x="277380" y="857250"/>
                </a:lnTo>
                <a:lnTo>
                  <a:pt x="289560" y="853059"/>
                </a:lnTo>
                <a:lnTo>
                  <a:pt x="313309" y="844550"/>
                </a:lnTo>
                <a:lnTo>
                  <a:pt x="336169" y="835152"/>
                </a:lnTo>
                <a:lnTo>
                  <a:pt x="357759" y="825119"/>
                </a:lnTo>
                <a:lnTo>
                  <a:pt x="366280" y="820801"/>
                </a:lnTo>
                <a:lnTo>
                  <a:pt x="378587" y="814578"/>
                </a:lnTo>
                <a:lnTo>
                  <a:pt x="398780" y="803275"/>
                </a:lnTo>
                <a:lnTo>
                  <a:pt x="400481" y="802259"/>
                </a:lnTo>
                <a:lnTo>
                  <a:pt x="417525" y="792099"/>
                </a:lnTo>
                <a:lnTo>
                  <a:pt x="418592" y="791464"/>
                </a:lnTo>
                <a:lnTo>
                  <a:pt x="434352" y="781431"/>
                </a:lnTo>
                <a:lnTo>
                  <a:pt x="457708" y="766572"/>
                </a:lnTo>
                <a:lnTo>
                  <a:pt x="498094" y="739902"/>
                </a:lnTo>
                <a:lnTo>
                  <a:pt x="497967" y="740029"/>
                </a:lnTo>
                <a:lnTo>
                  <a:pt x="498157" y="739902"/>
                </a:lnTo>
                <a:lnTo>
                  <a:pt x="541274" y="711962"/>
                </a:lnTo>
                <a:lnTo>
                  <a:pt x="541147" y="712089"/>
                </a:lnTo>
                <a:lnTo>
                  <a:pt x="541350" y="711962"/>
                </a:lnTo>
                <a:lnTo>
                  <a:pt x="564426" y="697738"/>
                </a:lnTo>
                <a:lnTo>
                  <a:pt x="564642" y="697611"/>
                </a:lnTo>
                <a:lnTo>
                  <a:pt x="564388" y="697738"/>
                </a:lnTo>
                <a:lnTo>
                  <a:pt x="589191" y="683133"/>
                </a:lnTo>
                <a:lnTo>
                  <a:pt x="589407" y="683006"/>
                </a:lnTo>
                <a:lnTo>
                  <a:pt x="589153" y="683133"/>
                </a:lnTo>
                <a:lnTo>
                  <a:pt x="615594" y="668147"/>
                </a:lnTo>
                <a:lnTo>
                  <a:pt x="615810" y="668020"/>
                </a:lnTo>
                <a:lnTo>
                  <a:pt x="644144" y="653034"/>
                </a:lnTo>
                <a:lnTo>
                  <a:pt x="644017" y="653161"/>
                </a:lnTo>
                <a:lnTo>
                  <a:pt x="644258" y="653034"/>
                </a:lnTo>
                <a:lnTo>
                  <a:pt x="659003" y="645414"/>
                </a:lnTo>
                <a:lnTo>
                  <a:pt x="658876" y="645541"/>
                </a:lnTo>
                <a:lnTo>
                  <a:pt x="659130" y="645414"/>
                </a:lnTo>
                <a:lnTo>
                  <a:pt x="674497" y="637794"/>
                </a:lnTo>
                <a:lnTo>
                  <a:pt x="690626" y="630174"/>
                </a:lnTo>
                <a:lnTo>
                  <a:pt x="690372" y="630174"/>
                </a:lnTo>
                <a:lnTo>
                  <a:pt x="707263" y="622554"/>
                </a:lnTo>
                <a:lnTo>
                  <a:pt x="707136" y="622554"/>
                </a:lnTo>
                <a:lnTo>
                  <a:pt x="724662" y="614807"/>
                </a:lnTo>
                <a:lnTo>
                  <a:pt x="724535" y="614807"/>
                </a:lnTo>
                <a:lnTo>
                  <a:pt x="742696" y="607187"/>
                </a:lnTo>
                <a:lnTo>
                  <a:pt x="742569" y="607187"/>
                </a:lnTo>
                <a:lnTo>
                  <a:pt x="761492" y="599313"/>
                </a:lnTo>
                <a:lnTo>
                  <a:pt x="761365" y="599440"/>
                </a:lnTo>
                <a:lnTo>
                  <a:pt x="761669" y="599313"/>
                </a:lnTo>
                <a:lnTo>
                  <a:pt x="780923" y="591566"/>
                </a:lnTo>
                <a:lnTo>
                  <a:pt x="780796" y="591693"/>
                </a:lnTo>
                <a:lnTo>
                  <a:pt x="781113" y="591566"/>
                </a:lnTo>
                <a:lnTo>
                  <a:pt x="801243" y="583819"/>
                </a:lnTo>
                <a:lnTo>
                  <a:pt x="801116" y="583946"/>
                </a:lnTo>
                <a:lnTo>
                  <a:pt x="801446" y="583819"/>
                </a:lnTo>
                <a:lnTo>
                  <a:pt x="822325" y="576072"/>
                </a:lnTo>
                <a:lnTo>
                  <a:pt x="822198" y="576199"/>
                </a:lnTo>
                <a:lnTo>
                  <a:pt x="822553" y="576072"/>
                </a:lnTo>
                <a:lnTo>
                  <a:pt x="844296" y="568325"/>
                </a:lnTo>
                <a:lnTo>
                  <a:pt x="844042" y="568452"/>
                </a:lnTo>
                <a:lnTo>
                  <a:pt x="844410" y="568325"/>
                </a:lnTo>
                <a:lnTo>
                  <a:pt x="866902" y="560705"/>
                </a:lnTo>
                <a:lnTo>
                  <a:pt x="866775" y="560705"/>
                </a:lnTo>
                <a:lnTo>
                  <a:pt x="890651" y="552958"/>
                </a:lnTo>
                <a:lnTo>
                  <a:pt x="890524" y="552958"/>
                </a:lnTo>
                <a:lnTo>
                  <a:pt x="915162" y="545211"/>
                </a:lnTo>
                <a:lnTo>
                  <a:pt x="915035" y="545338"/>
                </a:lnTo>
                <a:lnTo>
                  <a:pt x="915454" y="545211"/>
                </a:lnTo>
                <a:lnTo>
                  <a:pt x="940689" y="537591"/>
                </a:lnTo>
                <a:lnTo>
                  <a:pt x="940435" y="537591"/>
                </a:lnTo>
                <a:lnTo>
                  <a:pt x="967105" y="529971"/>
                </a:lnTo>
                <a:lnTo>
                  <a:pt x="966978" y="530098"/>
                </a:lnTo>
                <a:lnTo>
                  <a:pt x="967422" y="529971"/>
                </a:lnTo>
                <a:lnTo>
                  <a:pt x="994410" y="522478"/>
                </a:lnTo>
                <a:lnTo>
                  <a:pt x="1022985" y="514858"/>
                </a:lnTo>
                <a:lnTo>
                  <a:pt x="1022858" y="514858"/>
                </a:lnTo>
                <a:lnTo>
                  <a:pt x="1052576" y="507238"/>
                </a:lnTo>
                <a:lnTo>
                  <a:pt x="1052322" y="507238"/>
                </a:lnTo>
                <a:lnTo>
                  <a:pt x="1083056" y="499872"/>
                </a:lnTo>
                <a:lnTo>
                  <a:pt x="1082929" y="499872"/>
                </a:lnTo>
                <a:lnTo>
                  <a:pt x="1147572" y="485013"/>
                </a:lnTo>
                <a:lnTo>
                  <a:pt x="1147445" y="485140"/>
                </a:lnTo>
                <a:lnTo>
                  <a:pt x="1148029" y="485013"/>
                </a:lnTo>
                <a:lnTo>
                  <a:pt x="1181608" y="477774"/>
                </a:lnTo>
                <a:lnTo>
                  <a:pt x="1181481" y="477774"/>
                </a:lnTo>
                <a:lnTo>
                  <a:pt x="1216787" y="470535"/>
                </a:lnTo>
                <a:lnTo>
                  <a:pt x="1216660" y="470535"/>
                </a:lnTo>
                <a:lnTo>
                  <a:pt x="1290955" y="456311"/>
                </a:lnTo>
                <a:lnTo>
                  <a:pt x="1290828" y="456311"/>
                </a:lnTo>
                <a:lnTo>
                  <a:pt x="1329817" y="449199"/>
                </a:lnTo>
                <a:lnTo>
                  <a:pt x="1329690" y="449326"/>
                </a:lnTo>
                <a:lnTo>
                  <a:pt x="1330426" y="449199"/>
                </a:lnTo>
                <a:lnTo>
                  <a:pt x="1411732" y="435610"/>
                </a:lnTo>
                <a:lnTo>
                  <a:pt x="1454785" y="428879"/>
                </a:lnTo>
                <a:lnTo>
                  <a:pt x="1454658" y="428879"/>
                </a:lnTo>
                <a:lnTo>
                  <a:pt x="1544828" y="415671"/>
                </a:lnTo>
                <a:lnTo>
                  <a:pt x="1544701" y="415671"/>
                </a:lnTo>
                <a:lnTo>
                  <a:pt x="1740916" y="390017"/>
                </a:lnTo>
                <a:lnTo>
                  <a:pt x="1740789" y="390017"/>
                </a:lnTo>
                <a:lnTo>
                  <a:pt x="1846199" y="377317"/>
                </a:lnTo>
                <a:lnTo>
                  <a:pt x="1846072" y="377317"/>
                </a:lnTo>
                <a:lnTo>
                  <a:pt x="1955927" y="364490"/>
                </a:lnTo>
                <a:lnTo>
                  <a:pt x="1955800" y="364490"/>
                </a:lnTo>
                <a:lnTo>
                  <a:pt x="2188718" y="339217"/>
                </a:lnTo>
                <a:lnTo>
                  <a:pt x="3420999" y="228219"/>
                </a:lnTo>
                <a:lnTo>
                  <a:pt x="6249289" y="25400"/>
                </a:lnTo>
                <a:close/>
              </a:path>
              <a:path w="7976234" h="965200">
                <a:moveTo>
                  <a:pt x="6603111" y="293116"/>
                </a:moveTo>
                <a:lnTo>
                  <a:pt x="6579489" y="283972"/>
                </a:lnTo>
                <a:lnTo>
                  <a:pt x="6572123" y="303022"/>
                </a:lnTo>
                <a:lnTo>
                  <a:pt x="6572250" y="302768"/>
                </a:lnTo>
                <a:lnTo>
                  <a:pt x="6564503" y="321818"/>
                </a:lnTo>
                <a:lnTo>
                  <a:pt x="6564630" y="321437"/>
                </a:lnTo>
                <a:lnTo>
                  <a:pt x="6564452" y="321818"/>
                </a:lnTo>
                <a:lnTo>
                  <a:pt x="6556121" y="340360"/>
                </a:lnTo>
                <a:lnTo>
                  <a:pt x="6556502" y="339852"/>
                </a:lnTo>
                <a:lnTo>
                  <a:pt x="6546850" y="358521"/>
                </a:lnTo>
                <a:lnTo>
                  <a:pt x="6536182" y="376555"/>
                </a:lnTo>
                <a:lnTo>
                  <a:pt x="6536690" y="375666"/>
                </a:lnTo>
                <a:lnTo>
                  <a:pt x="6536055" y="376555"/>
                </a:lnTo>
                <a:lnTo>
                  <a:pt x="6523749" y="394055"/>
                </a:lnTo>
                <a:lnTo>
                  <a:pt x="6516878" y="402590"/>
                </a:lnTo>
                <a:lnTo>
                  <a:pt x="6517259" y="402209"/>
                </a:lnTo>
                <a:lnTo>
                  <a:pt x="6509385" y="411226"/>
                </a:lnTo>
                <a:lnTo>
                  <a:pt x="6509639" y="410845"/>
                </a:lnTo>
                <a:lnTo>
                  <a:pt x="6509283" y="411226"/>
                </a:lnTo>
                <a:lnTo>
                  <a:pt x="6501384" y="419722"/>
                </a:lnTo>
                <a:lnTo>
                  <a:pt x="6492367" y="428371"/>
                </a:lnTo>
                <a:lnTo>
                  <a:pt x="6492875" y="427990"/>
                </a:lnTo>
                <a:lnTo>
                  <a:pt x="6482842" y="436753"/>
                </a:lnTo>
                <a:lnTo>
                  <a:pt x="6483223" y="436372"/>
                </a:lnTo>
                <a:lnTo>
                  <a:pt x="6482740" y="436753"/>
                </a:lnTo>
                <a:lnTo>
                  <a:pt x="6472301" y="445135"/>
                </a:lnTo>
                <a:lnTo>
                  <a:pt x="6472682" y="444881"/>
                </a:lnTo>
                <a:lnTo>
                  <a:pt x="6461125" y="453517"/>
                </a:lnTo>
                <a:lnTo>
                  <a:pt x="6461633" y="453263"/>
                </a:lnTo>
                <a:lnTo>
                  <a:pt x="6449060" y="461645"/>
                </a:lnTo>
                <a:lnTo>
                  <a:pt x="6435979" y="469900"/>
                </a:lnTo>
                <a:lnTo>
                  <a:pt x="6436360" y="469646"/>
                </a:lnTo>
                <a:lnTo>
                  <a:pt x="6435915" y="469900"/>
                </a:lnTo>
                <a:lnTo>
                  <a:pt x="6422009" y="477901"/>
                </a:lnTo>
                <a:lnTo>
                  <a:pt x="6422390" y="477774"/>
                </a:lnTo>
                <a:lnTo>
                  <a:pt x="6406896" y="485902"/>
                </a:lnTo>
                <a:lnTo>
                  <a:pt x="6407277" y="485775"/>
                </a:lnTo>
                <a:lnTo>
                  <a:pt x="6390767" y="493776"/>
                </a:lnTo>
                <a:lnTo>
                  <a:pt x="6373495" y="501650"/>
                </a:lnTo>
                <a:lnTo>
                  <a:pt x="6373876" y="501523"/>
                </a:lnTo>
                <a:lnTo>
                  <a:pt x="6354953" y="509270"/>
                </a:lnTo>
                <a:lnTo>
                  <a:pt x="6355334" y="509143"/>
                </a:lnTo>
                <a:lnTo>
                  <a:pt x="6335268" y="516890"/>
                </a:lnTo>
                <a:lnTo>
                  <a:pt x="6335649" y="516763"/>
                </a:lnTo>
                <a:lnTo>
                  <a:pt x="6314313" y="524256"/>
                </a:lnTo>
                <a:lnTo>
                  <a:pt x="6314567" y="524256"/>
                </a:lnTo>
                <a:lnTo>
                  <a:pt x="6291961" y="531622"/>
                </a:lnTo>
                <a:lnTo>
                  <a:pt x="6292215" y="531622"/>
                </a:lnTo>
                <a:lnTo>
                  <a:pt x="6268339" y="538861"/>
                </a:lnTo>
                <a:lnTo>
                  <a:pt x="6268593" y="538734"/>
                </a:lnTo>
                <a:lnTo>
                  <a:pt x="6243193" y="545719"/>
                </a:lnTo>
                <a:lnTo>
                  <a:pt x="6243447" y="545719"/>
                </a:lnTo>
                <a:lnTo>
                  <a:pt x="6216650" y="552704"/>
                </a:lnTo>
                <a:lnTo>
                  <a:pt x="6216777" y="552577"/>
                </a:lnTo>
                <a:lnTo>
                  <a:pt x="6202680" y="556006"/>
                </a:lnTo>
                <a:lnTo>
                  <a:pt x="6203061" y="556006"/>
                </a:lnTo>
                <a:lnTo>
                  <a:pt x="6172835" y="562483"/>
                </a:lnTo>
                <a:lnTo>
                  <a:pt x="6172962" y="562356"/>
                </a:lnTo>
                <a:lnTo>
                  <a:pt x="6156706" y="565658"/>
                </a:lnTo>
                <a:lnTo>
                  <a:pt x="6156960" y="565658"/>
                </a:lnTo>
                <a:lnTo>
                  <a:pt x="6140196" y="568706"/>
                </a:lnTo>
                <a:lnTo>
                  <a:pt x="6140323" y="568706"/>
                </a:lnTo>
                <a:lnTo>
                  <a:pt x="6122924" y="571754"/>
                </a:lnTo>
                <a:lnTo>
                  <a:pt x="6123051" y="571627"/>
                </a:lnTo>
                <a:lnTo>
                  <a:pt x="6105144" y="574675"/>
                </a:lnTo>
                <a:lnTo>
                  <a:pt x="6105271" y="574675"/>
                </a:lnTo>
                <a:lnTo>
                  <a:pt x="6086729" y="577596"/>
                </a:lnTo>
                <a:lnTo>
                  <a:pt x="6086983" y="577596"/>
                </a:lnTo>
                <a:lnTo>
                  <a:pt x="6048248" y="583311"/>
                </a:lnTo>
                <a:lnTo>
                  <a:pt x="6048375" y="583184"/>
                </a:lnTo>
                <a:lnTo>
                  <a:pt x="6007735" y="588772"/>
                </a:lnTo>
                <a:lnTo>
                  <a:pt x="6007989" y="588772"/>
                </a:lnTo>
                <a:lnTo>
                  <a:pt x="5965571" y="593979"/>
                </a:lnTo>
                <a:lnTo>
                  <a:pt x="5965698" y="593979"/>
                </a:lnTo>
                <a:lnTo>
                  <a:pt x="5921629" y="599059"/>
                </a:lnTo>
                <a:lnTo>
                  <a:pt x="5921756" y="599059"/>
                </a:lnTo>
                <a:lnTo>
                  <a:pt x="5876163" y="604012"/>
                </a:lnTo>
                <a:lnTo>
                  <a:pt x="5876290" y="604012"/>
                </a:lnTo>
                <a:lnTo>
                  <a:pt x="5829554" y="608838"/>
                </a:lnTo>
                <a:lnTo>
                  <a:pt x="5183632" y="666369"/>
                </a:lnTo>
                <a:lnTo>
                  <a:pt x="5048250" y="680847"/>
                </a:lnTo>
                <a:lnTo>
                  <a:pt x="4965827" y="691134"/>
                </a:lnTo>
                <a:lnTo>
                  <a:pt x="4927600" y="696595"/>
                </a:lnTo>
                <a:lnTo>
                  <a:pt x="4857750" y="708152"/>
                </a:lnTo>
                <a:lnTo>
                  <a:pt x="4769485" y="727329"/>
                </a:lnTo>
                <a:lnTo>
                  <a:pt x="4717415" y="740664"/>
                </a:lnTo>
                <a:lnTo>
                  <a:pt x="4669790" y="754253"/>
                </a:lnTo>
                <a:lnTo>
                  <a:pt x="4626102" y="768350"/>
                </a:lnTo>
                <a:lnTo>
                  <a:pt x="4586605" y="782701"/>
                </a:lnTo>
                <a:lnTo>
                  <a:pt x="4550537" y="797433"/>
                </a:lnTo>
                <a:lnTo>
                  <a:pt x="4502277" y="820039"/>
                </a:lnTo>
                <a:lnTo>
                  <a:pt x="4460367" y="843407"/>
                </a:lnTo>
                <a:lnTo>
                  <a:pt x="4412234" y="875030"/>
                </a:lnTo>
                <a:lnTo>
                  <a:pt x="4373435" y="905662"/>
                </a:lnTo>
                <a:lnTo>
                  <a:pt x="4356481" y="886333"/>
                </a:lnTo>
                <a:lnTo>
                  <a:pt x="4324350" y="965200"/>
                </a:lnTo>
                <a:lnTo>
                  <a:pt x="4406773" y="943610"/>
                </a:lnTo>
                <a:lnTo>
                  <a:pt x="4397514" y="933069"/>
                </a:lnTo>
                <a:lnTo>
                  <a:pt x="4390212" y="924763"/>
                </a:lnTo>
                <a:lnTo>
                  <a:pt x="4406303" y="911352"/>
                </a:lnTo>
                <a:lnTo>
                  <a:pt x="4406773" y="910971"/>
                </a:lnTo>
                <a:lnTo>
                  <a:pt x="4426839" y="895858"/>
                </a:lnTo>
                <a:lnTo>
                  <a:pt x="4427385" y="895477"/>
                </a:lnTo>
                <a:lnTo>
                  <a:pt x="4449191" y="880491"/>
                </a:lnTo>
                <a:lnTo>
                  <a:pt x="4473702" y="864997"/>
                </a:lnTo>
                <a:lnTo>
                  <a:pt x="4473321" y="865251"/>
                </a:lnTo>
                <a:lnTo>
                  <a:pt x="4473753" y="864997"/>
                </a:lnTo>
                <a:lnTo>
                  <a:pt x="4486402" y="857631"/>
                </a:lnTo>
                <a:lnTo>
                  <a:pt x="4486275" y="857631"/>
                </a:lnTo>
                <a:lnTo>
                  <a:pt x="4499762" y="850138"/>
                </a:lnTo>
                <a:lnTo>
                  <a:pt x="4499991" y="850011"/>
                </a:lnTo>
                <a:lnTo>
                  <a:pt x="4499610" y="850138"/>
                </a:lnTo>
                <a:lnTo>
                  <a:pt x="4513707" y="842772"/>
                </a:lnTo>
                <a:lnTo>
                  <a:pt x="4528820" y="835279"/>
                </a:lnTo>
                <a:lnTo>
                  <a:pt x="4528693" y="835279"/>
                </a:lnTo>
                <a:lnTo>
                  <a:pt x="4544060" y="828040"/>
                </a:lnTo>
                <a:lnTo>
                  <a:pt x="4544339" y="827913"/>
                </a:lnTo>
                <a:lnTo>
                  <a:pt x="4560697" y="820674"/>
                </a:lnTo>
                <a:lnTo>
                  <a:pt x="4560443" y="820801"/>
                </a:lnTo>
                <a:lnTo>
                  <a:pt x="4560735" y="820674"/>
                </a:lnTo>
                <a:lnTo>
                  <a:pt x="4577842" y="813435"/>
                </a:lnTo>
                <a:lnTo>
                  <a:pt x="4577588" y="813562"/>
                </a:lnTo>
                <a:lnTo>
                  <a:pt x="4577905" y="813435"/>
                </a:lnTo>
                <a:lnTo>
                  <a:pt x="4595876" y="806323"/>
                </a:lnTo>
                <a:lnTo>
                  <a:pt x="4595622" y="806450"/>
                </a:lnTo>
                <a:lnTo>
                  <a:pt x="4595952" y="806323"/>
                </a:lnTo>
                <a:lnTo>
                  <a:pt x="4614672" y="799211"/>
                </a:lnTo>
                <a:lnTo>
                  <a:pt x="4614545" y="799338"/>
                </a:lnTo>
                <a:lnTo>
                  <a:pt x="4614900" y="799211"/>
                </a:lnTo>
                <a:lnTo>
                  <a:pt x="4634484" y="792353"/>
                </a:lnTo>
                <a:lnTo>
                  <a:pt x="4634357" y="792353"/>
                </a:lnTo>
                <a:lnTo>
                  <a:pt x="4655312" y="785368"/>
                </a:lnTo>
                <a:lnTo>
                  <a:pt x="4655058" y="785368"/>
                </a:lnTo>
                <a:lnTo>
                  <a:pt x="4677156" y="778510"/>
                </a:lnTo>
                <a:lnTo>
                  <a:pt x="4677029" y="778637"/>
                </a:lnTo>
                <a:lnTo>
                  <a:pt x="4677448" y="778510"/>
                </a:lnTo>
                <a:lnTo>
                  <a:pt x="4700143" y="771779"/>
                </a:lnTo>
                <a:lnTo>
                  <a:pt x="4699889" y="771779"/>
                </a:lnTo>
                <a:lnTo>
                  <a:pt x="4724019" y="765175"/>
                </a:lnTo>
                <a:lnTo>
                  <a:pt x="4723892" y="765175"/>
                </a:lnTo>
                <a:lnTo>
                  <a:pt x="4749292" y="758444"/>
                </a:lnTo>
                <a:lnTo>
                  <a:pt x="4749038" y="758571"/>
                </a:lnTo>
                <a:lnTo>
                  <a:pt x="4749546" y="758444"/>
                </a:lnTo>
                <a:lnTo>
                  <a:pt x="4775454" y="752094"/>
                </a:lnTo>
                <a:lnTo>
                  <a:pt x="4775327" y="752094"/>
                </a:lnTo>
                <a:lnTo>
                  <a:pt x="4803140" y="745617"/>
                </a:lnTo>
                <a:lnTo>
                  <a:pt x="4803013" y="745617"/>
                </a:lnTo>
                <a:lnTo>
                  <a:pt x="4831969" y="739140"/>
                </a:lnTo>
                <a:lnTo>
                  <a:pt x="4831715" y="739267"/>
                </a:lnTo>
                <a:lnTo>
                  <a:pt x="4832337" y="739140"/>
                </a:lnTo>
                <a:lnTo>
                  <a:pt x="4846828" y="736219"/>
                </a:lnTo>
                <a:lnTo>
                  <a:pt x="4846701" y="736219"/>
                </a:lnTo>
                <a:lnTo>
                  <a:pt x="4862576" y="733171"/>
                </a:lnTo>
                <a:lnTo>
                  <a:pt x="4862322" y="733171"/>
                </a:lnTo>
                <a:lnTo>
                  <a:pt x="4878832" y="730250"/>
                </a:lnTo>
                <a:lnTo>
                  <a:pt x="4878705" y="730250"/>
                </a:lnTo>
                <a:lnTo>
                  <a:pt x="4913249" y="724535"/>
                </a:lnTo>
                <a:lnTo>
                  <a:pt x="4931410" y="721741"/>
                </a:lnTo>
                <a:lnTo>
                  <a:pt x="4931283" y="721741"/>
                </a:lnTo>
                <a:lnTo>
                  <a:pt x="4969383" y="716280"/>
                </a:lnTo>
                <a:lnTo>
                  <a:pt x="4969256" y="716280"/>
                </a:lnTo>
                <a:lnTo>
                  <a:pt x="5009261" y="711073"/>
                </a:lnTo>
                <a:lnTo>
                  <a:pt x="5009134" y="711073"/>
                </a:lnTo>
                <a:lnTo>
                  <a:pt x="5094732" y="701167"/>
                </a:lnTo>
                <a:lnTo>
                  <a:pt x="5094605" y="701167"/>
                </a:lnTo>
                <a:lnTo>
                  <a:pt x="5139817" y="696341"/>
                </a:lnTo>
                <a:lnTo>
                  <a:pt x="5139690" y="696341"/>
                </a:lnTo>
                <a:lnTo>
                  <a:pt x="5186172" y="691642"/>
                </a:lnTo>
                <a:lnTo>
                  <a:pt x="5186172" y="691769"/>
                </a:lnTo>
                <a:lnTo>
                  <a:pt x="5187493" y="691642"/>
                </a:lnTo>
                <a:lnTo>
                  <a:pt x="5233797" y="687197"/>
                </a:lnTo>
                <a:lnTo>
                  <a:pt x="5832094" y="634111"/>
                </a:lnTo>
                <a:lnTo>
                  <a:pt x="5968619" y="619252"/>
                </a:lnTo>
                <a:lnTo>
                  <a:pt x="6051804" y="608457"/>
                </a:lnTo>
                <a:lnTo>
                  <a:pt x="6109335" y="599821"/>
                </a:lnTo>
                <a:lnTo>
                  <a:pt x="6161659" y="590550"/>
                </a:lnTo>
                <a:lnTo>
                  <a:pt x="6196990" y="583311"/>
                </a:lnTo>
                <a:lnTo>
                  <a:pt x="6208522" y="580771"/>
                </a:lnTo>
                <a:lnTo>
                  <a:pt x="6222873" y="577215"/>
                </a:lnTo>
                <a:lnTo>
                  <a:pt x="6244018" y="571754"/>
                </a:lnTo>
                <a:lnTo>
                  <a:pt x="6249924" y="570230"/>
                </a:lnTo>
                <a:lnTo>
                  <a:pt x="6275578" y="563118"/>
                </a:lnTo>
                <a:lnTo>
                  <a:pt x="6277686" y="562483"/>
                </a:lnTo>
                <a:lnTo>
                  <a:pt x="6299708" y="555879"/>
                </a:lnTo>
                <a:lnTo>
                  <a:pt x="6309233" y="552704"/>
                </a:lnTo>
                <a:lnTo>
                  <a:pt x="6322568" y="548259"/>
                </a:lnTo>
                <a:lnTo>
                  <a:pt x="6344285" y="540639"/>
                </a:lnTo>
                <a:lnTo>
                  <a:pt x="6348946" y="538861"/>
                </a:lnTo>
                <a:lnTo>
                  <a:pt x="6364605" y="532892"/>
                </a:lnTo>
                <a:lnTo>
                  <a:pt x="6383782" y="524891"/>
                </a:lnTo>
                <a:lnTo>
                  <a:pt x="6401689" y="516763"/>
                </a:lnTo>
                <a:lnTo>
                  <a:pt x="6417386" y="509143"/>
                </a:lnTo>
                <a:lnTo>
                  <a:pt x="6418707" y="508508"/>
                </a:lnTo>
                <a:lnTo>
                  <a:pt x="6431826" y="501523"/>
                </a:lnTo>
                <a:lnTo>
                  <a:pt x="6434455" y="500126"/>
                </a:lnTo>
                <a:lnTo>
                  <a:pt x="6449314" y="491490"/>
                </a:lnTo>
                <a:lnTo>
                  <a:pt x="6458471" y="485775"/>
                </a:lnTo>
                <a:lnTo>
                  <a:pt x="6463157" y="482854"/>
                </a:lnTo>
                <a:lnTo>
                  <a:pt x="6470663" y="477774"/>
                </a:lnTo>
                <a:lnTo>
                  <a:pt x="6476111" y="474091"/>
                </a:lnTo>
                <a:lnTo>
                  <a:pt x="6488176" y="465074"/>
                </a:lnTo>
                <a:lnTo>
                  <a:pt x="6499352" y="456057"/>
                </a:lnTo>
                <a:lnTo>
                  <a:pt x="6502527" y="453263"/>
                </a:lnTo>
                <a:lnTo>
                  <a:pt x="6509766" y="446913"/>
                </a:lnTo>
                <a:lnTo>
                  <a:pt x="6511849" y="444881"/>
                </a:lnTo>
                <a:lnTo>
                  <a:pt x="6519418" y="437515"/>
                </a:lnTo>
                <a:lnTo>
                  <a:pt x="6528409" y="427990"/>
                </a:lnTo>
                <a:lnTo>
                  <a:pt x="6535890" y="419481"/>
                </a:lnTo>
                <a:lnTo>
                  <a:pt x="6536563" y="418719"/>
                </a:lnTo>
                <a:lnTo>
                  <a:pt x="6544310" y="409067"/>
                </a:lnTo>
                <a:lnTo>
                  <a:pt x="6549123" y="402209"/>
                </a:lnTo>
                <a:lnTo>
                  <a:pt x="6555270" y="393446"/>
                </a:lnTo>
                <a:lnTo>
                  <a:pt x="6557772" y="389890"/>
                </a:lnTo>
                <a:lnTo>
                  <a:pt x="6569329" y="370459"/>
                </a:lnTo>
                <a:lnTo>
                  <a:pt x="6575780" y="357886"/>
                </a:lnTo>
                <a:lnTo>
                  <a:pt x="6579235" y="351155"/>
                </a:lnTo>
                <a:lnTo>
                  <a:pt x="6584289" y="339852"/>
                </a:lnTo>
                <a:lnTo>
                  <a:pt x="6587998" y="331597"/>
                </a:lnTo>
                <a:lnTo>
                  <a:pt x="6595745" y="312293"/>
                </a:lnTo>
                <a:lnTo>
                  <a:pt x="6599402" y="302768"/>
                </a:lnTo>
                <a:lnTo>
                  <a:pt x="6603111" y="293116"/>
                </a:lnTo>
                <a:close/>
              </a:path>
              <a:path w="7976234" h="965200">
                <a:moveTo>
                  <a:pt x="7950378" y="716762"/>
                </a:moveTo>
                <a:lnTo>
                  <a:pt x="7950073" y="713613"/>
                </a:lnTo>
                <a:lnTo>
                  <a:pt x="7947546" y="703072"/>
                </a:lnTo>
                <a:lnTo>
                  <a:pt x="7946009" y="696595"/>
                </a:lnTo>
                <a:lnTo>
                  <a:pt x="7943316" y="688594"/>
                </a:lnTo>
                <a:lnTo>
                  <a:pt x="7940421" y="679958"/>
                </a:lnTo>
                <a:lnTo>
                  <a:pt x="7937868" y="673989"/>
                </a:lnTo>
                <a:lnTo>
                  <a:pt x="7933309" y="663321"/>
                </a:lnTo>
                <a:lnTo>
                  <a:pt x="7931264" y="659638"/>
                </a:lnTo>
                <a:lnTo>
                  <a:pt x="7927467" y="652780"/>
                </a:lnTo>
                <a:lnTo>
                  <a:pt x="7924165" y="646811"/>
                </a:lnTo>
                <a:lnTo>
                  <a:pt x="7923314" y="645541"/>
                </a:lnTo>
                <a:lnTo>
                  <a:pt x="7918577" y="638429"/>
                </a:lnTo>
                <a:lnTo>
                  <a:pt x="7912976" y="630809"/>
                </a:lnTo>
                <a:lnTo>
                  <a:pt x="7912608" y="630301"/>
                </a:lnTo>
                <a:lnTo>
                  <a:pt x="7907325" y="623570"/>
                </a:lnTo>
                <a:lnTo>
                  <a:pt x="7906131" y="622046"/>
                </a:lnTo>
                <a:lnTo>
                  <a:pt x="7898892" y="613918"/>
                </a:lnTo>
                <a:lnTo>
                  <a:pt x="7894091" y="608965"/>
                </a:lnTo>
                <a:lnTo>
                  <a:pt x="7891018" y="605790"/>
                </a:lnTo>
                <a:lnTo>
                  <a:pt x="7886560" y="601599"/>
                </a:lnTo>
                <a:lnTo>
                  <a:pt x="7882509" y="597789"/>
                </a:lnTo>
                <a:lnTo>
                  <a:pt x="7873365" y="589788"/>
                </a:lnTo>
                <a:lnTo>
                  <a:pt x="7869695" y="586740"/>
                </a:lnTo>
                <a:lnTo>
                  <a:pt x="7863586" y="581660"/>
                </a:lnTo>
                <a:lnTo>
                  <a:pt x="7860830" y="579628"/>
                </a:lnTo>
                <a:lnTo>
                  <a:pt x="7852918" y="573786"/>
                </a:lnTo>
                <a:lnTo>
                  <a:pt x="7850378" y="572008"/>
                </a:lnTo>
                <a:lnTo>
                  <a:pt x="7841488" y="565785"/>
                </a:lnTo>
                <a:lnTo>
                  <a:pt x="7829296" y="558038"/>
                </a:lnTo>
                <a:lnTo>
                  <a:pt x="7816342" y="550164"/>
                </a:lnTo>
                <a:lnTo>
                  <a:pt x="7815415" y="549656"/>
                </a:lnTo>
                <a:lnTo>
                  <a:pt x="7802131" y="542290"/>
                </a:lnTo>
                <a:lnTo>
                  <a:pt x="7787767" y="534670"/>
                </a:lnTo>
                <a:lnTo>
                  <a:pt x="7773149" y="527304"/>
                </a:lnTo>
                <a:lnTo>
                  <a:pt x="7772146" y="526796"/>
                </a:lnTo>
                <a:lnTo>
                  <a:pt x="7720203" y="503936"/>
                </a:lnTo>
                <a:lnTo>
                  <a:pt x="7681595" y="488696"/>
                </a:lnTo>
                <a:lnTo>
                  <a:pt x="7640066" y="473583"/>
                </a:lnTo>
                <a:lnTo>
                  <a:pt x="7601115" y="460248"/>
                </a:lnTo>
                <a:lnTo>
                  <a:pt x="7531430" y="438023"/>
                </a:lnTo>
                <a:lnTo>
                  <a:pt x="7525004" y="435991"/>
                </a:lnTo>
                <a:lnTo>
                  <a:pt x="7449058" y="413639"/>
                </a:lnTo>
                <a:lnTo>
                  <a:pt x="7396226" y="398780"/>
                </a:lnTo>
                <a:lnTo>
                  <a:pt x="7228967" y="354330"/>
                </a:lnTo>
                <a:lnTo>
                  <a:pt x="6994398" y="295275"/>
                </a:lnTo>
                <a:lnTo>
                  <a:pt x="6988302" y="319913"/>
                </a:lnTo>
                <a:lnTo>
                  <a:pt x="7222744" y="378968"/>
                </a:lnTo>
                <a:lnTo>
                  <a:pt x="7222617" y="378968"/>
                </a:lnTo>
                <a:lnTo>
                  <a:pt x="7279513" y="393700"/>
                </a:lnTo>
                <a:lnTo>
                  <a:pt x="7389495" y="423291"/>
                </a:lnTo>
                <a:lnTo>
                  <a:pt x="7389368" y="423291"/>
                </a:lnTo>
                <a:lnTo>
                  <a:pt x="7442200" y="438150"/>
                </a:lnTo>
                <a:lnTo>
                  <a:pt x="7442073" y="438023"/>
                </a:lnTo>
                <a:lnTo>
                  <a:pt x="7493000" y="452882"/>
                </a:lnTo>
                <a:lnTo>
                  <a:pt x="7492873" y="452882"/>
                </a:lnTo>
                <a:lnTo>
                  <a:pt x="7517511" y="460375"/>
                </a:lnTo>
                <a:lnTo>
                  <a:pt x="7517384" y="460248"/>
                </a:lnTo>
                <a:lnTo>
                  <a:pt x="7565136" y="475234"/>
                </a:lnTo>
                <a:lnTo>
                  <a:pt x="7565009" y="475234"/>
                </a:lnTo>
                <a:lnTo>
                  <a:pt x="7587996" y="482600"/>
                </a:lnTo>
                <a:lnTo>
                  <a:pt x="7587869" y="482600"/>
                </a:lnTo>
                <a:lnTo>
                  <a:pt x="7631811" y="497586"/>
                </a:lnTo>
                <a:lnTo>
                  <a:pt x="7631684" y="497586"/>
                </a:lnTo>
                <a:lnTo>
                  <a:pt x="7652639" y="504952"/>
                </a:lnTo>
                <a:lnTo>
                  <a:pt x="7652385" y="504952"/>
                </a:lnTo>
                <a:lnTo>
                  <a:pt x="7672705" y="512445"/>
                </a:lnTo>
                <a:lnTo>
                  <a:pt x="7672578" y="512445"/>
                </a:lnTo>
                <a:lnTo>
                  <a:pt x="7692009" y="519938"/>
                </a:lnTo>
                <a:lnTo>
                  <a:pt x="7691882" y="519938"/>
                </a:lnTo>
                <a:lnTo>
                  <a:pt x="7710678" y="527431"/>
                </a:lnTo>
                <a:lnTo>
                  <a:pt x="7710424" y="527304"/>
                </a:lnTo>
                <a:lnTo>
                  <a:pt x="7728331" y="534924"/>
                </a:lnTo>
                <a:lnTo>
                  <a:pt x="7728204" y="534924"/>
                </a:lnTo>
                <a:lnTo>
                  <a:pt x="7745349" y="542417"/>
                </a:lnTo>
                <a:lnTo>
                  <a:pt x="7761224" y="549795"/>
                </a:lnTo>
                <a:lnTo>
                  <a:pt x="7775956" y="557149"/>
                </a:lnTo>
                <a:lnTo>
                  <a:pt x="7776184" y="557276"/>
                </a:lnTo>
                <a:lnTo>
                  <a:pt x="7790053" y="564642"/>
                </a:lnTo>
                <a:lnTo>
                  <a:pt x="7790281" y="564769"/>
                </a:lnTo>
                <a:lnTo>
                  <a:pt x="7803769" y="572262"/>
                </a:lnTo>
                <a:lnTo>
                  <a:pt x="7803388" y="572008"/>
                </a:lnTo>
                <a:lnTo>
                  <a:pt x="7816088" y="579628"/>
                </a:lnTo>
                <a:lnTo>
                  <a:pt x="7815707" y="579501"/>
                </a:lnTo>
                <a:lnTo>
                  <a:pt x="7827518" y="587121"/>
                </a:lnTo>
                <a:lnTo>
                  <a:pt x="7827137" y="586740"/>
                </a:lnTo>
                <a:lnTo>
                  <a:pt x="7838186" y="594487"/>
                </a:lnTo>
                <a:lnTo>
                  <a:pt x="7837932" y="594360"/>
                </a:lnTo>
                <a:lnTo>
                  <a:pt x="7838097" y="594487"/>
                </a:lnTo>
                <a:lnTo>
                  <a:pt x="7847774" y="601662"/>
                </a:lnTo>
                <a:lnTo>
                  <a:pt x="7848181" y="601980"/>
                </a:lnTo>
                <a:lnTo>
                  <a:pt x="7857109" y="609219"/>
                </a:lnTo>
                <a:lnTo>
                  <a:pt x="7856855" y="608965"/>
                </a:lnTo>
                <a:lnTo>
                  <a:pt x="7865745" y="616712"/>
                </a:lnTo>
                <a:lnTo>
                  <a:pt x="7865364" y="616458"/>
                </a:lnTo>
                <a:lnTo>
                  <a:pt x="7865631" y="616712"/>
                </a:lnTo>
                <a:lnTo>
                  <a:pt x="7873365" y="624078"/>
                </a:lnTo>
                <a:lnTo>
                  <a:pt x="7872984" y="623570"/>
                </a:lnTo>
                <a:lnTo>
                  <a:pt x="7880350" y="631317"/>
                </a:lnTo>
                <a:lnTo>
                  <a:pt x="7879969" y="630809"/>
                </a:lnTo>
                <a:lnTo>
                  <a:pt x="7886827" y="638556"/>
                </a:lnTo>
                <a:lnTo>
                  <a:pt x="7886319" y="638048"/>
                </a:lnTo>
                <a:lnTo>
                  <a:pt x="7886713" y="638556"/>
                </a:lnTo>
                <a:lnTo>
                  <a:pt x="7892542" y="645922"/>
                </a:lnTo>
                <a:lnTo>
                  <a:pt x="7892288" y="645541"/>
                </a:lnTo>
                <a:lnTo>
                  <a:pt x="7897825" y="653110"/>
                </a:lnTo>
                <a:lnTo>
                  <a:pt x="7902575" y="660349"/>
                </a:lnTo>
                <a:lnTo>
                  <a:pt x="7902676" y="660527"/>
                </a:lnTo>
                <a:lnTo>
                  <a:pt x="7910627" y="675005"/>
                </a:lnTo>
                <a:lnTo>
                  <a:pt x="7910195" y="673989"/>
                </a:lnTo>
                <a:lnTo>
                  <a:pt x="7910703" y="675132"/>
                </a:lnTo>
                <a:lnTo>
                  <a:pt x="7910627" y="675005"/>
                </a:lnTo>
                <a:lnTo>
                  <a:pt x="7910677" y="675132"/>
                </a:lnTo>
                <a:lnTo>
                  <a:pt x="7916735" y="689178"/>
                </a:lnTo>
                <a:lnTo>
                  <a:pt x="7916875" y="689610"/>
                </a:lnTo>
                <a:lnTo>
                  <a:pt x="7921752" y="704215"/>
                </a:lnTo>
                <a:lnTo>
                  <a:pt x="7921498" y="703072"/>
                </a:lnTo>
                <a:lnTo>
                  <a:pt x="7925028" y="717969"/>
                </a:lnTo>
                <a:lnTo>
                  <a:pt x="7925092" y="718566"/>
                </a:lnTo>
                <a:lnTo>
                  <a:pt x="7925105" y="718756"/>
                </a:lnTo>
                <a:lnTo>
                  <a:pt x="7949997" y="716788"/>
                </a:lnTo>
                <a:lnTo>
                  <a:pt x="7950378" y="716762"/>
                </a:lnTo>
                <a:close/>
              </a:path>
              <a:path w="7976234" h="965200">
                <a:moveTo>
                  <a:pt x="7975854" y="714756"/>
                </a:moveTo>
                <a:lnTo>
                  <a:pt x="7950378" y="716762"/>
                </a:lnTo>
                <a:lnTo>
                  <a:pt x="7925105" y="718756"/>
                </a:lnTo>
                <a:lnTo>
                  <a:pt x="7899908" y="720725"/>
                </a:lnTo>
                <a:lnTo>
                  <a:pt x="7943850" y="793750"/>
                </a:lnTo>
                <a:lnTo>
                  <a:pt x="7969009" y="731647"/>
                </a:lnTo>
                <a:lnTo>
                  <a:pt x="7975854" y="714756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7239" y="1184115"/>
            <a:ext cx="7990840" cy="1273175"/>
            <a:chOff x="857239" y="1184115"/>
            <a:chExt cx="7990840" cy="1273175"/>
          </a:xfrm>
        </p:grpSpPr>
        <p:sp>
          <p:nvSpPr>
            <p:cNvPr id="3" name="object 3"/>
            <p:cNvSpPr/>
            <p:nvPr/>
          </p:nvSpPr>
          <p:spPr>
            <a:xfrm>
              <a:off x="857239" y="1184115"/>
              <a:ext cx="7962920" cy="12451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9" y="1195577"/>
              <a:ext cx="7893558" cy="1175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247" y="1423403"/>
              <a:ext cx="1529333" cy="1033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55966" y="1461134"/>
              <a:ext cx="1407160" cy="910590"/>
            </a:xfrm>
            <a:custGeom>
              <a:avLst/>
              <a:gdLst/>
              <a:ahLst/>
              <a:cxnLst/>
              <a:rect l="l" t="t" r="r" b="b"/>
              <a:pathLst>
                <a:path w="1407159" h="910589">
                  <a:moveTo>
                    <a:pt x="0" y="910589"/>
                  </a:moveTo>
                  <a:lnTo>
                    <a:pt x="1406652" y="910589"/>
                  </a:lnTo>
                  <a:lnTo>
                    <a:pt x="1406652" y="0"/>
                  </a:lnTo>
                  <a:lnTo>
                    <a:pt x="0" y="0"/>
                  </a:lnTo>
                  <a:lnTo>
                    <a:pt x="0" y="9105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710111" y="2058865"/>
            <a:ext cx="1708150" cy="2663825"/>
            <a:chOff x="9710111" y="2058865"/>
            <a:chExt cx="1708150" cy="2663825"/>
          </a:xfrm>
        </p:grpSpPr>
        <p:sp>
          <p:nvSpPr>
            <p:cNvPr id="8" name="object 8"/>
            <p:cNvSpPr/>
            <p:nvPr/>
          </p:nvSpPr>
          <p:spPr>
            <a:xfrm>
              <a:off x="9710111" y="2058865"/>
              <a:ext cx="1707749" cy="26633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21595" y="2070354"/>
              <a:ext cx="1638300" cy="25938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60777" y="2616199"/>
            <a:ext cx="7101840" cy="251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Date </a:t>
            </a: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&amp;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Time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tools are relatively straight-forward,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include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following</a:t>
            </a:r>
            <a:r>
              <a:rPr sz="1600" spc="3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options:</a:t>
            </a:r>
            <a:endParaRPr sz="16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spc="-10" dirty="0">
                <a:solidFill>
                  <a:srgbClr val="0D0D0D"/>
                </a:solidFill>
                <a:latin typeface="Carlito"/>
                <a:cs typeface="Carlito"/>
              </a:rPr>
              <a:t>Age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: Difference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between the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current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time and the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date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in each</a:t>
            </a:r>
            <a:r>
              <a:rPr sz="1400" spc="15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row</a:t>
            </a:r>
            <a:endParaRPr sz="14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spc="-15" dirty="0">
                <a:solidFill>
                  <a:srgbClr val="0D0D0D"/>
                </a:solidFill>
                <a:latin typeface="Carlito"/>
                <a:cs typeface="Carlito"/>
              </a:rPr>
              <a:t>Date </a:t>
            </a:r>
            <a:r>
              <a:rPr sz="1400" b="1" spc="-5" dirty="0">
                <a:solidFill>
                  <a:srgbClr val="0D0D0D"/>
                </a:solidFill>
                <a:latin typeface="Carlito"/>
                <a:cs typeface="Carlito"/>
              </a:rPr>
              <a:t>Only: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Removes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the time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component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of a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date/time</a:t>
            </a:r>
            <a:r>
              <a:rPr sz="1400" spc="10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field</a:t>
            </a:r>
            <a:endParaRPr sz="1400">
              <a:latin typeface="Carlito"/>
              <a:cs typeface="Carlito"/>
            </a:endParaRPr>
          </a:p>
          <a:p>
            <a:pPr marL="755650" marR="353695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spc="-15" dirty="0">
                <a:solidFill>
                  <a:srgbClr val="0D0D0D"/>
                </a:solidFill>
                <a:latin typeface="Carlito"/>
                <a:cs typeface="Carlito"/>
              </a:rPr>
              <a:t>Year/Month/Quarter/Week/Day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: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Extracts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individual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components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from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date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field 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(Time-specific options include </a:t>
            </a:r>
            <a:r>
              <a:rPr sz="1400" spc="-30" dirty="0">
                <a:solidFill>
                  <a:srgbClr val="0D0D0D"/>
                </a:solidFill>
                <a:latin typeface="Carlito"/>
                <a:cs typeface="Carlito"/>
              </a:rPr>
              <a:t>Hour,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Minute, Second,</a:t>
            </a:r>
            <a:r>
              <a:rPr sz="1400" spc="13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etc.)</a:t>
            </a:r>
            <a:endParaRPr sz="14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spc="-10" dirty="0">
                <a:solidFill>
                  <a:srgbClr val="0D0D0D"/>
                </a:solidFill>
                <a:latin typeface="Carlito"/>
                <a:cs typeface="Carlito"/>
              </a:rPr>
              <a:t>Earliest/Latest: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Evaluates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the earliest or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latest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date from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column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as a </a:t>
            </a:r>
            <a:r>
              <a:rPr sz="1400" spc="-10" dirty="0">
                <a:solidFill>
                  <a:srgbClr val="0D0D0D"/>
                </a:solidFill>
                <a:latin typeface="Carlito"/>
                <a:cs typeface="Carlito"/>
              </a:rPr>
              <a:t>single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value</a:t>
            </a:r>
            <a:r>
              <a:rPr sz="1400" spc="27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(can</a:t>
            </a:r>
            <a:endParaRPr sz="1400">
              <a:latin typeface="Carlito"/>
              <a:cs typeface="Carlito"/>
            </a:endParaRPr>
          </a:p>
          <a:p>
            <a:pPr marL="75565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only be accessed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from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400" spc="-15" dirty="0">
                <a:solidFill>
                  <a:srgbClr val="0D0D0D"/>
                </a:solidFill>
                <a:latin typeface="Carlito"/>
                <a:cs typeface="Carlito"/>
              </a:rPr>
              <a:t>“Transform”</a:t>
            </a:r>
            <a:r>
              <a:rPr sz="1400" spc="6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rlito"/>
                <a:cs typeface="Carlito"/>
              </a:rPr>
              <a:t>menu)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400" b="1" i="1" spc="-10" dirty="0">
                <a:solidFill>
                  <a:srgbClr val="0D0D0D"/>
                </a:solidFill>
                <a:latin typeface="Carlito"/>
                <a:cs typeface="Carlito"/>
              </a:rPr>
              <a:t>Note: </a:t>
            </a:r>
            <a:r>
              <a:rPr sz="1400" i="1" spc="-35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will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almost always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want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perform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these operations from the </a:t>
            </a:r>
            <a:r>
              <a:rPr sz="1400" i="1" spc="-30" dirty="0">
                <a:solidFill>
                  <a:srgbClr val="0D0D0D"/>
                </a:solidFill>
                <a:latin typeface="Carlito"/>
                <a:cs typeface="Carlito"/>
              </a:rPr>
              <a:t>“Add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Column” menu</a:t>
            </a:r>
            <a:r>
              <a:rPr sz="1400" i="1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5" dirty="0">
                <a:solidFill>
                  <a:srgbClr val="0D0D0D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build out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new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fields, rather than transforming an </a:t>
            </a:r>
            <a:r>
              <a:rPr sz="1400" i="1" dirty="0">
                <a:solidFill>
                  <a:srgbClr val="0D0D0D"/>
                </a:solidFill>
                <a:latin typeface="Carlito"/>
                <a:cs typeface="Carlito"/>
              </a:rPr>
              <a:t>individual </a:t>
            </a:r>
            <a:r>
              <a:rPr sz="1400" i="1" spc="-5" dirty="0">
                <a:solidFill>
                  <a:srgbClr val="0D0D0D"/>
                </a:solidFill>
                <a:latin typeface="Carlito"/>
                <a:cs typeface="Carlito"/>
              </a:rPr>
              <a:t>date/time</a:t>
            </a:r>
            <a:r>
              <a:rPr sz="1400" i="1" spc="14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0D0D0D"/>
                </a:solidFill>
                <a:latin typeface="Carlito"/>
                <a:cs typeface="Carlito"/>
              </a:rPr>
              <a:t>column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1388" y="5388729"/>
            <a:ext cx="10673715" cy="1151255"/>
            <a:chOff x="821388" y="5388729"/>
            <a:chExt cx="10673715" cy="1151255"/>
          </a:xfrm>
        </p:grpSpPr>
        <p:sp>
          <p:nvSpPr>
            <p:cNvPr id="12" name="object 12"/>
            <p:cNvSpPr/>
            <p:nvPr/>
          </p:nvSpPr>
          <p:spPr>
            <a:xfrm>
              <a:off x="821388" y="5388729"/>
              <a:ext cx="10673381" cy="11509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8680" y="5436870"/>
              <a:ext cx="10491470" cy="967740"/>
            </a:xfrm>
            <a:custGeom>
              <a:avLst/>
              <a:gdLst/>
              <a:ahLst/>
              <a:cxnLst/>
              <a:rect l="l" t="t" r="r" b="b"/>
              <a:pathLst>
                <a:path w="10491470" h="967739">
                  <a:moveTo>
                    <a:pt x="10491216" y="0"/>
                  </a:moveTo>
                  <a:lnTo>
                    <a:pt x="0" y="0"/>
                  </a:lnTo>
                  <a:lnTo>
                    <a:pt x="0" y="967739"/>
                  </a:lnTo>
                  <a:lnTo>
                    <a:pt x="10491216" y="967739"/>
                  </a:lnTo>
                  <a:lnTo>
                    <a:pt x="10491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2782" y="5508498"/>
              <a:ext cx="781812" cy="8709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68680" y="5436870"/>
            <a:ext cx="10491470" cy="9677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968375">
              <a:lnSpc>
                <a:spcPct val="100000"/>
              </a:lnSpc>
              <a:spcBef>
                <a:spcPts val="126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86155">
              <a:lnSpc>
                <a:spcPct val="100000"/>
              </a:lnSpc>
              <a:spcBef>
                <a:spcPts val="229"/>
              </a:spcBef>
            </a:pPr>
            <a:r>
              <a:rPr sz="1600" i="1" spc="-5" dirty="0">
                <a:latin typeface="Carlito"/>
                <a:cs typeface="Carlito"/>
              </a:rPr>
              <a:t>Load up </a:t>
            </a:r>
            <a:r>
              <a:rPr sz="1600" i="1" dirty="0">
                <a:latin typeface="Carlito"/>
                <a:cs typeface="Carlito"/>
              </a:rPr>
              <a:t>a </a:t>
            </a:r>
            <a:r>
              <a:rPr sz="1600" i="1" spc="-10" dirty="0">
                <a:latin typeface="Carlito"/>
                <a:cs typeface="Carlito"/>
              </a:rPr>
              <a:t>table containing </a:t>
            </a:r>
            <a:r>
              <a:rPr sz="1600" i="1" dirty="0">
                <a:latin typeface="Carlito"/>
                <a:cs typeface="Carlito"/>
              </a:rPr>
              <a:t>a </a:t>
            </a:r>
            <a:r>
              <a:rPr sz="1600" b="1" i="1" spc="-5" dirty="0">
                <a:latin typeface="Carlito"/>
                <a:cs typeface="Carlito"/>
              </a:rPr>
              <a:t>single date column </a:t>
            </a:r>
            <a:r>
              <a:rPr sz="1600" i="1" spc="-5" dirty="0">
                <a:latin typeface="Carlito"/>
                <a:cs typeface="Carlito"/>
              </a:rPr>
              <a:t>and use </a:t>
            </a:r>
            <a:r>
              <a:rPr sz="1600" i="1" spc="-10" dirty="0">
                <a:latin typeface="Carlito"/>
                <a:cs typeface="Carlito"/>
              </a:rPr>
              <a:t>Date tools to </a:t>
            </a:r>
            <a:r>
              <a:rPr sz="1600" i="1" spc="-5" dirty="0">
                <a:latin typeface="Carlito"/>
                <a:cs typeface="Carlito"/>
              </a:rPr>
              <a:t>build out an </a:t>
            </a:r>
            <a:r>
              <a:rPr sz="1600" b="1" i="1" spc="-5" dirty="0">
                <a:latin typeface="Carlito"/>
                <a:cs typeface="Carlito"/>
              </a:rPr>
              <a:t>entire calendar</a:t>
            </a:r>
            <a:r>
              <a:rPr sz="1600" b="1" i="1" spc="185" dirty="0">
                <a:latin typeface="Carlito"/>
                <a:cs typeface="Carlito"/>
              </a:rPr>
              <a:t> </a:t>
            </a:r>
            <a:r>
              <a:rPr sz="1600" b="1" i="1" spc="-5" dirty="0">
                <a:latin typeface="Carlito"/>
                <a:cs typeface="Carlito"/>
              </a:rPr>
              <a:t>table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301997" y="242569"/>
            <a:ext cx="35864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DATE-SPECIFIC </a:t>
            </a:r>
            <a:r>
              <a:rPr sz="3200" b="0" spc="-25" dirty="0">
                <a:latin typeface="Carlito"/>
                <a:cs typeface="Carlito"/>
              </a:rPr>
              <a:t>TOOLS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59063" y="1922398"/>
            <a:ext cx="871855" cy="655955"/>
          </a:xfrm>
          <a:custGeom>
            <a:avLst/>
            <a:gdLst/>
            <a:ahLst/>
            <a:cxnLst/>
            <a:rect l="l" t="t" r="r" b="b"/>
            <a:pathLst>
              <a:path w="871854" h="655955">
                <a:moveTo>
                  <a:pt x="795057" y="630979"/>
                </a:moveTo>
                <a:lnTo>
                  <a:pt x="787272" y="655447"/>
                </a:lnTo>
                <a:lnTo>
                  <a:pt x="871473" y="642112"/>
                </a:lnTo>
                <a:lnTo>
                  <a:pt x="864148" y="635000"/>
                </a:lnTo>
                <a:lnTo>
                  <a:pt x="806830" y="635000"/>
                </a:lnTo>
                <a:lnTo>
                  <a:pt x="795057" y="630979"/>
                </a:lnTo>
                <a:close/>
              </a:path>
              <a:path w="871854" h="655955">
                <a:moveTo>
                  <a:pt x="802769" y="606744"/>
                </a:moveTo>
                <a:lnTo>
                  <a:pt x="795057" y="630979"/>
                </a:lnTo>
                <a:lnTo>
                  <a:pt x="806830" y="635000"/>
                </a:lnTo>
                <a:lnTo>
                  <a:pt x="815085" y="610870"/>
                </a:lnTo>
                <a:lnTo>
                  <a:pt x="802769" y="606744"/>
                </a:lnTo>
                <a:close/>
              </a:path>
              <a:path w="871854" h="655955">
                <a:moveTo>
                  <a:pt x="810386" y="582802"/>
                </a:moveTo>
                <a:lnTo>
                  <a:pt x="802769" y="606744"/>
                </a:lnTo>
                <a:lnTo>
                  <a:pt x="815085" y="610870"/>
                </a:lnTo>
                <a:lnTo>
                  <a:pt x="806830" y="635000"/>
                </a:lnTo>
                <a:lnTo>
                  <a:pt x="864148" y="635000"/>
                </a:lnTo>
                <a:lnTo>
                  <a:pt x="810386" y="582802"/>
                </a:lnTo>
                <a:close/>
              </a:path>
              <a:path w="871854" h="655955">
                <a:moveTo>
                  <a:pt x="471847" y="292608"/>
                </a:moveTo>
                <a:lnTo>
                  <a:pt x="440054" y="292608"/>
                </a:lnTo>
                <a:lnTo>
                  <a:pt x="457707" y="315975"/>
                </a:lnTo>
                <a:lnTo>
                  <a:pt x="491997" y="363600"/>
                </a:lnTo>
                <a:lnTo>
                  <a:pt x="531331" y="419100"/>
                </a:lnTo>
                <a:lnTo>
                  <a:pt x="558545" y="456184"/>
                </a:lnTo>
                <a:lnTo>
                  <a:pt x="591565" y="496824"/>
                </a:lnTo>
                <a:lnTo>
                  <a:pt x="624839" y="530860"/>
                </a:lnTo>
                <a:lnTo>
                  <a:pt x="657351" y="557656"/>
                </a:lnTo>
                <a:lnTo>
                  <a:pt x="689101" y="579881"/>
                </a:lnTo>
                <a:lnTo>
                  <a:pt x="735583" y="606298"/>
                </a:lnTo>
                <a:lnTo>
                  <a:pt x="780795" y="626110"/>
                </a:lnTo>
                <a:lnTo>
                  <a:pt x="795057" y="630979"/>
                </a:lnTo>
                <a:lnTo>
                  <a:pt x="802769" y="606744"/>
                </a:lnTo>
                <a:lnTo>
                  <a:pt x="789304" y="602234"/>
                </a:lnTo>
                <a:lnTo>
                  <a:pt x="789445" y="602234"/>
                </a:lnTo>
                <a:lnTo>
                  <a:pt x="775772" y="596646"/>
                </a:lnTo>
                <a:lnTo>
                  <a:pt x="760983" y="590296"/>
                </a:lnTo>
                <a:lnTo>
                  <a:pt x="746632" y="583438"/>
                </a:lnTo>
                <a:lnTo>
                  <a:pt x="746768" y="583438"/>
                </a:lnTo>
                <a:lnTo>
                  <a:pt x="732027" y="575817"/>
                </a:lnTo>
                <a:lnTo>
                  <a:pt x="717422" y="567563"/>
                </a:lnTo>
                <a:lnTo>
                  <a:pt x="717595" y="567563"/>
                </a:lnTo>
                <a:lnTo>
                  <a:pt x="702563" y="558418"/>
                </a:lnTo>
                <a:lnTo>
                  <a:pt x="702692" y="558418"/>
                </a:lnTo>
                <a:lnTo>
                  <a:pt x="687704" y="548386"/>
                </a:lnTo>
                <a:lnTo>
                  <a:pt x="672985" y="537590"/>
                </a:lnTo>
                <a:lnTo>
                  <a:pt x="672845" y="537590"/>
                </a:lnTo>
                <a:lnTo>
                  <a:pt x="657097" y="525145"/>
                </a:lnTo>
                <a:lnTo>
                  <a:pt x="641921" y="512063"/>
                </a:lnTo>
                <a:lnTo>
                  <a:pt x="633856" y="504571"/>
                </a:lnTo>
                <a:lnTo>
                  <a:pt x="626626" y="497331"/>
                </a:lnTo>
                <a:lnTo>
                  <a:pt x="626490" y="497331"/>
                </a:lnTo>
                <a:lnTo>
                  <a:pt x="610829" y="480313"/>
                </a:lnTo>
                <a:lnTo>
                  <a:pt x="594932" y="461390"/>
                </a:lnTo>
                <a:lnTo>
                  <a:pt x="578837" y="440816"/>
                </a:lnTo>
                <a:lnTo>
                  <a:pt x="562578" y="419100"/>
                </a:lnTo>
                <a:lnTo>
                  <a:pt x="546100" y="396239"/>
                </a:lnTo>
                <a:lnTo>
                  <a:pt x="529462" y="372745"/>
                </a:lnTo>
                <a:lnTo>
                  <a:pt x="512571" y="348741"/>
                </a:lnTo>
                <a:lnTo>
                  <a:pt x="478027" y="300863"/>
                </a:lnTo>
                <a:lnTo>
                  <a:pt x="471847" y="292608"/>
                </a:lnTo>
                <a:close/>
              </a:path>
              <a:path w="871854" h="655955">
                <a:moveTo>
                  <a:pt x="789445" y="602234"/>
                </a:moveTo>
                <a:lnTo>
                  <a:pt x="789304" y="602234"/>
                </a:lnTo>
                <a:lnTo>
                  <a:pt x="790066" y="602488"/>
                </a:lnTo>
                <a:lnTo>
                  <a:pt x="789445" y="602234"/>
                </a:lnTo>
                <a:close/>
              </a:path>
              <a:path w="871854" h="655955">
                <a:moveTo>
                  <a:pt x="775461" y="596518"/>
                </a:moveTo>
                <a:lnTo>
                  <a:pt x="775715" y="596646"/>
                </a:lnTo>
                <a:lnTo>
                  <a:pt x="775461" y="596518"/>
                </a:lnTo>
                <a:close/>
              </a:path>
              <a:path w="871854" h="655955">
                <a:moveTo>
                  <a:pt x="761097" y="590296"/>
                </a:moveTo>
                <a:lnTo>
                  <a:pt x="761364" y="590423"/>
                </a:lnTo>
                <a:lnTo>
                  <a:pt x="761097" y="590296"/>
                </a:lnTo>
                <a:close/>
              </a:path>
              <a:path w="871854" h="655955">
                <a:moveTo>
                  <a:pt x="746768" y="583438"/>
                </a:moveTo>
                <a:lnTo>
                  <a:pt x="746632" y="583438"/>
                </a:lnTo>
                <a:lnTo>
                  <a:pt x="747013" y="583564"/>
                </a:lnTo>
                <a:lnTo>
                  <a:pt x="746768" y="583438"/>
                </a:lnTo>
                <a:close/>
              </a:path>
              <a:path w="871854" h="655955">
                <a:moveTo>
                  <a:pt x="732084" y="575817"/>
                </a:moveTo>
                <a:lnTo>
                  <a:pt x="732535" y="576072"/>
                </a:lnTo>
                <a:lnTo>
                  <a:pt x="732084" y="575817"/>
                </a:lnTo>
                <a:close/>
              </a:path>
              <a:path w="871854" h="655955">
                <a:moveTo>
                  <a:pt x="717595" y="567563"/>
                </a:moveTo>
                <a:lnTo>
                  <a:pt x="717422" y="567563"/>
                </a:lnTo>
                <a:lnTo>
                  <a:pt x="717803" y="567689"/>
                </a:lnTo>
                <a:lnTo>
                  <a:pt x="717595" y="567563"/>
                </a:lnTo>
                <a:close/>
              </a:path>
              <a:path w="871854" h="655955">
                <a:moveTo>
                  <a:pt x="702692" y="558418"/>
                </a:moveTo>
                <a:lnTo>
                  <a:pt x="702563" y="558418"/>
                </a:lnTo>
                <a:lnTo>
                  <a:pt x="703071" y="558673"/>
                </a:lnTo>
                <a:lnTo>
                  <a:pt x="702692" y="558418"/>
                </a:lnTo>
                <a:close/>
              </a:path>
              <a:path w="871854" h="655955">
                <a:moveTo>
                  <a:pt x="687738" y="548386"/>
                </a:moveTo>
                <a:lnTo>
                  <a:pt x="688085" y="548639"/>
                </a:lnTo>
                <a:lnTo>
                  <a:pt x="687738" y="548386"/>
                </a:lnTo>
                <a:close/>
              </a:path>
              <a:path w="871854" h="655955">
                <a:moveTo>
                  <a:pt x="672464" y="537210"/>
                </a:moveTo>
                <a:lnTo>
                  <a:pt x="672845" y="537590"/>
                </a:lnTo>
                <a:lnTo>
                  <a:pt x="672985" y="537590"/>
                </a:lnTo>
                <a:lnTo>
                  <a:pt x="672464" y="537210"/>
                </a:lnTo>
                <a:close/>
              </a:path>
              <a:path w="871854" h="655955">
                <a:moveTo>
                  <a:pt x="657182" y="525145"/>
                </a:moveTo>
                <a:lnTo>
                  <a:pt x="657478" y="525399"/>
                </a:lnTo>
                <a:lnTo>
                  <a:pt x="657182" y="525145"/>
                </a:lnTo>
                <a:close/>
              </a:path>
              <a:path w="871854" h="655955">
                <a:moveTo>
                  <a:pt x="641476" y="511683"/>
                </a:moveTo>
                <a:lnTo>
                  <a:pt x="641857" y="512063"/>
                </a:lnTo>
                <a:lnTo>
                  <a:pt x="641476" y="511683"/>
                </a:lnTo>
                <a:close/>
              </a:path>
              <a:path w="871854" h="655955">
                <a:moveTo>
                  <a:pt x="633979" y="504571"/>
                </a:moveTo>
                <a:lnTo>
                  <a:pt x="634237" y="504825"/>
                </a:lnTo>
                <a:lnTo>
                  <a:pt x="633979" y="504571"/>
                </a:lnTo>
                <a:close/>
              </a:path>
              <a:path w="871854" h="655955">
                <a:moveTo>
                  <a:pt x="626109" y="496824"/>
                </a:moveTo>
                <a:lnTo>
                  <a:pt x="626490" y="497331"/>
                </a:lnTo>
                <a:lnTo>
                  <a:pt x="626626" y="497331"/>
                </a:lnTo>
                <a:lnTo>
                  <a:pt x="626109" y="496824"/>
                </a:lnTo>
                <a:close/>
              </a:path>
              <a:path w="871854" h="655955">
                <a:moveTo>
                  <a:pt x="610361" y="479805"/>
                </a:moveTo>
                <a:lnTo>
                  <a:pt x="610742" y="480313"/>
                </a:lnTo>
                <a:lnTo>
                  <a:pt x="610361" y="479805"/>
                </a:lnTo>
                <a:close/>
              </a:path>
              <a:path w="871854" h="655955">
                <a:moveTo>
                  <a:pt x="594613" y="461010"/>
                </a:moveTo>
                <a:lnTo>
                  <a:pt x="594867" y="461390"/>
                </a:lnTo>
                <a:lnTo>
                  <a:pt x="594613" y="461010"/>
                </a:lnTo>
                <a:close/>
              </a:path>
              <a:path w="871854" h="655955">
                <a:moveTo>
                  <a:pt x="578770" y="440689"/>
                </a:moveTo>
                <a:close/>
              </a:path>
              <a:path w="871854" h="655955">
                <a:moveTo>
                  <a:pt x="562518" y="418973"/>
                </a:moveTo>
                <a:close/>
              </a:path>
              <a:path w="871854" h="655955">
                <a:moveTo>
                  <a:pt x="491870" y="363474"/>
                </a:moveTo>
                <a:close/>
              </a:path>
              <a:path w="871854" h="655955">
                <a:moveTo>
                  <a:pt x="457453" y="315722"/>
                </a:moveTo>
                <a:lnTo>
                  <a:pt x="457637" y="315975"/>
                </a:lnTo>
                <a:lnTo>
                  <a:pt x="457453" y="315722"/>
                </a:lnTo>
                <a:close/>
              </a:path>
              <a:path w="871854" h="655955">
                <a:moveTo>
                  <a:pt x="420526" y="228980"/>
                </a:moveTo>
                <a:lnTo>
                  <a:pt x="386079" y="228980"/>
                </a:lnTo>
                <a:lnTo>
                  <a:pt x="386460" y="229362"/>
                </a:lnTo>
                <a:lnTo>
                  <a:pt x="404621" y="249174"/>
                </a:lnTo>
                <a:lnTo>
                  <a:pt x="422528" y="270510"/>
                </a:lnTo>
                <a:lnTo>
                  <a:pt x="440181" y="292862"/>
                </a:lnTo>
                <a:lnTo>
                  <a:pt x="440054" y="292608"/>
                </a:lnTo>
                <a:lnTo>
                  <a:pt x="471847" y="292608"/>
                </a:lnTo>
                <a:lnTo>
                  <a:pt x="460247" y="277113"/>
                </a:lnTo>
                <a:lnTo>
                  <a:pt x="442086" y="254253"/>
                </a:lnTo>
                <a:lnTo>
                  <a:pt x="423544" y="232283"/>
                </a:lnTo>
                <a:lnTo>
                  <a:pt x="420526" y="228980"/>
                </a:lnTo>
                <a:close/>
              </a:path>
              <a:path w="871854" h="655955">
                <a:moveTo>
                  <a:pt x="422275" y="270255"/>
                </a:moveTo>
                <a:lnTo>
                  <a:pt x="422476" y="270510"/>
                </a:lnTo>
                <a:lnTo>
                  <a:pt x="422275" y="270255"/>
                </a:lnTo>
                <a:close/>
              </a:path>
              <a:path w="871854" h="655955">
                <a:moveTo>
                  <a:pt x="404240" y="248792"/>
                </a:moveTo>
                <a:lnTo>
                  <a:pt x="404561" y="249174"/>
                </a:lnTo>
                <a:lnTo>
                  <a:pt x="404240" y="248792"/>
                </a:lnTo>
                <a:close/>
              </a:path>
              <a:path w="871854" h="655955">
                <a:moveTo>
                  <a:pt x="386129" y="229035"/>
                </a:moveTo>
                <a:lnTo>
                  <a:pt x="386429" y="229362"/>
                </a:lnTo>
                <a:lnTo>
                  <a:pt x="386129" y="229035"/>
                </a:lnTo>
                <a:close/>
              </a:path>
              <a:path w="871854" h="655955">
                <a:moveTo>
                  <a:pt x="403592" y="210565"/>
                </a:moveTo>
                <a:lnTo>
                  <a:pt x="367410" y="210565"/>
                </a:lnTo>
                <a:lnTo>
                  <a:pt x="386129" y="229035"/>
                </a:lnTo>
                <a:lnTo>
                  <a:pt x="420526" y="228980"/>
                </a:lnTo>
                <a:lnTo>
                  <a:pt x="404621" y="211581"/>
                </a:lnTo>
                <a:lnTo>
                  <a:pt x="403592" y="210565"/>
                </a:lnTo>
                <a:close/>
              </a:path>
              <a:path w="871854" h="655955">
                <a:moveTo>
                  <a:pt x="386994" y="194183"/>
                </a:moveTo>
                <a:lnTo>
                  <a:pt x="348614" y="194183"/>
                </a:lnTo>
                <a:lnTo>
                  <a:pt x="368045" y="211200"/>
                </a:lnTo>
                <a:lnTo>
                  <a:pt x="367410" y="210565"/>
                </a:lnTo>
                <a:lnTo>
                  <a:pt x="403592" y="210565"/>
                </a:lnTo>
                <a:lnTo>
                  <a:pt x="386994" y="194183"/>
                </a:lnTo>
                <a:close/>
              </a:path>
              <a:path w="871854" h="655955">
                <a:moveTo>
                  <a:pt x="352379" y="164973"/>
                </a:moveTo>
                <a:lnTo>
                  <a:pt x="309371" y="164973"/>
                </a:lnTo>
                <a:lnTo>
                  <a:pt x="309752" y="165226"/>
                </a:lnTo>
                <a:lnTo>
                  <a:pt x="329564" y="179450"/>
                </a:lnTo>
                <a:lnTo>
                  <a:pt x="349122" y="194690"/>
                </a:lnTo>
                <a:lnTo>
                  <a:pt x="348614" y="194183"/>
                </a:lnTo>
                <a:lnTo>
                  <a:pt x="386994" y="194183"/>
                </a:lnTo>
                <a:lnTo>
                  <a:pt x="385063" y="192277"/>
                </a:lnTo>
                <a:lnTo>
                  <a:pt x="364997" y="174751"/>
                </a:lnTo>
                <a:lnTo>
                  <a:pt x="352379" y="164973"/>
                </a:lnTo>
                <a:close/>
              </a:path>
              <a:path w="871854" h="655955">
                <a:moveTo>
                  <a:pt x="329183" y="179197"/>
                </a:moveTo>
                <a:lnTo>
                  <a:pt x="329510" y="179450"/>
                </a:lnTo>
                <a:lnTo>
                  <a:pt x="329183" y="179197"/>
                </a:lnTo>
                <a:close/>
              </a:path>
              <a:path w="871854" h="655955">
                <a:moveTo>
                  <a:pt x="309400" y="164993"/>
                </a:moveTo>
                <a:lnTo>
                  <a:pt x="309726" y="165226"/>
                </a:lnTo>
                <a:lnTo>
                  <a:pt x="309400" y="164993"/>
                </a:lnTo>
                <a:close/>
              </a:path>
              <a:path w="871854" h="655955">
                <a:moveTo>
                  <a:pt x="334239" y="151511"/>
                </a:moveTo>
                <a:lnTo>
                  <a:pt x="289051" y="151511"/>
                </a:lnTo>
                <a:lnTo>
                  <a:pt x="309400" y="164993"/>
                </a:lnTo>
                <a:lnTo>
                  <a:pt x="352379" y="164973"/>
                </a:lnTo>
                <a:lnTo>
                  <a:pt x="344677" y="159003"/>
                </a:lnTo>
                <a:lnTo>
                  <a:pt x="334239" y="151511"/>
                </a:lnTo>
                <a:close/>
              </a:path>
              <a:path w="871854" h="655955">
                <a:moveTo>
                  <a:pt x="268350" y="138937"/>
                </a:moveTo>
                <a:lnTo>
                  <a:pt x="289432" y="151764"/>
                </a:lnTo>
                <a:lnTo>
                  <a:pt x="289051" y="151511"/>
                </a:lnTo>
                <a:lnTo>
                  <a:pt x="334239" y="151511"/>
                </a:lnTo>
                <a:lnTo>
                  <a:pt x="323976" y="144145"/>
                </a:lnTo>
                <a:lnTo>
                  <a:pt x="316310" y="139064"/>
                </a:lnTo>
                <a:lnTo>
                  <a:pt x="268731" y="139064"/>
                </a:lnTo>
                <a:lnTo>
                  <a:pt x="268350" y="138937"/>
                </a:lnTo>
                <a:close/>
              </a:path>
              <a:path w="871854" h="655955">
                <a:moveTo>
                  <a:pt x="225932" y="115442"/>
                </a:moveTo>
                <a:lnTo>
                  <a:pt x="247650" y="127000"/>
                </a:lnTo>
                <a:lnTo>
                  <a:pt x="268731" y="139064"/>
                </a:lnTo>
                <a:lnTo>
                  <a:pt x="316310" y="139064"/>
                </a:lnTo>
                <a:lnTo>
                  <a:pt x="302894" y="130175"/>
                </a:lnTo>
                <a:lnTo>
                  <a:pt x="281431" y="117093"/>
                </a:lnTo>
                <a:lnTo>
                  <a:pt x="278761" y="115570"/>
                </a:lnTo>
                <a:lnTo>
                  <a:pt x="226313" y="115570"/>
                </a:lnTo>
                <a:lnTo>
                  <a:pt x="225932" y="115442"/>
                </a:lnTo>
                <a:close/>
              </a:path>
              <a:path w="871854" h="655955">
                <a:moveTo>
                  <a:pt x="247395" y="126873"/>
                </a:moveTo>
                <a:lnTo>
                  <a:pt x="247618" y="127000"/>
                </a:lnTo>
                <a:lnTo>
                  <a:pt x="247395" y="126873"/>
                </a:lnTo>
                <a:close/>
              </a:path>
              <a:path w="871854" h="655955">
                <a:moveTo>
                  <a:pt x="240357" y="94361"/>
                </a:moveTo>
                <a:lnTo>
                  <a:pt x="182371" y="94361"/>
                </a:lnTo>
                <a:lnTo>
                  <a:pt x="204723" y="104775"/>
                </a:lnTo>
                <a:lnTo>
                  <a:pt x="226313" y="115570"/>
                </a:lnTo>
                <a:lnTo>
                  <a:pt x="278761" y="115570"/>
                </a:lnTo>
                <a:lnTo>
                  <a:pt x="259841" y="104775"/>
                </a:lnTo>
                <a:lnTo>
                  <a:pt x="240357" y="94361"/>
                </a:lnTo>
                <a:close/>
              </a:path>
              <a:path w="871854" h="655955">
                <a:moveTo>
                  <a:pt x="204342" y="104648"/>
                </a:moveTo>
                <a:lnTo>
                  <a:pt x="204598" y="104775"/>
                </a:lnTo>
                <a:lnTo>
                  <a:pt x="204342" y="104648"/>
                </a:lnTo>
                <a:close/>
              </a:path>
              <a:path w="871854" h="655955">
                <a:moveTo>
                  <a:pt x="160527" y="57276"/>
                </a:moveTo>
                <a:lnTo>
                  <a:pt x="92328" y="57276"/>
                </a:lnTo>
                <a:lnTo>
                  <a:pt x="138048" y="75311"/>
                </a:lnTo>
                <a:lnTo>
                  <a:pt x="182752" y="94614"/>
                </a:lnTo>
                <a:lnTo>
                  <a:pt x="182371" y="94361"/>
                </a:lnTo>
                <a:lnTo>
                  <a:pt x="240357" y="94361"/>
                </a:lnTo>
                <a:lnTo>
                  <a:pt x="237743" y="92963"/>
                </a:lnTo>
                <a:lnTo>
                  <a:pt x="215518" y="81787"/>
                </a:lnTo>
                <a:lnTo>
                  <a:pt x="192912" y="71247"/>
                </a:lnTo>
                <a:lnTo>
                  <a:pt x="160527" y="57276"/>
                </a:lnTo>
                <a:close/>
              </a:path>
              <a:path w="871854" h="655955">
                <a:moveTo>
                  <a:pt x="137667" y="75184"/>
                </a:moveTo>
                <a:lnTo>
                  <a:pt x="137962" y="75311"/>
                </a:lnTo>
                <a:lnTo>
                  <a:pt x="137667" y="75184"/>
                </a:lnTo>
                <a:close/>
              </a:path>
              <a:path w="871854" h="655955">
                <a:moveTo>
                  <a:pt x="118679" y="40386"/>
                </a:moveTo>
                <a:lnTo>
                  <a:pt x="46354" y="40386"/>
                </a:lnTo>
                <a:lnTo>
                  <a:pt x="92582" y="57403"/>
                </a:lnTo>
                <a:lnTo>
                  <a:pt x="92328" y="57276"/>
                </a:lnTo>
                <a:lnTo>
                  <a:pt x="160527" y="57276"/>
                </a:lnTo>
                <a:lnTo>
                  <a:pt x="147573" y="51688"/>
                </a:lnTo>
                <a:lnTo>
                  <a:pt x="118679" y="40386"/>
                </a:lnTo>
                <a:close/>
              </a:path>
              <a:path w="871854" h="655955">
                <a:moveTo>
                  <a:pt x="8635" y="0"/>
                </a:moveTo>
                <a:lnTo>
                  <a:pt x="0" y="23875"/>
                </a:lnTo>
                <a:lnTo>
                  <a:pt x="46481" y="40512"/>
                </a:lnTo>
                <a:lnTo>
                  <a:pt x="118679" y="40386"/>
                </a:lnTo>
                <a:lnTo>
                  <a:pt x="101472" y="33654"/>
                </a:lnTo>
                <a:lnTo>
                  <a:pt x="54990" y="16510"/>
                </a:lnTo>
                <a:lnTo>
                  <a:pt x="8635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0134" y="2324861"/>
            <a:ext cx="1282445" cy="1002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8844" y="2327910"/>
            <a:ext cx="1282445" cy="1002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03398" y="1338072"/>
            <a:ext cx="1698625" cy="2673985"/>
            <a:chOff x="2803398" y="1338072"/>
            <a:chExt cx="1698625" cy="2673985"/>
          </a:xfrm>
        </p:grpSpPr>
        <p:sp>
          <p:nvSpPr>
            <p:cNvPr id="5" name="object 5"/>
            <p:cNvSpPr/>
            <p:nvPr/>
          </p:nvSpPr>
          <p:spPr>
            <a:xfrm>
              <a:off x="2803398" y="1338072"/>
              <a:ext cx="1698498" cy="2295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28544" y="1363218"/>
              <a:ext cx="1601724" cy="21983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23210" y="1949958"/>
              <a:ext cx="1607819" cy="1696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0929" y="1987677"/>
              <a:ext cx="1485265" cy="1574800"/>
            </a:xfrm>
            <a:custGeom>
              <a:avLst/>
              <a:gdLst/>
              <a:ahLst/>
              <a:cxnLst/>
              <a:rect l="l" t="t" r="r" b="b"/>
              <a:pathLst>
                <a:path w="1485264" h="1574800">
                  <a:moveTo>
                    <a:pt x="0" y="1574291"/>
                  </a:moveTo>
                  <a:lnTo>
                    <a:pt x="1485138" y="1574291"/>
                  </a:lnTo>
                  <a:lnTo>
                    <a:pt x="1485138" y="0"/>
                  </a:lnTo>
                  <a:lnTo>
                    <a:pt x="0" y="0"/>
                  </a:lnTo>
                  <a:lnTo>
                    <a:pt x="0" y="157429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65017" y="3561969"/>
              <a:ext cx="76200" cy="449580"/>
            </a:xfrm>
            <a:custGeom>
              <a:avLst/>
              <a:gdLst/>
              <a:ahLst/>
              <a:cxnLst/>
              <a:rect l="l" t="t" r="r" b="b"/>
              <a:pathLst>
                <a:path w="76200" h="449579">
                  <a:moveTo>
                    <a:pt x="25400" y="373379"/>
                  </a:moveTo>
                  <a:lnTo>
                    <a:pt x="0" y="373379"/>
                  </a:lnTo>
                  <a:lnTo>
                    <a:pt x="38100" y="449579"/>
                  </a:lnTo>
                  <a:lnTo>
                    <a:pt x="69850" y="386079"/>
                  </a:lnTo>
                  <a:lnTo>
                    <a:pt x="25400" y="386079"/>
                  </a:lnTo>
                  <a:lnTo>
                    <a:pt x="25400" y="373379"/>
                  </a:lnTo>
                  <a:close/>
                </a:path>
                <a:path w="76200" h="449579">
                  <a:moveTo>
                    <a:pt x="50800" y="0"/>
                  </a:moveTo>
                  <a:lnTo>
                    <a:pt x="25400" y="0"/>
                  </a:lnTo>
                  <a:lnTo>
                    <a:pt x="25400" y="386079"/>
                  </a:lnTo>
                  <a:lnTo>
                    <a:pt x="50800" y="386079"/>
                  </a:lnTo>
                  <a:lnTo>
                    <a:pt x="50800" y="0"/>
                  </a:lnTo>
                  <a:close/>
                </a:path>
                <a:path w="76200" h="449579">
                  <a:moveTo>
                    <a:pt x="76200" y="373379"/>
                  </a:moveTo>
                  <a:lnTo>
                    <a:pt x="50800" y="373379"/>
                  </a:lnTo>
                  <a:lnTo>
                    <a:pt x="50800" y="386079"/>
                  </a:lnTo>
                  <a:lnTo>
                    <a:pt x="69850" y="386079"/>
                  </a:lnTo>
                  <a:lnTo>
                    <a:pt x="76200" y="37337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00807" y="4031741"/>
            <a:ext cx="24987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Use </a:t>
            </a:r>
            <a:r>
              <a:rPr sz="1600" spc="-10" dirty="0">
                <a:latin typeface="Carlito"/>
                <a:cs typeface="Carlito"/>
              </a:rPr>
              <a:t>pre-defined </a:t>
            </a:r>
            <a:r>
              <a:rPr sz="1600" b="1" spc="-15" dirty="0">
                <a:latin typeface="Carlito"/>
                <a:cs typeface="Carlito"/>
              </a:rPr>
              <a:t>Date </a:t>
            </a:r>
            <a:r>
              <a:rPr sz="1600" spc="-5" dirty="0">
                <a:latin typeface="Carlito"/>
                <a:cs typeface="Carlito"/>
              </a:rPr>
              <a:t>options  </a:t>
            </a:r>
            <a:r>
              <a:rPr sz="1600" dirty="0">
                <a:latin typeface="Carlito"/>
                <a:cs typeface="Carlito"/>
              </a:rPr>
              <a:t>in the </a:t>
            </a:r>
            <a:r>
              <a:rPr sz="1600" spc="-5" dirty="0">
                <a:latin typeface="Carlito"/>
                <a:cs typeface="Carlito"/>
              </a:rPr>
              <a:t>“</a:t>
            </a:r>
            <a:r>
              <a:rPr sz="1600" b="1" spc="-5" dirty="0">
                <a:latin typeface="Carlito"/>
                <a:cs typeface="Carlito"/>
              </a:rPr>
              <a:t>Add Column</a:t>
            </a:r>
            <a:r>
              <a:rPr sz="1600" spc="-5" dirty="0">
                <a:latin typeface="Carlito"/>
                <a:cs typeface="Carlito"/>
              </a:rPr>
              <a:t>” </a:t>
            </a:r>
            <a:r>
              <a:rPr sz="1600" dirty="0">
                <a:latin typeface="Carlito"/>
                <a:cs typeface="Carlito"/>
              </a:rPr>
              <a:t>menu</a:t>
            </a:r>
            <a:r>
              <a:rPr sz="1600" spc="-5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to  </a:t>
            </a:r>
            <a:r>
              <a:rPr sz="1600" spc="-5" dirty="0">
                <a:latin typeface="Carlito"/>
                <a:cs typeface="Carlito"/>
              </a:rPr>
              <a:t>quickly build out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calendar  table </a:t>
            </a:r>
            <a:r>
              <a:rPr sz="1600" spc="-10" dirty="0">
                <a:latin typeface="Carlito"/>
                <a:cs typeface="Carlito"/>
              </a:rPr>
              <a:t>from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list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dates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85592" y="242569"/>
            <a:ext cx="6020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CREATING </a:t>
            </a:r>
            <a:r>
              <a:rPr sz="3200" b="0" spc="-5" dirty="0">
                <a:latin typeface="Carlito"/>
                <a:cs typeface="Carlito"/>
              </a:rPr>
              <a:t>A </a:t>
            </a:r>
            <a:r>
              <a:rPr sz="3200" b="0" spc="-10" dirty="0">
                <a:latin typeface="Carlito"/>
                <a:cs typeface="Carlito"/>
              </a:rPr>
              <a:t>BASIC </a:t>
            </a:r>
            <a:r>
              <a:rPr sz="3200" b="0" spc="-15" dirty="0">
                <a:latin typeface="Carlito"/>
                <a:cs typeface="Carlito"/>
              </a:rPr>
              <a:t>CALENDAR</a:t>
            </a:r>
            <a:r>
              <a:rPr sz="3200" b="0" spc="120" dirty="0">
                <a:latin typeface="Carlito"/>
                <a:cs typeface="Carlito"/>
              </a:rPr>
              <a:t> </a:t>
            </a:r>
            <a:r>
              <a:rPr sz="3200" b="0" spc="-55" dirty="0">
                <a:latin typeface="Carlito"/>
                <a:cs typeface="Carlito"/>
              </a:rPr>
              <a:t>TABLE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562583" y="1355610"/>
            <a:ext cx="6219825" cy="5005705"/>
            <a:chOff x="5562583" y="1355610"/>
            <a:chExt cx="6219825" cy="5005705"/>
          </a:xfrm>
        </p:grpSpPr>
        <p:sp>
          <p:nvSpPr>
            <p:cNvPr id="14" name="object 14"/>
            <p:cNvSpPr/>
            <p:nvPr/>
          </p:nvSpPr>
          <p:spPr>
            <a:xfrm>
              <a:off x="5562583" y="1389866"/>
              <a:ext cx="6192045" cy="49438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4030" y="1401317"/>
              <a:ext cx="6122670" cy="48745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05778" y="1355610"/>
              <a:ext cx="5176266" cy="50055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3497" y="1393316"/>
              <a:ext cx="5053965" cy="4883150"/>
            </a:xfrm>
            <a:custGeom>
              <a:avLst/>
              <a:gdLst/>
              <a:ahLst/>
              <a:cxnLst/>
              <a:rect l="l" t="t" r="r" b="b"/>
              <a:pathLst>
                <a:path w="5053965" h="4883150">
                  <a:moveTo>
                    <a:pt x="0" y="4882896"/>
                  </a:moveTo>
                  <a:lnTo>
                    <a:pt x="5053583" y="4882896"/>
                  </a:lnTo>
                  <a:lnTo>
                    <a:pt x="5053583" y="0"/>
                  </a:lnTo>
                  <a:lnTo>
                    <a:pt x="0" y="0"/>
                  </a:lnTo>
                  <a:lnTo>
                    <a:pt x="0" y="488289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78536" y="1325880"/>
            <a:ext cx="1171575" cy="4971415"/>
            <a:chOff x="478536" y="1325880"/>
            <a:chExt cx="1171575" cy="4971415"/>
          </a:xfrm>
        </p:grpSpPr>
        <p:sp>
          <p:nvSpPr>
            <p:cNvPr id="19" name="object 19"/>
            <p:cNvSpPr/>
            <p:nvPr/>
          </p:nvSpPr>
          <p:spPr>
            <a:xfrm>
              <a:off x="478536" y="1325880"/>
              <a:ext cx="1171206" cy="49712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3682" y="1351026"/>
              <a:ext cx="1074420" cy="48745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2849" y="2428463"/>
            <a:ext cx="6981825" cy="3791585"/>
            <a:chOff x="4722849" y="2428463"/>
            <a:chExt cx="6981825" cy="3791585"/>
          </a:xfrm>
        </p:grpSpPr>
        <p:sp>
          <p:nvSpPr>
            <p:cNvPr id="3" name="object 3"/>
            <p:cNvSpPr/>
            <p:nvPr/>
          </p:nvSpPr>
          <p:spPr>
            <a:xfrm>
              <a:off x="4722849" y="2428463"/>
              <a:ext cx="6981497" cy="37910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34306" y="2439924"/>
              <a:ext cx="6912102" cy="3721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74720" y="1307582"/>
            <a:ext cx="3907790" cy="1190625"/>
            <a:chOff x="474720" y="1307582"/>
            <a:chExt cx="3907790" cy="1190625"/>
          </a:xfrm>
        </p:grpSpPr>
        <p:sp>
          <p:nvSpPr>
            <p:cNvPr id="6" name="object 6"/>
            <p:cNvSpPr/>
            <p:nvPr/>
          </p:nvSpPr>
          <p:spPr>
            <a:xfrm>
              <a:off x="474720" y="1307582"/>
              <a:ext cx="3907546" cy="11902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155" y="1319022"/>
              <a:ext cx="3838194" cy="11209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0481" y="1734337"/>
              <a:ext cx="1287018" cy="3512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8201" y="1772031"/>
              <a:ext cx="1164590" cy="228600"/>
            </a:xfrm>
            <a:custGeom>
              <a:avLst/>
              <a:gdLst/>
              <a:ahLst/>
              <a:cxnLst/>
              <a:rect l="l" t="t" r="r" b="b"/>
              <a:pathLst>
                <a:path w="1164589" h="228600">
                  <a:moveTo>
                    <a:pt x="0" y="228600"/>
                  </a:moveTo>
                  <a:lnTo>
                    <a:pt x="1164336" y="228600"/>
                  </a:lnTo>
                  <a:lnTo>
                    <a:pt x="116433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963667" y="2402585"/>
            <a:ext cx="1010919" cy="3844290"/>
            <a:chOff x="4963667" y="2402585"/>
            <a:chExt cx="1010919" cy="3844290"/>
          </a:xfrm>
        </p:grpSpPr>
        <p:sp>
          <p:nvSpPr>
            <p:cNvPr id="11" name="object 11"/>
            <p:cNvSpPr/>
            <p:nvPr/>
          </p:nvSpPr>
          <p:spPr>
            <a:xfrm>
              <a:off x="4963667" y="2402585"/>
              <a:ext cx="1010399" cy="38442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1386" y="2440304"/>
              <a:ext cx="887730" cy="3721735"/>
            </a:xfrm>
            <a:custGeom>
              <a:avLst/>
              <a:gdLst/>
              <a:ahLst/>
              <a:cxnLst/>
              <a:rect l="l" t="t" r="r" b="b"/>
              <a:pathLst>
                <a:path w="887729" h="3721735">
                  <a:moveTo>
                    <a:pt x="0" y="3721608"/>
                  </a:moveTo>
                  <a:lnTo>
                    <a:pt x="887730" y="3721608"/>
                  </a:lnTo>
                  <a:lnTo>
                    <a:pt x="887730" y="0"/>
                  </a:lnTo>
                  <a:lnTo>
                    <a:pt x="0" y="0"/>
                  </a:lnTo>
                  <a:lnTo>
                    <a:pt x="0" y="3721608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0841" y="3097276"/>
            <a:ext cx="3507104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7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Index </a:t>
            </a:r>
            <a:r>
              <a:rPr sz="1800" b="1" spc="-5" dirty="0">
                <a:latin typeface="Carlito"/>
                <a:cs typeface="Carlito"/>
              </a:rPr>
              <a:t>Columns </a:t>
            </a:r>
            <a:r>
              <a:rPr sz="1800" spc="-15" dirty="0">
                <a:latin typeface="Carlito"/>
                <a:cs typeface="Carlito"/>
              </a:rPr>
              <a:t>contain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list of  sequential values that can be used </a:t>
            </a:r>
            <a:r>
              <a:rPr sz="1800" spc="-15" dirty="0">
                <a:latin typeface="Carlito"/>
                <a:cs typeface="Carlito"/>
              </a:rPr>
              <a:t>to  </a:t>
            </a:r>
            <a:r>
              <a:rPr sz="1800" spc="-5" dirty="0">
                <a:latin typeface="Carlito"/>
                <a:cs typeface="Carlito"/>
              </a:rPr>
              <a:t>identify </a:t>
            </a:r>
            <a:r>
              <a:rPr sz="1800" dirty="0">
                <a:latin typeface="Carlito"/>
                <a:cs typeface="Carlito"/>
              </a:rPr>
              <a:t>each </a:t>
            </a:r>
            <a:r>
              <a:rPr sz="1800" spc="-5" dirty="0">
                <a:latin typeface="Carlito"/>
                <a:cs typeface="Carlito"/>
              </a:rPr>
              <a:t>unique </a:t>
            </a:r>
            <a:r>
              <a:rPr sz="1800" spc="-15" dirty="0">
                <a:latin typeface="Carlito"/>
                <a:cs typeface="Carlito"/>
              </a:rPr>
              <a:t>row </a:t>
            </a:r>
            <a:r>
              <a:rPr sz="1800" dirty="0">
                <a:latin typeface="Carlito"/>
                <a:cs typeface="Carlito"/>
              </a:rPr>
              <a:t>in a </a:t>
            </a:r>
            <a:r>
              <a:rPr sz="1800" spc="-10" dirty="0">
                <a:latin typeface="Carlito"/>
                <a:cs typeface="Carlito"/>
              </a:rPr>
              <a:t>table  </a:t>
            </a:r>
            <a:r>
              <a:rPr sz="1800" spc="-5" dirty="0">
                <a:latin typeface="Carlito"/>
                <a:cs typeface="Carlito"/>
              </a:rPr>
              <a:t>(</a:t>
            </a:r>
            <a:r>
              <a:rPr sz="1800" i="1" spc="-5" dirty="0">
                <a:latin typeface="Carlito"/>
                <a:cs typeface="Carlito"/>
              </a:rPr>
              <a:t>typically </a:t>
            </a:r>
            <a:r>
              <a:rPr sz="1800" i="1" spc="-10" dirty="0">
                <a:latin typeface="Carlito"/>
                <a:cs typeface="Carlito"/>
              </a:rPr>
              <a:t>starting </a:t>
            </a:r>
            <a:r>
              <a:rPr sz="1800" i="1" spc="-5" dirty="0">
                <a:latin typeface="Carlito"/>
                <a:cs typeface="Carlito"/>
              </a:rPr>
              <a:t>from </a:t>
            </a:r>
            <a:r>
              <a:rPr sz="1800" i="1" dirty="0">
                <a:latin typeface="Carlito"/>
                <a:cs typeface="Carlito"/>
              </a:rPr>
              <a:t>0 </a:t>
            </a:r>
            <a:r>
              <a:rPr sz="1800" i="1" spc="-5" dirty="0">
                <a:latin typeface="Carlito"/>
                <a:cs typeface="Carlito"/>
              </a:rPr>
              <a:t>or</a:t>
            </a:r>
            <a:r>
              <a:rPr sz="1800" i="1" spc="-25" dirty="0">
                <a:latin typeface="Carlito"/>
                <a:cs typeface="Carlito"/>
              </a:rPr>
              <a:t> </a:t>
            </a:r>
            <a:r>
              <a:rPr sz="1800" i="1" spc="5" dirty="0">
                <a:latin typeface="Carlito"/>
                <a:cs typeface="Carlito"/>
              </a:rPr>
              <a:t>1</a:t>
            </a:r>
            <a:r>
              <a:rPr sz="1800" spc="5" dirty="0">
                <a:latin typeface="Carlito"/>
                <a:cs typeface="Carlito"/>
              </a:rPr>
              <a:t>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These </a:t>
            </a:r>
            <a:r>
              <a:rPr sz="1800" spc="-10" dirty="0">
                <a:latin typeface="Carlito"/>
                <a:cs typeface="Carlito"/>
              </a:rPr>
              <a:t>columns are often </a:t>
            </a:r>
            <a:r>
              <a:rPr sz="1800" spc="-5" dirty="0">
                <a:latin typeface="Carlito"/>
                <a:cs typeface="Carlito"/>
              </a:rPr>
              <a:t>used </a:t>
            </a:r>
            <a:r>
              <a:rPr sz="1800" spc="-15" dirty="0">
                <a:latin typeface="Carlito"/>
                <a:cs typeface="Carlito"/>
              </a:rPr>
              <a:t>to  create </a:t>
            </a:r>
            <a:r>
              <a:rPr sz="1800" b="1" spc="-5" dirty="0">
                <a:latin typeface="Carlito"/>
                <a:cs typeface="Carlito"/>
              </a:rPr>
              <a:t>unique </a:t>
            </a:r>
            <a:r>
              <a:rPr sz="1800" b="1" dirty="0">
                <a:latin typeface="Carlito"/>
                <a:cs typeface="Carlito"/>
              </a:rPr>
              <a:t>IDs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spc="-10" dirty="0">
                <a:latin typeface="Carlito"/>
                <a:cs typeface="Carlito"/>
              </a:rPr>
              <a:t>can </a:t>
            </a:r>
            <a:r>
              <a:rPr sz="1800" spc="-5" dirty="0">
                <a:latin typeface="Carlito"/>
                <a:cs typeface="Carlito"/>
              </a:rPr>
              <a:t>be used </a:t>
            </a:r>
            <a:r>
              <a:rPr sz="1800" spc="-15" dirty="0">
                <a:latin typeface="Carlito"/>
                <a:cs typeface="Carlito"/>
              </a:rPr>
              <a:t>to  form </a:t>
            </a:r>
            <a:r>
              <a:rPr sz="1800" spc="-5" dirty="0">
                <a:latin typeface="Carlito"/>
                <a:cs typeface="Carlito"/>
              </a:rPr>
              <a:t>relationships </a:t>
            </a:r>
            <a:r>
              <a:rPr sz="1800" spc="-10" dirty="0">
                <a:latin typeface="Carlito"/>
                <a:cs typeface="Carlito"/>
              </a:rPr>
              <a:t>between </a:t>
            </a:r>
            <a:r>
              <a:rPr sz="1800" spc="-5" dirty="0">
                <a:latin typeface="Carlito"/>
                <a:cs typeface="Carlito"/>
              </a:rPr>
              <a:t>tables  (</a:t>
            </a:r>
            <a:r>
              <a:rPr sz="1800" i="1" spc="-5" dirty="0">
                <a:latin typeface="Carlito"/>
                <a:cs typeface="Carlito"/>
              </a:rPr>
              <a:t>more on </a:t>
            </a:r>
            <a:r>
              <a:rPr sz="1800" i="1" dirty="0">
                <a:latin typeface="Carlito"/>
                <a:cs typeface="Carlito"/>
              </a:rPr>
              <a:t>that </a:t>
            </a:r>
            <a:r>
              <a:rPr sz="1800" i="1" spc="-5" dirty="0">
                <a:latin typeface="Carlito"/>
                <a:cs typeface="Carlito"/>
              </a:rPr>
              <a:t>later!</a:t>
            </a:r>
            <a:r>
              <a:rPr sz="1800" spc="-5" dirty="0">
                <a:latin typeface="Carlito"/>
                <a:cs typeface="Carlito"/>
              </a:rPr>
              <a:t>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49191" y="242569"/>
            <a:ext cx="4295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ADDING INDEX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COLUMNS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69997" y="1911985"/>
            <a:ext cx="1850389" cy="1049655"/>
          </a:xfrm>
          <a:custGeom>
            <a:avLst/>
            <a:gdLst/>
            <a:ahLst/>
            <a:cxnLst/>
            <a:rect l="l" t="t" r="r" b="b"/>
            <a:pathLst>
              <a:path w="1850389" h="1049655">
                <a:moveTo>
                  <a:pt x="1774952" y="973327"/>
                </a:moveTo>
                <a:lnTo>
                  <a:pt x="1774445" y="998655"/>
                </a:lnTo>
                <a:lnTo>
                  <a:pt x="1787270" y="998981"/>
                </a:lnTo>
                <a:lnTo>
                  <a:pt x="1786508" y="1024381"/>
                </a:lnTo>
                <a:lnTo>
                  <a:pt x="1773930" y="1024381"/>
                </a:lnTo>
                <a:lnTo>
                  <a:pt x="1773427" y="1049527"/>
                </a:lnTo>
                <a:lnTo>
                  <a:pt x="1826339" y="1024381"/>
                </a:lnTo>
                <a:lnTo>
                  <a:pt x="1786508" y="1024381"/>
                </a:lnTo>
                <a:lnTo>
                  <a:pt x="1773937" y="1024063"/>
                </a:lnTo>
                <a:lnTo>
                  <a:pt x="1827010" y="1024063"/>
                </a:lnTo>
                <a:lnTo>
                  <a:pt x="1850389" y="1012951"/>
                </a:lnTo>
                <a:lnTo>
                  <a:pt x="1774952" y="973327"/>
                </a:lnTo>
                <a:close/>
              </a:path>
              <a:path w="1850389" h="1049655">
                <a:moveTo>
                  <a:pt x="1774445" y="998655"/>
                </a:moveTo>
                <a:lnTo>
                  <a:pt x="1773937" y="1024063"/>
                </a:lnTo>
                <a:lnTo>
                  <a:pt x="1786508" y="1024381"/>
                </a:lnTo>
                <a:lnTo>
                  <a:pt x="1787270" y="998981"/>
                </a:lnTo>
                <a:lnTo>
                  <a:pt x="1774445" y="998655"/>
                </a:lnTo>
                <a:close/>
              </a:path>
              <a:path w="1850389" h="1049655">
                <a:moveTo>
                  <a:pt x="845439" y="414147"/>
                </a:moveTo>
                <a:lnTo>
                  <a:pt x="810132" y="414147"/>
                </a:lnTo>
                <a:lnTo>
                  <a:pt x="831468" y="436244"/>
                </a:lnTo>
                <a:lnTo>
                  <a:pt x="874267" y="481456"/>
                </a:lnTo>
                <a:lnTo>
                  <a:pt x="917193" y="527938"/>
                </a:lnTo>
                <a:lnTo>
                  <a:pt x="987133" y="604647"/>
                </a:lnTo>
                <a:lnTo>
                  <a:pt x="1045463" y="667892"/>
                </a:lnTo>
                <a:lnTo>
                  <a:pt x="1087627" y="712342"/>
                </a:lnTo>
                <a:lnTo>
                  <a:pt x="1129538" y="754888"/>
                </a:lnTo>
                <a:lnTo>
                  <a:pt x="1170813" y="794638"/>
                </a:lnTo>
                <a:lnTo>
                  <a:pt x="1211579" y="830834"/>
                </a:lnTo>
                <a:lnTo>
                  <a:pt x="1251712" y="862964"/>
                </a:lnTo>
                <a:lnTo>
                  <a:pt x="1291081" y="890269"/>
                </a:lnTo>
                <a:lnTo>
                  <a:pt x="1329436" y="913256"/>
                </a:lnTo>
                <a:lnTo>
                  <a:pt x="1367154" y="933576"/>
                </a:lnTo>
                <a:lnTo>
                  <a:pt x="1404365" y="950976"/>
                </a:lnTo>
                <a:lnTo>
                  <a:pt x="1440941" y="966215"/>
                </a:lnTo>
                <a:lnTo>
                  <a:pt x="1477010" y="979042"/>
                </a:lnTo>
                <a:lnTo>
                  <a:pt x="1547749" y="998854"/>
                </a:lnTo>
                <a:lnTo>
                  <a:pt x="1616964" y="1011809"/>
                </a:lnTo>
                <a:lnTo>
                  <a:pt x="1684781" y="1019555"/>
                </a:lnTo>
                <a:lnTo>
                  <a:pt x="1751456" y="1023492"/>
                </a:lnTo>
                <a:lnTo>
                  <a:pt x="1773937" y="1024063"/>
                </a:lnTo>
                <a:lnTo>
                  <a:pt x="1774445" y="998655"/>
                </a:lnTo>
                <a:lnTo>
                  <a:pt x="1752345" y="998092"/>
                </a:lnTo>
                <a:lnTo>
                  <a:pt x="1752600" y="998092"/>
                </a:lnTo>
                <a:lnTo>
                  <a:pt x="1719579" y="996441"/>
                </a:lnTo>
                <a:lnTo>
                  <a:pt x="1719833" y="996441"/>
                </a:lnTo>
                <a:lnTo>
                  <a:pt x="1686687" y="994155"/>
                </a:lnTo>
                <a:lnTo>
                  <a:pt x="1687067" y="994155"/>
                </a:lnTo>
                <a:lnTo>
                  <a:pt x="1653666" y="990980"/>
                </a:lnTo>
                <a:lnTo>
                  <a:pt x="1654048" y="990980"/>
                </a:lnTo>
                <a:lnTo>
                  <a:pt x="1620519" y="986663"/>
                </a:lnTo>
                <a:lnTo>
                  <a:pt x="1620901" y="986663"/>
                </a:lnTo>
                <a:lnTo>
                  <a:pt x="1587762" y="981201"/>
                </a:lnTo>
                <a:lnTo>
                  <a:pt x="1587500" y="981201"/>
                </a:lnTo>
                <a:lnTo>
                  <a:pt x="1553822" y="974216"/>
                </a:lnTo>
                <a:lnTo>
                  <a:pt x="1519174" y="965453"/>
                </a:lnTo>
                <a:lnTo>
                  <a:pt x="1519391" y="965453"/>
                </a:lnTo>
                <a:lnTo>
                  <a:pt x="1484756" y="954913"/>
                </a:lnTo>
                <a:lnTo>
                  <a:pt x="1484905" y="954913"/>
                </a:lnTo>
                <a:lnTo>
                  <a:pt x="1449704" y="942466"/>
                </a:lnTo>
                <a:lnTo>
                  <a:pt x="1449890" y="942466"/>
                </a:lnTo>
                <a:lnTo>
                  <a:pt x="1432178" y="935481"/>
                </a:lnTo>
                <a:lnTo>
                  <a:pt x="1414816" y="927862"/>
                </a:lnTo>
                <a:lnTo>
                  <a:pt x="1396773" y="919734"/>
                </a:lnTo>
                <a:lnTo>
                  <a:pt x="1378457" y="910716"/>
                </a:lnTo>
                <a:lnTo>
                  <a:pt x="1360169" y="901318"/>
                </a:lnTo>
                <a:lnTo>
                  <a:pt x="1341881" y="891159"/>
                </a:lnTo>
                <a:lnTo>
                  <a:pt x="1323213" y="880363"/>
                </a:lnTo>
                <a:lnTo>
                  <a:pt x="1323388" y="880363"/>
                </a:lnTo>
                <a:lnTo>
                  <a:pt x="1305082" y="869061"/>
                </a:lnTo>
                <a:lnTo>
                  <a:pt x="1304925" y="869061"/>
                </a:lnTo>
                <a:lnTo>
                  <a:pt x="1286440" y="856614"/>
                </a:lnTo>
                <a:lnTo>
                  <a:pt x="1286255" y="856614"/>
                </a:lnTo>
                <a:lnTo>
                  <a:pt x="1266825" y="842517"/>
                </a:lnTo>
                <a:lnTo>
                  <a:pt x="1247393" y="827404"/>
                </a:lnTo>
                <a:lnTo>
                  <a:pt x="1228270" y="811529"/>
                </a:lnTo>
                <a:lnTo>
                  <a:pt x="1208024" y="794130"/>
                </a:lnTo>
                <a:lnTo>
                  <a:pt x="1188238" y="776097"/>
                </a:lnTo>
                <a:lnTo>
                  <a:pt x="1167899" y="756919"/>
                </a:lnTo>
                <a:lnTo>
                  <a:pt x="1126621" y="716152"/>
                </a:lnTo>
                <a:lnTo>
                  <a:pt x="1063888" y="650493"/>
                </a:lnTo>
                <a:lnTo>
                  <a:pt x="1021578" y="604647"/>
                </a:lnTo>
                <a:lnTo>
                  <a:pt x="951436" y="527812"/>
                </a:lnTo>
                <a:lnTo>
                  <a:pt x="935863" y="510666"/>
                </a:lnTo>
                <a:lnTo>
                  <a:pt x="892810" y="464057"/>
                </a:lnTo>
                <a:lnTo>
                  <a:pt x="849756" y="418591"/>
                </a:lnTo>
                <a:lnTo>
                  <a:pt x="845439" y="414147"/>
                </a:lnTo>
                <a:close/>
              </a:path>
              <a:path w="1850389" h="1049655">
                <a:moveTo>
                  <a:pt x="1586991" y="981075"/>
                </a:moveTo>
                <a:lnTo>
                  <a:pt x="1587500" y="981201"/>
                </a:lnTo>
                <a:lnTo>
                  <a:pt x="1587762" y="981201"/>
                </a:lnTo>
                <a:lnTo>
                  <a:pt x="1586991" y="981075"/>
                </a:lnTo>
                <a:close/>
              </a:path>
              <a:path w="1850389" h="1049655">
                <a:moveTo>
                  <a:pt x="1553250" y="974098"/>
                </a:moveTo>
                <a:lnTo>
                  <a:pt x="1553717" y="974216"/>
                </a:lnTo>
                <a:lnTo>
                  <a:pt x="1553250" y="974098"/>
                </a:lnTo>
                <a:close/>
              </a:path>
              <a:path w="1850389" h="1049655">
                <a:moveTo>
                  <a:pt x="1553217" y="974089"/>
                </a:moveTo>
                <a:close/>
              </a:path>
              <a:path w="1850389" h="1049655">
                <a:moveTo>
                  <a:pt x="1519391" y="965453"/>
                </a:moveTo>
                <a:lnTo>
                  <a:pt x="1519174" y="965453"/>
                </a:lnTo>
                <a:lnTo>
                  <a:pt x="1519808" y="965580"/>
                </a:lnTo>
                <a:lnTo>
                  <a:pt x="1519391" y="965453"/>
                </a:lnTo>
                <a:close/>
              </a:path>
              <a:path w="1850389" h="1049655">
                <a:moveTo>
                  <a:pt x="1484905" y="954913"/>
                </a:moveTo>
                <a:lnTo>
                  <a:pt x="1484756" y="954913"/>
                </a:lnTo>
                <a:lnTo>
                  <a:pt x="1485264" y="955039"/>
                </a:lnTo>
                <a:lnTo>
                  <a:pt x="1484905" y="954913"/>
                </a:lnTo>
                <a:close/>
              </a:path>
              <a:path w="1850389" h="1049655">
                <a:moveTo>
                  <a:pt x="1449890" y="942466"/>
                </a:moveTo>
                <a:lnTo>
                  <a:pt x="1449704" y="942466"/>
                </a:lnTo>
                <a:lnTo>
                  <a:pt x="1450213" y="942593"/>
                </a:lnTo>
                <a:lnTo>
                  <a:pt x="1449890" y="942466"/>
                </a:lnTo>
                <a:close/>
              </a:path>
              <a:path w="1850389" h="1049655">
                <a:moveTo>
                  <a:pt x="1432269" y="935481"/>
                </a:moveTo>
                <a:lnTo>
                  <a:pt x="1432560" y="935609"/>
                </a:lnTo>
                <a:lnTo>
                  <a:pt x="1432269" y="935481"/>
                </a:lnTo>
                <a:close/>
              </a:path>
              <a:path w="1850389" h="1049655">
                <a:moveTo>
                  <a:pt x="1414526" y="927735"/>
                </a:moveTo>
                <a:lnTo>
                  <a:pt x="1414779" y="927862"/>
                </a:lnTo>
                <a:lnTo>
                  <a:pt x="1414526" y="927735"/>
                </a:lnTo>
                <a:close/>
              </a:path>
              <a:path w="1850389" h="1049655">
                <a:moveTo>
                  <a:pt x="1396491" y="919606"/>
                </a:moveTo>
                <a:lnTo>
                  <a:pt x="1396745" y="919734"/>
                </a:lnTo>
                <a:lnTo>
                  <a:pt x="1396491" y="919606"/>
                </a:lnTo>
                <a:close/>
              </a:path>
              <a:path w="1850389" h="1049655">
                <a:moveTo>
                  <a:pt x="1378626" y="910800"/>
                </a:moveTo>
                <a:close/>
              </a:path>
              <a:path w="1850389" h="1049655">
                <a:moveTo>
                  <a:pt x="1378464" y="910716"/>
                </a:moveTo>
                <a:lnTo>
                  <a:pt x="1378626" y="910800"/>
                </a:lnTo>
                <a:lnTo>
                  <a:pt x="1378464" y="910716"/>
                </a:lnTo>
                <a:close/>
              </a:path>
              <a:path w="1850389" h="1049655">
                <a:moveTo>
                  <a:pt x="1360195" y="901318"/>
                </a:moveTo>
                <a:lnTo>
                  <a:pt x="1360424" y="901445"/>
                </a:lnTo>
                <a:lnTo>
                  <a:pt x="1360195" y="901318"/>
                </a:lnTo>
                <a:close/>
              </a:path>
              <a:path w="1850389" h="1049655">
                <a:moveTo>
                  <a:pt x="1341915" y="891159"/>
                </a:moveTo>
                <a:lnTo>
                  <a:pt x="1342136" y="891286"/>
                </a:lnTo>
                <a:lnTo>
                  <a:pt x="1341915" y="891159"/>
                </a:lnTo>
                <a:close/>
              </a:path>
              <a:path w="1850389" h="1049655">
                <a:moveTo>
                  <a:pt x="1323388" y="880363"/>
                </a:moveTo>
                <a:lnTo>
                  <a:pt x="1323213" y="880363"/>
                </a:lnTo>
                <a:lnTo>
                  <a:pt x="1323593" y="880490"/>
                </a:lnTo>
                <a:lnTo>
                  <a:pt x="1323388" y="880363"/>
                </a:lnTo>
                <a:close/>
              </a:path>
              <a:path w="1850389" h="1049655">
                <a:moveTo>
                  <a:pt x="1304670" y="868806"/>
                </a:moveTo>
                <a:lnTo>
                  <a:pt x="1304925" y="869061"/>
                </a:lnTo>
                <a:lnTo>
                  <a:pt x="1305082" y="869061"/>
                </a:lnTo>
                <a:lnTo>
                  <a:pt x="1304670" y="868806"/>
                </a:lnTo>
                <a:close/>
              </a:path>
              <a:path w="1850389" h="1049655">
                <a:moveTo>
                  <a:pt x="1285875" y="856234"/>
                </a:moveTo>
                <a:lnTo>
                  <a:pt x="1286255" y="856614"/>
                </a:lnTo>
                <a:lnTo>
                  <a:pt x="1286440" y="856614"/>
                </a:lnTo>
                <a:lnTo>
                  <a:pt x="1285875" y="856234"/>
                </a:lnTo>
                <a:close/>
              </a:path>
              <a:path w="1850389" h="1049655">
                <a:moveTo>
                  <a:pt x="1266914" y="842517"/>
                </a:moveTo>
                <a:lnTo>
                  <a:pt x="1267078" y="842644"/>
                </a:lnTo>
                <a:lnTo>
                  <a:pt x="1266914" y="842517"/>
                </a:lnTo>
                <a:close/>
              </a:path>
              <a:path w="1850389" h="1049655">
                <a:moveTo>
                  <a:pt x="1247467" y="827404"/>
                </a:moveTo>
                <a:lnTo>
                  <a:pt x="1247775" y="827659"/>
                </a:lnTo>
                <a:lnTo>
                  <a:pt x="1247467" y="827404"/>
                </a:lnTo>
                <a:close/>
              </a:path>
              <a:path w="1850389" h="1049655">
                <a:moveTo>
                  <a:pt x="1227963" y="811276"/>
                </a:moveTo>
                <a:lnTo>
                  <a:pt x="1228216" y="811529"/>
                </a:lnTo>
                <a:lnTo>
                  <a:pt x="1227963" y="811276"/>
                </a:lnTo>
                <a:close/>
              </a:path>
              <a:path w="1850389" h="1049655">
                <a:moveTo>
                  <a:pt x="1208137" y="794130"/>
                </a:moveTo>
                <a:lnTo>
                  <a:pt x="1208277" y="794257"/>
                </a:lnTo>
                <a:lnTo>
                  <a:pt x="1208137" y="794130"/>
                </a:lnTo>
                <a:close/>
              </a:path>
              <a:path w="1850389" h="1049655">
                <a:moveTo>
                  <a:pt x="1187957" y="775842"/>
                </a:moveTo>
                <a:lnTo>
                  <a:pt x="1188212" y="776097"/>
                </a:lnTo>
                <a:lnTo>
                  <a:pt x="1187957" y="775842"/>
                </a:lnTo>
                <a:close/>
              </a:path>
              <a:path w="1850389" h="1049655">
                <a:moveTo>
                  <a:pt x="1167764" y="756792"/>
                </a:moveTo>
                <a:lnTo>
                  <a:pt x="1167899" y="756919"/>
                </a:lnTo>
                <a:lnTo>
                  <a:pt x="1167764" y="756792"/>
                </a:lnTo>
                <a:close/>
              </a:path>
              <a:path w="1850389" h="1049655">
                <a:moveTo>
                  <a:pt x="1147190" y="736726"/>
                </a:moveTo>
                <a:lnTo>
                  <a:pt x="1147321" y="736853"/>
                </a:lnTo>
                <a:lnTo>
                  <a:pt x="1147190" y="736726"/>
                </a:lnTo>
                <a:close/>
              </a:path>
              <a:path w="1850389" h="1049655">
                <a:moveTo>
                  <a:pt x="1126621" y="716152"/>
                </a:moveTo>
                <a:close/>
              </a:path>
              <a:path w="1850389" h="1049655">
                <a:moveTo>
                  <a:pt x="1105922" y="694689"/>
                </a:moveTo>
                <a:close/>
              </a:path>
              <a:path w="1850389" h="1049655">
                <a:moveTo>
                  <a:pt x="1063888" y="650493"/>
                </a:moveTo>
                <a:close/>
              </a:path>
              <a:path w="1850389" h="1049655">
                <a:moveTo>
                  <a:pt x="1021461" y="604519"/>
                </a:moveTo>
                <a:lnTo>
                  <a:pt x="1021461" y="604647"/>
                </a:lnTo>
                <a:lnTo>
                  <a:pt x="1021461" y="604519"/>
                </a:lnTo>
                <a:close/>
              </a:path>
              <a:path w="1850389" h="1049655">
                <a:moveTo>
                  <a:pt x="917066" y="527812"/>
                </a:moveTo>
                <a:close/>
              </a:path>
              <a:path w="1850389" h="1049655">
                <a:moveTo>
                  <a:pt x="831341" y="436117"/>
                </a:moveTo>
                <a:close/>
              </a:path>
              <a:path w="1850389" h="1049655">
                <a:moveTo>
                  <a:pt x="803874" y="371855"/>
                </a:moveTo>
                <a:lnTo>
                  <a:pt x="767714" y="371855"/>
                </a:lnTo>
                <a:lnTo>
                  <a:pt x="788924" y="392811"/>
                </a:lnTo>
                <a:lnTo>
                  <a:pt x="810132" y="414274"/>
                </a:lnTo>
                <a:lnTo>
                  <a:pt x="845439" y="414147"/>
                </a:lnTo>
                <a:lnTo>
                  <a:pt x="828293" y="396493"/>
                </a:lnTo>
                <a:lnTo>
                  <a:pt x="806830" y="374776"/>
                </a:lnTo>
                <a:lnTo>
                  <a:pt x="803874" y="371855"/>
                </a:lnTo>
                <a:close/>
              </a:path>
              <a:path w="1850389" h="1049655">
                <a:moveTo>
                  <a:pt x="783616" y="351916"/>
                </a:moveTo>
                <a:lnTo>
                  <a:pt x="746760" y="351916"/>
                </a:lnTo>
                <a:lnTo>
                  <a:pt x="767841" y="372110"/>
                </a:lnTo>
                <a:lnTo>
                  <a:pt x="767714" y="371855"/>
                </a:lnTo>
                <a:lnTo>
                  <a:pt x="803874" y="371855"/>
                </a:lnTo>
                <a:lnTo>
                  <a:pt x="785494" y="353694"/>
                </a:lnTo>
                <a:lnTo>
                  <a:pt x="783616" y="351916"/>
                </a:lnTo>
                <a:close/>
              </a:path>
              <a:path w="1850389" h="1049655">
                <a:moveTo>
                  <a:pt x="763194" y="332613"/>
                </a:moveTo>
                <a:lnTo>
                  <a:pt x="725804" y="332613"/>
                </a:lnTo>
                <a:lnTo>
                  <a:pt x="746887" y="352043"/>
                </a:lnTo>
                <a:lnTo>
                  <a:pt x="783616" y="351916"/>
                </a:lnTo>
                <a:lnTo>
                  <a:pt x="764158" y="333501"/>
                </a:lnTo>
                <a:lnTo>
                  <a:pt x="763194" y="332613"/>
                </a:lnTo>
                <a:close/>
              </a:path>
              <a:path w="1850389" h="1049655">
                <a:moveTo>
                  <a:pt x="743363" y="314325"/>
                </a:moveTo>
                <a:lnTo>
                  <a:pt x="705103" y="314325"/>
                </a:lnTo>
                <a:lnTo>
                  <a:pt x="726058" y="332866"/>
                </a:lnTo>
                <a:lnTo>
                  <a:pt x="725804" y="332613"/>
                </a:lnTo>
                <a:lnTo>
                  <a:pt x="763194" y="332613"/>
                </a:lnTo>
                <a:lnTo>
                  <a:pt x="743363" y="314325"/>
                </a:lnTo>
                <a:close/>
              </a:path>
              <a:path w="1850389" h="1049655">
                <a:moveTo>
                  <a:pt x="723747" y="296925"/>
                </a:moveTo>
                <a:lnTo>
                  <a:pt x="684529" y="296925"/>
                </a:lnTo>
                <a:lnTo>
                  <a:pt x="705230" y="314451"/>
                </a:lnTo>
                <a:lnTo>
                  <a:pt x="743363" y="314325"/>
                </a:lnTo>
                <a:lnTo>
                  <a:pt x="723747" y="296925"/>
                </a:lnTo>
                <a:close/>
              </a:path>
              <a:path w="1850389" h="1049655">
                <a:moveTo>
                  <a:pt x="685749" y="265429"/>
                </a:moveTo>
                <a:lnTo>
                  <a:pt x="643889" y="265429"/>
                </a:lnTo>
                <a:lnTo>
                  <a:pt x="664463" y="280924"/>
                </a:lnTo>
                <a:lnTo>
                  <a:pt x="684783" y="297179"/>
                </a:lnTo>
                <a:lnTo>
                  <a:pt x="684529" y="296925"/>
                </a:lnTo>
                <a:lnTo>
                  <a:pt x="723747" y="296925"/>
                </a:lnTo>
                <a:lnTo>
                  <a:pt x="721740" y="295148"/>
                </a:lnTo>
                <a:lnTo>
                  <a:pt x="700786" y="277367"/>
                </a:lnTo>
                <a:lnTo>
                  <a:pt x="685749" y="265429"/>
                </a:lnTo>
                <a:close/>
              </a:path>
              <a:path w="1850389" h="1049655">
                <a:moveTo>
                  <a:pt x="664082" y="280669"/>
                </a:moveTo>
                <a:lnTo>
                  <a:pt x="664401" y="280924"/>
                </a:lnTo>
                <a:lnTo>
                  <a:pt x="664082" y="280669"/>
                </a:lnTo>
                <a:close/>
              </a:path>
              <a:path w="1850389" h="1049655">
                <a:moveTo>
                  <a:pt x="631164" y="225932"/>
                </a:moveTo>
                <a:lnTo>
                  <a:pt x="584073" y="225932"/>
                </a:lnTo>
                <a:lnTo>
                  <a:pt x="604265" y="238632"/>
                </a:lnTo>
                <a:lnTo>
                  <a:pt x="624204" y="251713"/>
                </a:lnTo>
                <a:lnTo>
                  <a:pt x="644143" y="265684"/>
                </a:lnTo>
                <a:lnTo>
                  <a:pt x="643889" y="265429"/>
                </a:lnTo>
                <a:lnTo>
                  <a:pt x="685749" y="265429"/>
                </a:lnTo>
                <a:lnTo>
                  <a:pt x="679830" y="260730"/>
                </a:lnTo>
                <a:lnTo>
                  <a:pt x="658876" y="245110"/>
                </a:lnTo>
                <a:lnTo>
                  <a:pt x="638301" y="230631"/>
                </a:lnTo>
                <a:lnTo>
                  <a:pt x="631164" y="225932"/>
                </a:lnTo>
                <a:close/>
              </a:path>
              <a:path w="1850389" h="1049655">
                <a:moveTo>
                  <a:pt x="623951" y="251587"/>
                </a:moveTo>
                <a:lnTo>
                  <a:pt x="624132" y="251713"/>
                </a:lnTo>
                <a:lnTo>
                  <a:pt x="623951" y="251587"/>
                </a:lnTo>
                <a:close/>
              </a:path>
              <a:path w="1850389" h="1049655">
                <a:moveTo>
                  <a:pt x="604012" y="238505"/>
                </a:moveTo>
                <a:lnTo>
                  <a:pt x="604206" y="238632"/>
                </a:lnTo>
                <a:lnTo>
                  <a:pt x="604012" y="238505"/>
                </a:lnTo>
                <a:close/>
              </a:path>
              <a:path w="1850389" h="1049655">
                <a:moveTo>
                  <a:pt x="504698" y="181228"/>
                </a:moveTo>
                <a:lnTo>
                  <a:pt x="544702" y="202691"/>
                </a:lnTo>
                <a:lnTo>
                  <a:pt x="584326" y="226187"/>
                </a:lnTo>
                <a:lnTo>
                  <a:pt x="584073" y="225932"/>
                </a:lnTo>
                <a:lnTo>
                  <a:pt x="631164" y="225932"/>
                </a:lnTo>
                <a:lnTo>
                  <a:pt x="617854" y="217169"/>
                </a:lnTo>
                <a:lnTo>
                  <a:pt x="597407" y="204342"/>
                </a:lnTo>
                <a:lnTo>
                  <a:pt x="558403" y="181355"/>
                </a:lnTo>
                <a:lnTo>
                  <a:pt x="505078" y="181355"/>
                </a:lnTo>
                <a:lnTo>
                  <a:pt x="504698" y="181228"/>
                </a:lnTo>
                <a:close/>
              </a:path>
              <a:path w="1850389" h="1049655">
                <a:moveTo>
                  <a:pt x="544194" y="202437"/>
                </a:moveTo>
                <a:lnTo>
                  <a:pt x="544624" y="202691"/>
                </a:lnTo>
                <a:lnTo>
                  <a:pt x="544194" y="202437"/>
                </a:lnTo>
                <a:close/>
              </a:path>
              <a:path w="1850389" h="1049655">
                <a:moveTo>
                  <a:pt x="426084" y="144144"/>
                </a:moveTo>
                <a:lnTo>
                  <a:pt x="465708" y="161925"/>
                </a:lnTo>
                <a:lnTo>
                  <a:pt x="505078" y="181355"/>
                </a:lnTo>
                <a:lnTo>
                  <a:pt x="558403" y="181355"/>
                </a:lnTo>
                <a:lnTo>
                  <a:pt x="556894" y="180466"/>
                </a:lnTo>
                <a:lnTo>
                  <a:pt x="516508" y="158750"/>
                </a:lnTo>
                <a:lnTo>
                  <a:pt x="487181" y="144272"/>
                </a:lnTo>
                <a:lnTo>
                  <a:pt x="426592" y="144272"/>
                </a:lnTo>
                <a:lnTo>
                  <a:pt x="426084" y="144144"/>
                </a:lnTo>
                <a:close/>
              </a:path>
              <a:path w="1850389" h="1049655">
                <a:moveTo>
                  <a:pt x="465327" y="161798"/>
                </a:moveTo>
                <a:lnTo>
                  <a:pt x="465586" y="161925"/>
                </a:lnTo>
                <a:lnTo>
                  <a:pt x="465327" y="161798"/>
                </a:lnTo>
                <a:close/>
              </a:path>
              <a:path w="1850389" h="1049655">
                <a:moveTo>
                  <a:pt x="418442" y="113537"/>
                </a:moveTo>
                <a:lnTo>
                  <a:pt x="348106" y="113537"/>
                </a:lnTo>
                <a:lnTo>
                  <a:pt x="387350" y="128269"/>
                </a:lnTo>
                <a:lnTo>
                  <a:pt x="426592" y="144272"/>
                </a:lnTo>
                <a:lnTo>
                  <a:pt x="487181" y="144272"/>
                </a:lnTo>
                <a:lnTo>
                  <a:pt x="476376" y="138937"/>
                </a:lnTo>
                <a:lnTo>
                  <a:pt x="436371" y="120903"/>
                </a:lnTo>
                <a:lnTo>
                  <a:pt x="418442" y="113537"/>
                </a:lnTo>
                <a:close/>
              </a:path>
              <a:path w="1850389" h="1049655">
                <a:moveTo>
                  <a:pt x="386969" y="128142"/>
                </a:moveTo>
                <a:lnTo>
                  <a:pt x="387280" y="128269"/>
                </a:lnTo>
                <a:lnTo>
                  <a:pt x="386969" y="128142"/>
                </a:lnTo>
                <a:close/>
              </a:path>
              <a:path w="1850389" h="1049655">
                <a:moveTo>
                  <a:pt x="385185" y="100329"/>
                </a:moveTo>
                <a:lnTo>
                  <a:pt x="309244" y="100329"/>
                </a:lnTo>
                <a:lnTo>
                  <a:pt x="309625" y="100456"/>
                </a:lnTo>
                <a:lnTo>
                  <a:pt x="348360" y="113664"/>
                </a:lnTo>
                <a:lnTo>
                  <a:pt x="348106" y="113537"/>
                </a:lnTo>
                <a:lnTo>
                  <a:pt x="418442" y="113537"/>
                </a:lnTo>
                <a:lnTo>
                  <a:pt x="396494" y="104520"/>
                </a:lnTo>
                <a:lnTo>
                  <a:pt x="385185" y="100329"/>
                </a:lnTo>
                <a:close/>
              </a:path>
              <a:path w="1850389" h="1049655">
                <a:moveTo>
                  <a:pt x="309539" y="100430"/>
                </a:moveTo>
                <a:close/>
              </a:path>
              <a:path w="1850389" h="1049655">
                <a:moveTo>
                  <a:pt x="352644" y="88391"/>
                </a:moveTo>
                <a:lnTo>
                  <a:pt x="270382" y="88391"/>
                </a:lnTo>
                <a:lnTo>
                  <a:pt x="309539" y="100430"/>
                </a:lnTo>
                <a:lnTo>
                  <a:pt x="309244" y="100329"/>
                </a:lnTo>
                <a:lnTo>
                  <a:pt x="385185" y="100329"/>
                </a:lnTo>
                <a:lnTo>
                  <a:pt x="356742" y="89788"/>
                </a:lnTo>
                <a:lnTo>
                  <a:pt x="352644" y="88391"/>
                </a:lnTo>
                <a:close/>
              </a:path>
              <a:path w="1850389" h="1049655">
                <a:moveTo>
                  <a:pt x="255968" y="57912"/>
                </a:moveTo>
                <a:lnTo>
                  <a:pt x="154558" y="57912"/>
                </a:lnTo>
                <a:lnTo>
                  <a:pt x="193420" y="67310"/>
                </a:lnTo>
                <a:lnTo>
                  <a:pt x="193166" y="67310"/>
                </a:lnTo>
                <a:lnTo>
                  <a:pt x="232028" y="77469"/>
                </a:lnTo>
                <a:lnTo>
                  <a:pt x="231775" y="77469"/>
                </a:lnTo>
                <a:lnTo>
                  <a:pt x="270763" y="88518"/>
                </a:lnTo>
                <a:lnTo>
                  <a:pt x="270382" y="88391"/>
                </a:lnTo>
                <a:lnTo>
                  <a:pt x="352644" y="88391"/>
                </a:lnTo>
                <a:lnTo>
                  <a:pt x="317245" y="76326"/>
                </a:lnTo>
                <a:lnTo>
                  <a:pt x="277748" y="64135"/>
                </a:lnTo>
                <a:lnTo>
                  <a:pt x="255968" y="57912"/>
                </a:lnTo>
                <a:close/>
              </a:path>
              <a:path w="1850389" h="1049655">
                <a:moveTo>
                  <a:pt x="5079" y="0"/>
                </a:moveTo>
                <a:lnTo>
                  <a:pt x="0" y="24891"/>
                </a:lnTo>
                <a:lnTo>
                  <a:pt x="77469" y="40893"/>
                </a:lnTo>
                <a:lnTo>
                  <a:pt x="77342" y="40893"/>
                </a:lnTo>
                <a:lnTo>
                  <a:pt x="116077" y="49275"/>
                </a:lnTo>
                <a:lnTo>
                  <a:pt x="154685" y="58038"/>
                </a:lnTo>
                <a:lnTo>
                  <a:pt x="255968" y="57912"/>
                </a:lnTo>
                <a:lnTo>
                  <a:pt x="238632" y="52959"/>
                </a:lnTo>
                <a:lnTo>
                  <a:pt x="199516" y="42672"/>
                </a:lnTo>
                <a:lnTo>
                  <a:pt x="160400" y="33274"/>
                </a:lnTo>
                <a:lnTo>
                  <a:pt x="121538" y="24384"/>
                </a:lnTo>
                <a:lnTo>
                  <a:pt x="5079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2398" y="2646406"/>
            <a:ext cx="6871970" cy="3167380"/>
            <a:chOff x="4932398" y="2646406"/>
            <a:chExt cx="6871970" cy="3167380"/>
          </a:xfrm>
        </p:grpSpPr>
        <p:sp>
          <p:nvSpPr>
            <p:cNvPr id="3" name="object 3"/>
            <p:cNvSpPr/>
            <p:nvPr/>
          </p:nvSpPr>
          <p:spPr>
            <a:xfrm>
              <a:off x="4932398" y="2646406"/>
              <a:ext cx="6871770" cy="31668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43856" y="2657855"/>
              <a:ext cx="6802374" cy="3097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74919" y="1613792"/>
            <a:ext cx="3885565" cy="1183640"/>
            <a:chOff x="774919" y="1613792"/>
            <a:chExt cx="3885565" cy="1183640"/>
          </a:xfrm>
        </p:grpSpPr>
        <p:sp>
          <p:nvSpPr>
            <p:cNvPr id="6" name="object 6"/>
            <p:cNvSpPr/>
            <p:nvPr/>
          </p:nvSpPr>
          <p:spPr>
            <a:xfrm>
              <a:off x="774919" y="1613792"/>
              <a:ext cx="3885507" cy="11836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6384" y="1625345"/>
              <a:ext cx="3816096" cy="11140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65375" y="1825739"/>
              <a:ext cx="1325118" cy="3490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03094" y="1863470"/>
              <a:ext cx="1202690" cy="226695"/>
            </a:xfrm>
            <a:custGeom>
              <a:avLst/>
              <a:gdLst/>
              <a:ahLst/>
              <a:cxnLst/>
              <a:rect l="l" t="t" r="r" b="b"/>
              <a:pathLst>
                <a:path w="1202689" h="226694">
                  <a:moveTo>
                    <a:pt x="0" y="226313"/>
                  </a:moveTo>
                  <a:lnTo>
                    <a:pt x="1202436" y="226313"/>
                  </a:lnTo>
                  <a:lnTo>
                    <a:pt x="1202436" y="0"/>
                  </a:lnTo>
                  <a:lnTo>
                    <a:pt x="0" y="0"/>
                  </a:lnTo>
                  <a:lnTo>
                    <a:pt x="0" y="22631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14671" y="3323082"/>
            <a:ext cx="325120" cy="2628265"/>
            <a:chOff x="4614671" y="3323082"/>
            <a:chExt cx="325120" cy="2628265"/>
          </a:xfrm>
        </p:grpSpPr>
        <p:sp>
          <p:nvSpPr>
            <p:cNvPr id="11" name="object 11"/>
            <p:cNvSpPr/>
            <p:nvPr/>
          </p:nvSpPr>
          <p:spPr>
            <a:xfrm>
              <a:off x="4614671" y="3323082"/>
              <a:ext cx="324561" cy="26281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15636" y="3357753"/>
              <a:ext cx="151765" cy="2512695"/>
            </a:xfrm>
            <a:custGeom>
              <a:avLst/>
              <a:gdLst/>
              <a:ahLst/>
              <a:cxnLst/>
              <a:rect l="l" t="t" r="r" b="b"/>
              <a:pathLst>
                <a:path w="151764" h="2512695">
                  <a:moveTo>
                    <a:pt x="151637" y="2512314"/>
                  </a:moveTo>
                  <a:lnTo>
                    <a:pt x="122110" y="2503872"/>
                  </a:lnTo>
                  <a:lnTo>
                    <a:pt x="98012" y="2480852"/>
                  </a:lnTo>
                  <a:lnTo>
                    <a:pt x="81772" y="2446712"/>
                  </a:lnTo>
                  <a:lnTo>
                    <a:pt x="75818" y="2404910"/>
                  </a:lnTo>
                  <a:lnTo>
                    <a:pt x="75818" y="1436751"/>
                  </a:lnTo>
                  <a:lnTo>
                    <a:pt x="69865" y="1394942"/>
                  </a:lnTo>
                  <a:lnTo>
                    <a:pt x="53625" y="1360789"/>
                  </a:lnTo>
                  <a:lnTo>
                    <a:pt x="29527" y="1337756"/>
                  </a:lnTo>
                  <a:lnTo>
                    <a:pt x="0" y="1329309"/>
                  </a:lnTo>
                  <a:lnTo>
                    <a:pt x="29527" y="1320861"/>
                  </a:lnTo>
                  <a:lnTo>
                    <a:pt x="53625" y="1297828"/>
                  </a:lnTo>
                  <a:lnTo>
                    <a:pt x="69865" y="1263675"/>
                  </a:lnTo>
                  <a:lnTo>
                    <a:pt x="75818" y="1221867"/>
                  </a:lnTo>
                  <a:lnTo>
                    <a:pt x="75818" y="107442"/>
                  </a:lnTo>
                  <a:lnTo>
                    <a:pt x="81772" y="65633"/>
                  </a:lnTo>
                  <a:lnTo>
                    <a:pt x="98012" y="31480"/>
                  </a:lnTo>
                  <a:lnTo>
                    <a:pt x="122110" y="8447"/>
                  </a:lnTo>
                  <a:lnTo>
                    <a:pt x="151637" y="0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6747" y="3720846"/>
            <a:ext cx="4062729" cy="1520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0014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case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we’re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creating a new conditional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column  called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5" dirty="0">
                <a:solidFill>
                  <a:srgbClr val="252525"/>
                </a:solidFill>
                <a:latin typeface="Carlito"/>
                <a:cs typeface="Carlito"/>
              </a:rPr>
              <a:t>QuantityType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”,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depends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on the values in  </a:t>
            </a:r>
            <a:r>
              <a:rPr sz="14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OrderQuantity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column,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sz="14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follows:</a:t>
            </a:r>
            <a:endParaRPr sz="1400">
              <a:latin typeface="Carlito"/>
              <a:cs typeface="Carlito"/>
            </a:endParaRPr>
          </a:p>
          <a:p>
            <a:pPr marL="755650" indent="-286385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OrderQuantity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=1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QuantityType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Single</a:t>
            </a:r>
            <a:r>
              <a:rPr sz="1200" b="1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Item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200">
              <a:latin typeface="Carlito"/>
              <a:cs typeface="Carlito"/>
            </a:endParaRPr>
          </a:p>
          <a:p>
            <a:pPr marL="755650" indent="-28638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OrderQuantity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&gt;1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QuantityType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Multiple</a:t>
            </a:r>
            <a:r>
              <a:rPr sz="1200" b="1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Items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200">
              <a:latin typeface="Carlito"/>
              <a:cs typeface="Carlito"/>
            </a:endParaRPr>
          </a:p>
          <a:p>
            <a:pPr marL="755650" indent="-28638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Otherwise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QuantityType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2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Other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4335" y="1576069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rlito"/>
                <a:cs typeface="Carlito"/>
              </a:rPr>
              <a:t>Conditional </a:t>
            </a:r>
            <a:r>
              <a:rPr sz="2000" b="1" spc="-5" dirty="0">
                <a:latin typeface="Carlito"/>
                <a:cs typeface="Carlito"/>
              </a:rPr>
              <a:t>Columns </a:t>
            </a:r>
            <a:r>
              <a:rPr sz="2000" spc="-5" dirty="0">
                <a:latin typeface="Carlito"/>
                <a:cs typeface="Carlito"/>
              </a:rPr>
              <a:t>allow </a:t>
            </a:r>
            <a:r>
              <a:rPr sz="2000" spc="-15" dirty="0">
                <a:latin typeface="Carlito"/>
                <a:cs typeface="Carlito"/>
              </a:rPr>
              <a:t>you to </a:t>
            </a:r>
            <a:r>
              <a:rPr sz="2000" spc="-10" dirty="0">
                <a:latin typeface="Carlito"/>
                <a:cs typeface="Carlito"/>
              </a:rPr>
              <a:t>define </a:t>
            </a:r>
            <a:r>
              <a:rPr sz="2000" spc="-5" dirty="0">
                <a:latin typeface="Carlito"/>
                <a:cs typeface="Carlito"/>
              </a:rPr>
              <a:t>new fields based  on </a:t>
            </a:r>
            <a:r>
              <a:rPr sz="2000" spc="-10" dirty="0">
                <a:latin typeface="Carlito"/>
                <a:cs typeface="Carlito"/>
              </a:rPr>
              <a:t>logical </a:t>
            </a:r>
            <a:r>
              <a:rPr sz="2000" spc="-5" dirty="0">
                <a:latin typeface="Carlito"/>
                <a:cs typeface="Carlito"/>
              </a:rPr>
              <a:t>rules and </a:t>
            </a:r>
            <a:r>
              <a:rPr sz="2000" spc="-10" dirty="0">
                <a:latin typeface="Carlito"/>
                <a:cs typeface="Carlito"/>
              </a:rPr>
              <a:t>conditions (</a:t>
            </a:r>
            <a:r>
              <a:rPr sz="2000" i="1" spc="-10" dirty="0">
                <a:latin typeface="Carlito"/>
                <a:cs typeface="Carlito"/>
              </a:rPr>
              <a:t>IF/THEN</a:t>
            </a:r>
            <a:r>
              <a:rPr sz="2000" i="1" spc="85" dirty="0">
                <a:latin typeface="Carlito"/>
                <a:cs typeface="Carlito"/>
              </a:rPr>
              <a:t> </a:t>
            </a:r>
            <a:r>
              <a:rPr sz="2000" i="1" spc="-15" dirty="0">
                <a:latin typeface="Carlito"/>
                <a:cs typeface="Carlito"/>
              </a:rPr>
              <a:t>statements</a:t>
            </a:r>
            <a:r>
              <a:rPr sz="2000" spc="-1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92094" y="242569"/>
            <a:ext cx="5612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ADDING CONDITIONAL</a:t>
            </a:r>
            <a:r>
              <a:rPr sz="3200" b="0" spc="30" dirty="0">
                <a:latin typeface="Carlito"/>
                <a:cs typeface="Carlito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COLUMNS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4532" y="2075942"/>
            <a:ext cx="1950085" cy="1010919"/>
          </a:xfrm>
          <a:custGeom>
            <a:avLst/>
            <a:gdLst/>
            <a:ahLst/>
            <a:cxnLst/>
            <a:rect l="l" t="t" r="r" b="b"/>
            <a:pathLst>
              <a:path w="1950085" h="1010919">
                <a:moveTo>
                  <a:pt x="1873504" y="934338"/>
                </a:moveTo>
                <a:lnTo>
                  <a:pt x="1873504" y="1010538"/>
                </a:lnTo>
                <a:lnTo>
                  <a:pt x="1924135" y="985138"/>
                </a:lnTo>
                <a:lnTo>
                  <a:pt x="1886204" y="985138"/>
                </a:lnTo>
                <a:lnTo>
                  <a:pt x="1886204" y="959738"/>
                </a:lnTo>
                <a:lnTo>
                  <a:pt x="1924473" y="959738"/>
                </a:lnTo>
                <a:lnTo>
                  <a:pt x="1873504" y="934338"/>
                </a:lnTo>
                <a:close/>
              </a:path>
              <a:path w="1950085" h="1010919">
                <a:moveTo>
                  <a:pt x="452443" y="330454"/>
                </a:moveTo>
                <a:lnTo>
                  <a:pt x="416814" y="330454"/>
                </a:lnTo>
                <a:lnTo>
                  <a:pt x="417068" y="330708"/>
                </a:lnTo>
                <a:lnTo>
                  <a:pt x="433069" y="347091"/>
                </a:lnTo>
                <a:lnTo>
                  <a:pt x="449580" y="364236"/>
                </a:lnTo>
                <a:lnTo>
                  <a:pt x="466217" y="382143"/>
                </a:lnTo>
                <a:lnTo>
                  <a:pt x="483234" y="400685"/>
                </a:lnTo>
                <a:lnTo>
                  <a:pt x="500380" y="419862"/>
                </a:lnTo>
                <a:lnTo>
                  <a:pt x="608965" y="543306"/>
                </a:lnTo>
                <a:lnTo>
                  <a:pt x="647319" y="585978"/>
                </a:lnTo>
                <a:lnTo>
                  <a:pt x="686943" y="628269"/>
                </a:lnTo>
                <a:lnTo>
                  <a:pt x="727837" y="669671"/>
                </a:lnTo>
                <a:lnTo>
                  <a:pt x="769746" y="709930"/>
                </a:lnTo>
                <a:lnTo>
                  <a:pt x="813307" y="748157"/>
                </a:lnTo>
                <a:lnTo>
                  <a:pt x="858139" y="783844"/>
                </a:lnTo>
                <a:lnTo>
                  <a:pt x="904367" y="816229"/>
                </a:lnTo>
                <a:lnTo>
                  <a:pt x="952245" y="845185"/>
                </a:lnTo>
                <a:lnTo>
                  <a:pt x="1001521" y="869696"/>
                </a:lnTo>
                <a:lnTo>
                  <a:pt x="1052321" y="890397"/>
                </a:lnTo>
                <a:lnTo>
                  <a:pt x="1104645" y="908431"/>
                </a:lnTo>
                <a:lnTo>
                  <a:pt x="1158620" y="924052"/>
                </a:lnTo>
                <a:lnTo>
                  <a:pt x="1213993" y="937260"/>
                </a:lnTo>
                <a:lnTo>
                  <a:pt x="1270762" y="948690"/>
                </a:lnTo>
                <a:lnTo>
                  <a:pt x="1328546" y="957961"/>
                </a:lnTo>
                <a:lnTo>
                  <a:pt x="1387602" y="965581"/>
                </a:lnTo>
                <a:lnTo>
                  <a:pt x="1447672" y="971550"/>
                </a:lnTo>
                <a:lnTo>
                  <a:pt x="1508506" y="976249"/>
                </a:lnTo>
                <a:lnTo>
                  <a:pt x="1570228" y="979805"/>
                </a:lnTo>
                <a:lnTo>
                  <a:pt x="1632458" y="982218"/>
                </a:lnTo>
                <a:lnTo>
                  <a:pt x="1758442" y="984758"/>
                </a:lnTo>
                <a:lnTo>
                  <a:pt x="1822069" y="985138"/>
                </a:lnTo>
                <a:lnTo>
                  <a:pt x="1873504" y="985138"/>
                </a:lnTo>
                <a:lnTo>
                  <a:pt x="1873504" y="959738"/>
                </a:lnTo>
                <a:lnTo>
                  <a:pt x="1822195" y="959738"/>
                </a:lnTo>
                <a:lnTo>
                  <a:pt x="1758695" y="959358"/>
                </a:lnTo>
                <a:lnTo>
                  <a:pt x="1695704" y="958469"/>
                </a:lnTo>
                <a:lnTo>
                  <a:pt x="1633220" y="956818"/>
                </a:lnTo>
                <a:lnTo>
                  <a:pt x="1571244" y="954405"/>
                </a:lnTo>
                <a:lnTo>
                  <a:pt x="1571497" y="954405"/>
                </a:lnTo>
                <a:lnTo>
                  <a:pt x="1512225" y="950976"/>
                </a:lnTo>
                <a:lnTo>
                  <a:pt x="1510283" y="950976"/>
                </a:lnTo>
                <a:lnTo>
                  <a:pt x="1449705" y="946277"/>
                </a:lnTo>
                <a:lnTo>
                  <a:pt x="1450086" y="946277"/>
                </a:lnTo>
                <a:lnTo>
                  <a:pt x="1390269" y="940308"/>
                </a:lnTo>
                <a:lnTo>
                  <a:pt x="1390650" y="940308"/>
                </a:lnTo>
                <a:lnTo>
                  <a:pt x="1331976" y="932815"/>
                </a:lnTo>
                <a:lnTo>
                  <a:pt x="1332357" y="932815"/>
                </a:lnTo>
                <a:lnTo>
                  <a:pt x="1274953" y="923671"/>
                </a:lnTo>
                <a:lnTo>
                  <a:pt x="1275461" y="923671"/>
                </a:lnTo>
                <a:lnTo>
                  <a:pt x="1219200" y="912495"/>
                </a:lnTo>
                <a:lnTo>
                  <a:pt x="1219581" y="912495"/>
                </a:lnTo>
                <a:lnTo>
                  <a:pt x="1164717" y="899413"/>
                </a:lnTo>
                <a:lnTo>
                  <a:pt x="1138757" y="892175"/>
                </a:lnTo>
                <a:lnTo>
                  <a:pt x="1138555" y="892175"/>
                </a:lnTo>
                <a:lnTo>
                  <a:pt x="1112558" y="884301"/>
                </a:lnTo>
                <a:lnTo>
                  <a:pt x="1112393" y="884301"/>
                </a:lnTo>
                <a:lnTo>
                  <a:pt x="1086865" y="875792"/>
                </a:lnTo>
                <a:lnTo>
                  <a:pt x="1061436" y="866648"/>
                </a:lnTo>
                <a:lnTo>
                  <a:pt x="1036515" y="856869"/>
                </a:lnTo>
                <a:lnTo>
                  <a:pt x="1012286" y="846709"/>
                </a:lnTo>
                <a:lnTo>
                  <a:pt x="988341" y="835406"/>
                </a:lnTo>
                <a:lnTo>
                  <a:pt x="988187" y="835406"/>
                </a:lnTo>
                <a:lnTo>
                  <a:pt x="964183" y="822833"/>
                </a:lnTo>
                <a:lnTo>
                  <a:pt x="941602" y="809752"/>
                </a:lnTo>
                <a:lnTo>
                  <a:pt x="941451" y="809752"/>
                </a:lnTo>
                <a:lnTo>
                  <a:pt x="918607" y="795147"/>
                </a:lnTo>
                <a:lnTo>
                  <a:pt x="918464" y="795147"/>
                </a:lnTo>
                <a:lnTo>
                  <a:pt x="895477" y="779653"/>
                </a:lnTo>
                <a:lnTo>
                  <a:pt x="873599" y="763651"/>
                </a:lnTo>
                <a:lnTo>
                  <a:pt x="851480" y="746506"/>
                </a:lnTo>
                <a:lnTo>
                  <a:pt x="829718" y="728726"/>
                </a:lnTo>
                <a:lnTo>
                  <a:pt x="808269" y="710311"/>
                </a:lnTo>
                <a:lnTo>
                  <a:pt x="787174" y="691388"/>
                </a:lnTo>
                <a:lnTo>
                  <a:pt x="745494" y="651510"/>
                </a:lnTo>
                <a:lnTo>
                  <a:pt x="705480" y="610743"/>
                </a:lnTo>
                <a:lnTo>
                  <a:pt x="666000" y="568706"/>
                </a:lnTo>
                <a:lnTo>
                  <a:pt x="627888" y="526415"/>
                </a:lnTo>
                <a:lnTo>
                  <a:pt x="519303" y="402971"/>
                </a:lnTo>
                <a:lnTo>
                  <a:pt x="502031" y="383667"/>
                </a:lnTo>
                <a:lnTo>
                  <a:pt x="484172" y="364109"/>
                </a:lnTo>
                <a:lnTo>
                  <a:pt x="467994" y="346837"/>
                </a:lnTo>
                <a:lnTo>
                  <a:pt x="452443" y="330454"/>
                </a:lnTo>
                <a:close/>
              </a:path>
              <a:path w="1950085" h="1010919">
                <a:moveTo>
                  <a:pt x="1924473" y="959738"/>
                </a:moveTo>
                <a:lnTo>
                  <a:pt x="1886204" y="959738"/>
                </a:lnTo>
                <a:lnTo>
                  <a:pt x="1886204" y="985138"/>
                </a:lnTo>
                <a:lnTo>
                  <a:pt x="1924135" y="985138"/>
                </a:lnTo>
                <a:lnTo>
                  <a:pt x="1949704" y="972312"/>
                </a:lnTo>
                <a:lnTo>
                  <a:pt x="1924473" y="959738"/>
                </a:lnTo>
                <a:close/>
              </a:path>
              <a:path w="1950085" h="1010919">
                <a:moveTo>
                  <a:pt x="1510030" y="950849"/>
                </a:moveTo>
                <a:lnTo>
                  <a:pt x="1510283" y="950976"/>
                </a:lnTo>
                <a:lnTo>
                  <a:pt x="1512225" y="950976"/>
                </a:lnTo>
                <a:lnTo>
                  <a:pt x="1510030" y="950849"/>
                </a:lnTo>
                <a:close/>
              </a:path>
              <a:path w="1950085" h="1010919">
                <a:moveTo>
                  <a:pt x="1165077" y="899499"/>
                </a:moveTo>
                <a:lnTo>
                  <a:pt x="1165225" y="899541"/>
                </a:lnTo>
                <a:lnTo>
                  <a:pt x="1165077" y="899499"/>
                </a:lnTo>
                <a:close/>
              </a:path>
              <a:path w="1950085" h="1010919">
                <a:moveTo>
                  <a:pt x="1164768" y="899413"/>
                </a:moveTo>
                <a:lnTo>
                  <a:pt x="1165077" y="899499"/>
                </a:lnTo>
                <a:lnTo>
                  <a:pt x="1164768" y="899413"/>
                </a:lnTo>
                <a:close/>
              </a:path>
              <a:path w="1950085" h="1010919">
                <a:moveTo>
                  <a:pt x="1138301" y="892048"/>
                </a:moveTo>
                <a:lnTo>
                  <a:pt x="1138555" y="892175"/>
                </a:lnTo>
                <a:lnTo>
                  <a:pt x="1138757" y="892175"/>
                </a:lnTo>
                <a:lnTo>
                  <a:pt x="1138301" y="892048"/>
                </a:lnTo>
                <a:close/>
              </a:path>
              <a:path w="1950085" h="1010919">
                <a:moveTo>
                  <a:pt x="1112139" y="884174"/>
                </a:moveTo>
                <a:lnTo>
                  <a:pt x="1112393" y="884301"/>
                </a:lnTo>
                <a:lnTo>
                  <a:pt x="1112558" y="884301"/>
                </a:lnTo>
                <a:lnTo>
                  <a:pt x="1112139" y="884174"/>
                </a:lnTo>
                <a:close/>
              </a:path>
              <a:path w="1950085" h="1010919">
                <a:moveTo>
                  <a:pt x="1086484" y="875665"/>
                </a:moveTo>
                <a:lnTo>
                  <a:pt x="1086739" y="875792"/>
                </a:lnTo>
                <a:lnTo>
                  <a:pt x="1086484" y="875665"/>
                </a:lnTo>
                <a:close/>
              </a:path>
              <a:path w="1950085" h="1010919">
                <a:moveTo>
                  <a:pt x="1061084" y="866521"/>
                </a:moveTo>
                <a:lnTo>
                  <a:pt x="1061339" y="866648"/>
                </a:lnTo>
                <a:lnTo>
                  <a:pt x="1061084" y="866521"/>
                </a:lnTo>
                <a:close/>
              </a:path>
              <a:path w="1950085" h="1010919">
                <a:moveTo>
                  <a:pt x="1036193" y="856742"/>
                </a:moveTo>
                <a:lnTo>
                  <a:pt x="1036446" y="856869"/>
                </a:lnTo>
                <a:lnTo>
                  <a:pt x="1036193" y="856742"/>
                </a:lnTo>
                <a:close/>
              </a:path>
              <a:path w="1950085" h="1010919">
                <a:moveTo>
                  <a:pt x="1011682" y="846455"/>
                </a:moveTo>
                <a:lnTo>
                  <a:pt x="1012190" y="846709"/>
                </a:lnTo>
                <a:lnTo>
                  <a:pt x="1011682" y="846455"/>
                </a:lnTo>
                <a:close/>
              </a:path>
              <a:path w="1950085" h="1010919">
                <a:moveTo>
                  <a:pt x="987806" y="835152"/>
                </a:moveTo>
                <a:lnTo>
                  <a:pt x="988187" y="835406"/>
                </a:lnTo>
                <a:lnTo>
                  <a:pt x="988341" y="835406"/>
                </a:lnTo>
                <a:lnTo>
                  <a:pt x="987806" y="835152"/>
                </a:lnTo>
                <a:close/>
              </a:path>
              <a:path w="1950085" h="1010919">
                <a:moveTo>
                  <a:pt x="964252" y="822833"/>
                </a:moveTo>
                <a:lnTo>
                  <a:pt x="964692" y="823087"/>
                </a:lnTo>
                <a:lnTo>
                  <a:pt x="964252" y="822833"/>
                </a:lnTo>
                <a:close/>
              </a:path>
              <a:path w="1950085" h="1010919">
                <a:moveTo>
                  <a:pt x="940943" y="809371"/>
                </a:moveTo>
                <a:lnTo>
                  <a:pt x="941451" y="809752"/>
                </a:lnTo>
                <a:lnTo>
                  <a:pt x="941602" y="809752"/>
                </a:lnTo>
                <a:lnTo>
                  <a:pt x="940943" y="809371"/>
                </a:lnTo>
                <a:close/>
              </a:path>
              <a:path w="1950085" h="1010919">
                <a:moveTo>
                  <a:pt x="918209" y="794893"/>
                </a:moveTo>
                <a:lnTo>
                  <a:pt x="918464" y="795147"/>
                </a:lnTo>
                <a:lnTo>
                  <a:pt x="918607" y="795147"/>
                </a:lnTo>
                <a:lnTo>
                  <a:pt x="918209" y="794893"/>
                </a:lnTo>
                <a:close/>
              </a:path>
              <a:path w="1950085" h="1010919">
                <a:moveTo>
                  <a:pt x="895510" y="779653"/>
                </a:moveTo>
                <a:lnTo>
                  <a:pt x="895857" y="779907"/>
                </a:lnTo>
                <a:lnTo>
                  <a:pt x="895510" y="779653"/>
                </a:lnTo>
                <a:close/>
              </a:path>
              <a:path w="1950085" h="1010919">
                <a:moveTo>
                  <a:pt x="873252" y="763397"/>
                </a:moveTo>
                <a:lnTo>
                  <a:pt x="873506" y="763651"/>
                </a:lnTo>
                <a:lnTo>
                  <a:pt x="873252" y="763397"/>
                </a:lnTo>
                <a:close/>
              </a:path>
              <a:path w="1950085" h="1010919">
                <a:moveTo>
                  <a:pt x="851154" y="746252"/>
                </a:moveTo>
                <a:lnTo>
                  <a:pt x="851407" y="746506"/>
                </a:lnTo>
                <a:lnTo>
                  <a:pt x="851154" y="746252"/>
                </a:lnTo>
                <a:close/>
              </a:path>
              <a:path w="1950085" h="1010919">
                <a:moveTo>
                  <a:pt x="829564" y="728599"/>
                </a:moveTo>
                <a:lnTo>
                  <a:pt x="829718" y="728726"/>
                </a:lnTo>
                <a:lnTo>
                  <a:pt x="829564" y="728599"/>
                </a:lnTo>
                <a:close/>
              </a:path>
              <a:path w="1950085" h="1010919">
                <a:moveTo>
                  <a:pt x="807974" y="710057"/>
                </a:moveTo>
                <a:lnTo>
                  <a:pt x="808228" y="710311"/>
                </a:lnTo>
                <a:lnTo>
                  <a:pt x="807974" y="710057"/>
                </a:lnTo>
                <a:close/>
              </a:path>
              <a:path w="1950085" h="1010919">
                <a:moveTo>
                  <a:pt x="786892" y="691134"/>
                </a:moveTo>
                <a:lnTo>
                  <a:pt x="787145" y="691388"/>
                </a:lnTo>
                <a:lnTo>
                  <a:pt x="786892" y="691134"/>
                </a:lnTo>
                <a:close/>
              </a:path>
              <a:path w="1950085" h="1010919">
                <a:moveTo>
                  <a:pt x="745567" y="651584"/>
                </a:moveTo>
                <a:lnTo>
                  <a:pt x="745744" y="651763"/>
                </a:lnTo>
                <a:lnTo>
                  <a:pt x="745567" y="651584"/>
                </a:lnTo>
                <a:close/>
              </a:path>
              <a:path w="1950085" h="1010919">
                <a:moveTo>
                  <a:pt x="745494" y="651510"/>
                </a:moveTo>
                <a:close/>
              </a:path>
              <a:path w="1950085" h="1010919">
                <a:moveTo>
                  <a:pt x="705231" y="610488"/>
                </a:moveTo>
                <a:lnTo>
                  <a:pt x="705357" y="610743"/>
                </a:lnTo>
                <a:lnTo>
                  <a:pt x="705231" y="610488"/>
                </a:lnTo>
                <a:close/>
              </a:path>
              <a:path w="1950085" h="1010919">
                <a:moveTo>
                  <a:pt x="666000" y="568706"/>
                </a:moveTo>
                <a:close/>
              </a:path>
              <a:path w="1950085" h="1010919">
                <a:moveTo>
                  <a:pt x="466090" y="382016"/>
                </a:moveTo>
                <a:close/>
              </a:path>
              <a:path w="1950085" h="1010919">
                <a:moveTo>
                  <a:pt x="449453" y="364109"/>
                </a:moveTo>
                <a:close/>
              </a:path>
              <a:path w="1950085" h="1010919">
                <a:moveTo>
                  <a:pt x="432943" y="346963"/>
                </a:moveTo>
                <a:lnTo>
                  <a:pt x="433065" y="347091"/>
                </a:lnTo>
                <a:lnTo>
                  <a:pt x="432943" y="346963"/>
                </a:lnTo>
                <a:close/>
              </a:path>
              <a:path w="1950085" h="1010919">
                <a:moveTo>
                  <a:pt x="416959" y="330603"/>
                </a:moveTo>
                <a:close/>
              </a:path>
              <a:path w="1950085" h="1010919">
                <a:moveTo>
                  <a:pt x="437349" y="315087"/>
                </a:moveTo>
                <a:lnTo>
                  <a:pt x="400939" y="315087"/>
                </a:lnTo>
                <a:lnTo>
                  <a:pt x="416959" y="330603"/>
                </a:lnTo>
                <a:lnTo>
                  <a:pt x="416814" y="330454"/>
                </a:lnTo>
                <a:lnTo>
                  <a:pt x="452443" y="330454"/>
                </a:lnTo>
                <a:lnTo>
                  <a:pt x="451357" y="329311"/>
                </a:lnTo>
                <a:lnTo>
                  <a:pt x="437349" y="315087"/>
                </a:lnTo>
                <a:close/>
              </a:path>
              <a:path w="1950085" h="1010919">
                <a:moveTo>
                  <a:pt x="422296" y="300482"/>
                </a:moveTo>
                <a:lnTo>
                  <a:pt x="385191" y="300482"/>
                </a:lnTo>
                <a:lnTo>
                  <a:pt x="401066" y="315341"/>
                </a:lnTo>
                <a:lnTo>
                  <a:pt x="400939" y="315087"/>
                </a:lnTo>
                <a:lnTo>
                  <a:pt x="437349" y="315087"/>
                </a:lnTo>
                <a:lnTo>
                  <a:pt x="434847" y="312547"/>
                </a:lnTo>
                <a:lnTo>
                  <a:pt x="422296" y="300482"/>
                </a:lnTo>
                <a:close/>
              </a:path>
              <a:path w="1950085" h="1010919">
                <a:moveTo>
                  <a:pt x="407803" y="286893"/>
                </a:moveTo>
                <a:lnTo>
                  <a:pt x="369696" y="286893"/>
                </a:lnTo>
                <a:lnTo>
                  <a:pt x="385444" y="300736"/>
                </a:lnTo>
                <a:lnTo>
                  <a:pt x="385191" y="300482"/>
                </a:lnTo>
                <a:lnTo>
                  <a:pt x="422296" y="300482"/>
                </a:lnTo>
                <a:lnTo>
                  <a:pt x="418465" y="296799"/>
                </a:lnTo>
                <a:lnTo>
                  <a:pt x="407803" y="286893"/>
                </a:lnTo>
                <a:close/>
              </a:path>
              <a:path w="1950085" h="1010919">
                <a:moveTo>
                  <a:pt x="378909" y="261493"/>
                </a:moveTo>
                <a:lnTo>
                  <a:pt x="339470" y="261493"/>
                </a:lnTo>
                <a:lnTo>
                  <a:pt x="369951" y="287147"/>
                </a:lnTo>
                <a:lnTo>
                  <a:pt x="369696" y="286893"/>
                </a:lnTo>
                <a:lnTo>
                  <a:pt x="407803" y="286893"/>
                </a:lnTo>
                <a:lnTo>
                  <a:pt x="402336" y="281813"/>
                </a:lnTo>
                <a:lnTo>
                  <a:pt x="386333" y="267716"/>
                </a:lnTo>
                <a:lnTo>
                  <a:pt x="378909" y="261493"/>
                </a:lnTo>
                <a:close/>
              </a:path>
              <a:path w="1950085" h="1010919">
                <a:moveTo>
                  <a:pt x="350449" y="237744"/>
                </a:moveTo>
                <a:lnTo>
                  <a:pt x="310388" y="237744"/>
                </a:lnTo>
                <a:lnTo>
                  <a:pt x="339597" y="261620"/>
                </a:lnTo>
                <a:lnTo>
                  <a:pt x="378909" y="261493"/>
                </a:lnTo>
                <a:lnTo>
                  <a:pt x="355727" y="242062"/>
                </a:lnTo>
                <a:lnTo>
                  <a:pt x="350449" y="237744"/>
                </a:lnTo>
                <a:close/>
              </a:path>
              <a:path w="1950085" h="1010919">
                <a:moveTo>
                  <a:pt x="272725" y="175641"/>
                </a:moveTo>
                <a:lnTo>
                  <a:pt x="231012" y="175641"/>
                </a:lnTo>
                <a:lnTo>
                  <a:pt x="256412" y="195072"/>
                </a:lnTo>
                <a:lnTo>
                  <a:pt x="282829" y="215646"/>
                </a:lnTo>
                <a:lnTo>
                  <a:pt x="310515" y="237871"/>
                </a:lnTo>
                <a:lnTo>
                  <a:pt x="350449" y="237744"/>
                </a:lnTo>
                <a:lnTo>
                  <a:pt x="326390" y="218059"/>
                </a:lnTo>
                <a:lnTo>
                  <a:pt x="298577" y="195707"/>
                </a:lnTo>
                <a:lnTo>
                  <a:pt x="272725" y="175641"/>
                </a:lnTo>
                <a:close/>
              </a:path>
              <a:path w="1950085" h="1010919">
                <a:moveTo>
                  <a:pt x="204860" y="124968"/>
                </a:moveTo>
                <a:lnTo>
                  <a:pt x="160909" y="124968"/>
                </a:lnTo>
                <a:lnTo>
                  <a:pt x="183515" y="140843"/>
                </a:lnTo>
                <a:lnTo>
                  <a:pt x="183387" y="140843"/>
                </a:lnTo>
                <a:lnTo>
                  <a:pt x="206756" y="157734"/>
                </a:lnTo>
                <a:lnTo>
                  <a:pt x="231140" y="175768"/>
                </a:lnTo>
                <a:lnTo>
                  <a:pt x="231012" y="175641"/>
                </a:lnTo>
                <a:lnTo>
                  <a:pt x="272725" y="175641"/>
                </a:lnTo>
                <a:lnTo>
                  <a:pt x="246380" y="155448"/>
                </a:lnTo>
                <a:lnTo>
                  <a:pt x="204860" y="124968"/>
                </a:lnTo>
                <a:close/>
              </a:path>
              <a:path w="1950085" h="1010919">
                <a:moveTo>
                  <a:pt x="183993" y="110109"/>
                </a:moveTo>
                <a:lnTo>
                  <a:pt x="139192" y="110109"/>
                </a:lnTo>
                <a:lnTo>
                  <a:pt x="161036" y="125095"/>
                </a:lnTo>
                <a:lnTo>
                  <a:pt x="204860" y="124968"/>
                </a:lnTo>
                <a:lnTo>
                  <a:pt x="198247" y="120142"/>
                </a:lnTo>
                <a:lnTo>
                  <a:pt x="183993" y="110109"/>
                </a:lnTo>
                <a:close/>
              </a:path>
              <a:path w="1950085" h="1010919">
                <a:moveTo>
                  <a:pt x="163528" y="96012"/>
                </a:moveTo>
                <a:lnTo>
                  <a:pt x="118110" y="96012"/>
                </a:lnTo>
                <a:lnTo>
                  <a:pt x="139319" y="110236"/>
                </a:lnTo>
                <a:lnTo>
                  <a:pt x="183993" y="110109"/>
                </a:lnTo>
                <a:lnTo>
                  <a:pt x="175514" y="104140"/>
                </a:lnTo>
                <a:lnTo>
                  <a:pt x="163528" y="96012"/>
                </a:lnTo>
                <a:close/>
              </a:path>
              <a:path w="1950085" h="1010919">
                <a:moveTo>
                  <a:pt x="143568" y="82550"/>
                </a:moveTo>
                <a:lnTo>
                  <a:pt x="97536" y="82550"/>
                </a:lnTo>
                <a:lnTo>
                  <a:pt x="118237" y="96138"/>
                </a:lnTo>
                <a:lnTo>
                  <a:pt x="163528" y="96012"/>
                </a:lnTo>
                <a:lnTo>
                  <a:pt x="143568" y="82550"/>
                </a:lnTo>
                <a:close/>
              </a:path>
              <a:path w="1950085" h="1010919">
                <a:moveTo>
                  <a:pt x="13208" y="0"/>
                </a:moveTo>
                <a:lnTo>
                  <a:pt x="0" y="21590"/>
                </a:lnTo>
                <a:lnTo>
                  <a:pt x="38481" y="45212"/>
                </a:lnTo>
                <a:lnTo>
                  <a:pt x="77724" y="69723"/>
                </a:lnTo>
                <a:lnTo>
                  <a:pt x="97662" y="82677"/>
                </a:lnTo>
                <a:lnTo>
                  <a:pt x="97536" y="82550"/>
                </a:lnTo>
                <a:lnTo>
                  <a:pt x="143568" y="82550"/>
                </a:lnTo>
                <a:lnTo>
                  <a:pt x="132206" y="74930"/>
                </a:lnTo>
                <a:lnTo>
                  <a:pt x="91186" y="48260"/>
                </a:lnTo>
                <a:lnTo>
                  <a:pt x="51816" y="23622"/>
                </a:lnTo>
                <a:lnTo>
                  <a:pt x="13208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2964" y="3487673"/>
            <a:ext cx="794765" cy="621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20328" y="3487673"/>
            <a:ext cx="794766" cy="621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3661" y="1289115"/>
            <a:ext cx="3286760" cy="1216025"/>
            <a:chOff x="343661" y="1289115"/>
            <a:chExt cx="3286760" cy="1216025"/>
          </a:xfrm>
        </p:grpSpPr>
        <p:sp>
          <p:nvSpPr>
            <p:cNvPr id="5" name="object 5"/>
            <p:cNvSpPr/>
            <p:nvPr/>
          </p:nvSpPr>
          <p:spPr>
            <a:xfrm>
              <a:off x="369554" y="1289115"/>
              <a:ext cx="3260629" cy="12073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300734"/>
              <a:ext cx="3191255" cy="11376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661" y="1498841"/>
              <a:ext cx="608101" cy="10058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380" y="1536572"/>
              <a:ext cx="485775" cy="883285"/>
            </a:xfrm>
            <a:custGeom>
              <a:avLst/>
              <a:gdLst/>
              <a:ahLst/>
              <a:cxnLst/>
              <a:rect l="l" t="t" r="r" b="b"/>
              <a:pathLst>
                <a:path w="485775" h="883285">
                  <a:moveTo>
                    <a:pt x="0" y="883158"/>
                  </a:moveTo>
                  <a:lnTo>
                    <a:pt x="485394" y="883158"/>
                  </a:lnTo>
                  <a:lnTo>
                    <a:pt x="485394" y="0"/>
                  </a:lnTo>
                  <a:lnTo>
                    <a:pt x="0" y="0"/>
                  </a:lnTo>
                  <a:lnTo>
                    <a:pt x="0" y="88315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98491" y="2921507"/>
            <a:ext cx="4315460" cy="2280285"/>
            <a:chOff x="4698491" y="2921507"/>
            <a:chExt cx="4315460" cy="2280285"/>
          </a:xfrm>
        </p:grpSpPr>
        <p:sp>
          <p:nvSpPr>
            <p:cNvPr id="10" name="object 10"/>
            <p:cNvSpPr/>
            <p:nvPr/>
          </p:nvSpPr>
          <p:spPr>
            <a:xfrm>
              <a:off x="4700729" y="4910119"/>
              <a:ext cx="4312991" cy="291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8016" y="4908422"/>
              <a:ext cx="4238625" cy="197485"/>
            </a:xfrm>
            <a:custGeom>
              <a:avLst/>
              <a:gdLst/>
              <a:ahLst/>
              <a:cxnLst/>
              <a:rect l="l" t="t" r="r" b="b"/>
              <a:pathLst>
                <a:path w="4238625" h="197485">
                  <a:moveTo>
                    <a:pt x="4238244" y="0"/>
                  </a:moveTo>
                  <a:lnTo>
                    <a:pt x="4227254" y="38403"/>
                  </a:lnTo>
                  <a:lnTo>
                    <a:pt x="4197286" y="69770"/>
                  </a:lnTo>
                  <a:lnTo>
                    <a:pt x="4152840" y="90922"/>
                  </a:lnTo>
                  <a:lnTo>
                    <a:pt x="4098416" y="98678"/>
                  </a:lnTo>
                  <a:lnTo>
                    <a:pt x="2235454" y="98678"/>
                  </a:lnTo>
                  <a:lnTo>
                    <a:pt x="2181030" y="106435"/>
                  </a:lnTo>
                  <a:lnTo>
                    <a:pt x="2136584" y="127587"/>
                  </a:lnTo>
                  <a:lnTo>
                    <a:pt x="2106616" y="158954"/>
                  </a:lnTo>
                  <a:lnTo>
                    <a:pt x="2095627" y="197357"/>
                  </a:lnTo>
                  <a:lnTo>
                    <a:pt x="2084637" y="158954"/>
                  </a:lnTo>
                  <a:lnTo>
                    <a:pt x="2054669" y="127587"/>
                  </a:lnTo>
                  <a:lnTo>
                    <a:pt x="2010223" y="106435"/>
                  </a:lnTo>
                  <a:lnTo>
                    <a:pt x="1955800" y="98678"/>
                  </a:lnTo>
                  <a:lnTo>
                    <a:pt x="139827" y="98678"/>
                  </a:lnTo>
                  <a:lnTo>
                    <a:pt x="85403" y="90922"/>
                  </a:lnTo>
                  <a:lnTo>
                    <a:pt x="40957" y="69770"/>
                  </a:lnTo>
                  <a:lnTo>
                    <a:pt x="10989" y="3840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9639" y="2921507"/>
              <a:ext cx="4216908" cy="19499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64785" y="2946653"/>
              <a:ext cx="4120134" cy="18531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61638" y="1509776"/>
            <a:ext cx="754634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rlito"/>
                <a:cs typeface="Carlito"/>
              </a:rPr>
              <a:t>Group By </a:t>
            </a:r>
            <a:r>
              <a:rPr sz="2000" spc="-10" dirty="0">
                <a:latin typeface="Carlito"/>
                <a:cs typeface="Carlito"/>
              </a:rPr>
              <a:t>allows you to </a:t>
            </a:r>
            <a:r>
              <a:rPr sz="2000" spc="-15" dirty="0">
                <a:latin typeface="Carlito"/>
                <a:cs typeface="Carlito"/>
              </a:rPr>
              <a:t>aggregate </a:t>
            </a:r>
            <a:r>
              <a:rPr sz="2000" spc="-10" dirty="0">
                <a:latin typeface="Carlito"/>
                <a:cs typeface="Carlito"/>
              </a:rPr>
              <a:t>your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10" dirty="0">
                <a:latin typeface="Carlito"/>
                <a:cs typeface="Carlito"/>
              </a:rPr>
              <a:t>at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15" dirty="0">
                <a:latin typeface="Carlito"/>
                <a:cs typeface="Carlito"/>
              </a:rPr>
              <a:t>different</a:t>
            </a:r>
            <a:r>
              <a:rPr sz="2000" spc="8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level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rlito"/>
                <a:cs typeface="Carlito"/>
              </a:rPr>
              <a:t>(</a:t>
            </a:r>
            <a:r>
              <a:rPr sz="1800" i="1" spc="-5" dirty="0">
                <a:latin typeface="Carlito"/>
                <a:cs typeface="Carlito"/>
              </a:rPr>
              <a:t>i.e. transform daily </a:t>
            </a:r>
            <a:r>
              <a:rPr sz="1800" i="1" spc="-15" dirty="0">
                <a:latin typeface="Carlito"/>
                <a:cs typeface="Carlito"/>
              </a:rPr>
              <a:t>data into </a:t>
            </a:r>
            <a:r>
              <a:rPr sz="1800" i="1" spc="-20" dirty="0">
                <a:latin typeface="Carlito"/>
                <a:cs typeface="Carlito"/>
              </a:rPr>
              <a:t>monthly, </a:t>
            </a:r>
            <a:r>
              <a:rPr sz="1800" i="1" dirty="0">
                <a:latin typeface="Carlito"/>
                <a:cs typeface="Carlito"/>
              </a:rPr>
              <a:t>roll </a:t>
            </a:r>
            <a:r>
              <a:rPr sz="1800" i="1" spc="-5" dirty="0">
                <a:latin typeface="Carlito"/>
                <a:cs typeface="Carlito"/>
              </a:rPr>
              <a:t>up transaction-level </a:t>
            </a:r>
            <a:r>
              <a:rPr sz="1800" i="1" spc="-15" dirty="0">
                <a:latin typeface="Carlito"/>
                <a:cs typeface="Carlito"/>
              </a:rPr>
              <a:t>data </a:t>
            </a:r>
            <a:r>
              <a:rPr sz="1800" i="1" spc="-5" dirty="0">
                <a:latin typeface="Carlito"/>
                <a:cs typeface="Carlito"/>
              </a:rPr>
              <a:t>by </a:t>
            </a:r>
            <a:r>
              <a:rPr sz="1800" i="1" spc="-10" dirty="0">
                <a:latin typeface="Carlito"/>
                <a:cs typeface="Carlito"/>
              </a:rPr>
              <a:t>store,</a:t>
            </a:r>
            <a:r>
              <a:rPr sz="1800" i="1" spc="140" dirty="0">
                <a:latin typeface="Carlito"/>
                <a:cs typeface="Carlito"/>
              </a:rPr>
              <a:t> </a:t>
            </a:r>
            <a:r>
              <a:rPr sz="1800" i="1" spc="-15" dirty="0">
                <a:latin typeface="Carlito"/>
                <a:cs typeface="Carlito"/>
              </a:rPr>
              <a:t>etc</a:t>
            </a:r>
            <a:r>
              <a:rPr sz="1800" spc="-15" dirty="0">
                <a:latin typeface="Carlito"/>
                <a:cs typeface="Carlito"/>
              </a:rPr>
              <a:t>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0494" y="5300979"/>
            <a:ext cx="48958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case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we’re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transforming a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daily,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transaction-level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 into</a:t>
            </a:r>
            <a:r>
              <a:rPr sz="1400" i="1" spc="1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summary of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TotalQuantity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rolled up by</a:t>
            </a:r>
            <a:r>
              <a:rPr sz="1400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ProductKey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fields not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specified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 the Group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settings are</a:t>
            </a:r>
            <a:r>
              <a:rPr sz="1400" i="1" spc="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lost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45611" y="242569"/>
            <a:ext cx="56997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GROUPING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35" dirty="0">
                <a:latin typeface="Carlito"/>
                <a:cs typeface="Carlito"/>
              </a:rPr>
              <a:t>AGGREGATING</a:t>
            </a:r>
            <a:r>
              <a:rPr sz="3200" b="0" spc="-120" dirty="0">
                <a:latin typeface="Carlito"/>
                <a:cs typeface="Carlito"/>
              </a:rPr>
              <a:t> </a:t>
            </a:r>
            <a:r>
              <a:rPr sz="3200" b="0" spc="-145" dirty="0">
                <a:latin typeface="Carlito"/>
                <a:cs typeface="Carlito"/>
              </a:rPr>
              <a:t>DATA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64997" y="2921507"/>
            <a:ext cx="3709035" cy="2636520"/>
            <a:chOff x="364997" y="2921507"/>
            <a:chExt cx="3709035" cy="2636520"/>
          </a:xfrm>
        </p:grpSpPr>
        <p:sp>
          <p:nvSpPr>
            <p:cNvPr id="19" name="object 19"/>
            <p:cNvSpPr/>
            <p:nvPr/>
          </p:nvSpPr>
          <p:spPr>
            <a:xfrm>
              <a:off x="364997" y="2921507"/>
              <a:ext cx="3708654" cy="2636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0143" y="2946653"/>
              <a:ext cx="3611879" cy="25397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636162" y="2935172"/>
            <a:ext cx="2194560" cy="2867025"/>
            <a:chOff x="9636162" y="2935172"/>
            <a:chExt cx="2194560" cy="2867025"/>
          </a:xfrm>
        </p:grpSpPr>
        <p:sp>
          <p:nvSpPr>
            <p:cNvPr id="22" name="object 22"/>
            <p:cNvSpPr/>
            <p:nvPr/>
          </p:nvSpPr>
          <p:spPr>
            <a:xfrm>
              <a:off x="9636162" y="2935172"/>
              <a:ext cx="2193975" cy="28667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47681" y="2946654"/>
              <a:ext cx="2124455" cy="279730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5528" y="2347722"/>
            <a:ext cx="794766" cy="621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4997" y="1584960"/>
            <a:ext cx="8451215" cy="3121660"/>
            <a:chOff x="364997" y="1584960"/>
            <a:chExt cx="8451215" cy="3121660"/>
          </a:xfrm>
        </p:grpSpPr>
        <p:sp>
          <p:nvSpPr>
            <p:cNvPr id="4" name="object 4"/>
            <p:cNvSpPr/>
            <p:nvPr/>
          </p:nvSpPr>
          <p:spPr>
            <a:xfrm>
              <a:off x="4502610" y="4415515"/>
              <a:ext cx="4312991" cy="290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9896" y="4413885"/>
              <a:ext cx="4238625" cy="196850"/>
            </a:xfrm>
            <a:custGeom>
              <a:avLst/>
              <a:gdLst/>
              <a:ahLst/>
              <a:cxnLst/>
              <a:rect l="l" t="t" r="r" b="b"/>
              <a:pathLst>
                <a:path w="4238625" h="196850">
                  <a:moveTo>
                    <a:pt x="4238244" y="0"/>
                  </a:moveTo>
                  <a:lnTo>
                    <a:pt x="4227300" y="38236"/>
                  </a:lnTo>
                  <a:lnTo>
                    <a:pt x="4197461" y="69484"/>
                  </a:lnTo>
                  <a:lnTo>
                    <a:pt x="4153215" y="90564"/>
                  </a:lnTo>
                  <a:lnTo>
                    <a:pt x="4099052" y="98297"/>
                  </a:lnTo>
                  <a:lnTo>
                    <a:pt x="2234946" y="98297"/>
                  </a:lnTo>
                  <a:lnTo>
                    <a:pt x="2180709" y="106031"/>
                  </a:lnTo>
                  <a:lnTo>
                    <a:pt x="2136425" y="127111"/>
                  </a:lnTo>
                  <a:lnTo>
                    <a:pt x="2106572" y="158359"/>
                  </a:lnTo>
                  <a:lnTo>
                    <a:pt x="2095627" y="196595"/>
                  </a:lnTo>
                  <a:lnTo>
                    <a:pt x="2084683" y="158359"/>
                  </a:lnTo>
                  <a:lnTo>
                    <a:pt x="2054844" y="127111"/>
                  </a:lnTo>
                  <a:lnTo>
                    <a:pt x="2010598" y="106031"/>
                  </a:lnTo>
                  <a:lnTo>
                    <a:pt x="1956435" y="98297"/>
                  </a:lnTo>
                  <a:lnTo>
                    <a:pt x="139191" y="98297"/>
                  </a:lnTo>
                  <a:lnTo>
                    <a:pt x="85028" y="90564"/>
                  </a:lnTo>
                  <a:lnTo>
                    <a:pt x="40782" y="69484"/>
                  </a:lnTo>
                  <a:lnTo>
                    <a:pt x="10943" y="3823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3232" y="1584960"/>
              <a:ext cx="4219194" cy="28140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8377" y="1610106"/>
              <a:ext cx="4122420" cy="27172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8569" y="2347722"/>
              <a:ext cx="794765" cy="6210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997" y="1782318"/>
              <a:ext cx="3708654" cy="26357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0143" y="1807464"/>
              <a:ext cx="3611879" cy="25389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08044" y="4834635"/>
            <a:ext cx="56127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This time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we’re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transforming the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daily,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transaction-level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 into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 summary  of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5" dirty="0">
                <a:solidFill>
                  <a:srgbClr val="252525"/>
                </a:solidFill>
                <a:latin typeface="Carlito"/>
                <a:cs typeface="Carlito"/>
              </a:rPr>
              <a:t>TotalQuantity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aggregated by both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ProductKey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CustomerKey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” 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(using the advanced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option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 the dialog</a:t>
            </a:r>
            <a:r>
              <a:rPr sz="1400" i="1" spc="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box)</a:t>
            </a:r>
            <a:endParaRPr sz="1400">
              <a:latin typeface="Carlito"/>
              <a:cs typeface="Carlito"/>
            </a:endParaRPr>
          </a:p>
          <a:p>
            <a:pPr marL="12700" marR="169545">
              <a:lnSpc>
                <a:spcPct val="100000"/>
              </a:lnSpc>
              <a:spcBef>
                <a:spcPts val="120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This is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similar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creating a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PivotTable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Excel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and pulling in </a:t>
            </a:r>
            <a:r>
              <a:rPr sz="1400" i="1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dirty="0">
                <a:solidFill>
                  <a:srgbClr val="252525"/>
                </a:solidFill>
                <a:latin typeface="Carlito"/>
                <a:cs typeface="Carlito"/>
              </a:rPr>
              <a:t>Sum 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of 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OrderQuantity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” with 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ProductKey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b="1" i="1" spc="-15" dirty="0">
                <a:solidFill>
                  <a:srgbClr val="252525"/>
                </a:solidFill>
                <a:latin typeface="Carlito"/>
                <a:cs typeface="Carlito"/>
              </a:rPr>
              <a:t>CustomerKey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as row</a:t>
            </a:r>
            <a:r>
              <a:rPr sz="1400" i="1" spc="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labels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62810" y="242569"/>
            <a:ext cx="7866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GROUPING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35" dirty="0">
                <a:latin typeface="Carlito"/>
                <a:cs typeface="Carlito"/>
              </a:rPr>
              <a:t>AGGREGATING </a:t>
            </a:r>
            <a:r>
              <a:rPr sz="3200" b="0" spc="-145" dirty="0">
                <a:latin typeface="Carlito"/>
                <a:cs typeface="Carlito"/>
              </a:rPr>
              <a:t>DATA</a:t>
            </a:r>
            <a:r>
              <a:rPr sz="3200" b="0" spc="-40" dirty="0">
                <a:latin typeface="Carlito"/>
                <a:cs typeface="Carlito"/>
              </a:rPr>
              <a:t> </a:t>
            </a:r>
            <a:r>
              <a:rPr sz="3200" b="0" spc="-365" dirty="0">
                <a:latin typeface="Arial"/>
                <a:cs typeface="Arial"/>
              </a:rPr>
              <a:t>(ADVANCED)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9293335" y="1795993"/>
            <a:ext cx="2534920" cy="2790190"/>
            <a:chOff x="9293335" y="1795993"/>
            <a:chExt cx="2534920" cy="2790190"/>
          </a:xfrm>
        </p:grpSpPr>
        <p:sp>
          <p:nvSpPr>
            <p:cNvPr id="15" name="object 15"/>
            <p:cNvSpPr/>
            <p:nvPr/>
          </p:nvSpPr>
          <p:spPr>
            <a:xfrm>
              <a:off x="9293335" y="1795993"/>
              <a:ext cx="2534444" cy="27897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04782" y="1807463"/>
              <a:ext cx="2465070" cy="27203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195" y="1330705"/>
            <a:ext cx="111099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rlito"/>
                <a:cs typeface="Carlito"/>
              </a:rPr>
              <a:t>“Pivoting” </a:t>
            </a:r>
            <a:r>
              <a:rPr sz="2800" dirty="0">
                <a:latin typeface="Carlito"/>
                <a:cs typeface="Carlito"/>
              </a:rPr>
              <a:t>is a </a:t>
            </a:r>
            <a:r>
              <a:rPr sz="2800" spc="-15" dirty="0">
                <a:latin typeface="Carlito"/>
                <a:cs typeface="Carlito"/>
              </a:rPr>
              <a:t>fancy </a:t>
            </a:r>
            <a:r>
              <a:rPr sz="2800" spc="-30" dirty="0">
                <a:latin typeface="Carlito"/>
                <a:cs typeface="Carlito"/>
              </a:rPr>
              <a:t>way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describe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process </a:t>
            </a:r>
            <a:r>
              <a:rPr sz="2800" spc="-5" dirty="0">
                <a:latin typeface="Carlito"/>
                <a:cs typeface="Carlito"/>
              </a:rPr>
              <a:t>of turning </a:t>
            </a:r>
            <a:r>
              <a:rPr sz="2800" b="1" spc="-5" dirty="0">
                <a:latin typeface="Carlito"/>
                <a:cs typeface="Carlito"/>
              </a:rPr>
              <a:t>distinct </a:t>
            </a:r>
            <a:r>
              <a:rPr sz="2800" b="1" spc="-15" dirty="0">
                <a:latin typeface="Carlito"/>
                <a:cs typeface="Carlito"/>
              </a:rPr>
              <a:t>row  </a:t>
            </a:r>
            <a:r>
              <a:rPr sz="2800" b="1" spc="-10" dirty="0">
                <a:latin typeface="Carlito"/>
                <a:cs typeface="Carlito"/>
              </a:rPr>
              <a:t>values </a:t>
            </a:r>
            <a:r>
              <a:rPr sz="2800" spc="-20" dirty="0">
                <a:latin typeface="Carlito"/>
                <a:cs typeface="Carlito"/>
              </a:rPr>
              <a:t>into </a:t>
            </a:r>
            <a:r>
              <a:rPr sz="2800" b="1" spc="-5" dirty="0">
                <a:latin typeface="Carlito"/>
                <a:cs typeface="Carlito"/>
              </a:rPr>
              <a:t>columns </a:t>
            </a:r>
            <a:r>
              <a:rPr sz="2800" spc="-10" dirty="0">
                <a:latin typeface="Carlito"/>
                <a:cs typeface="Carlito"/>
              </a:rPr>
              <a:t>(</a:t>
            </a:r>
            <a:r>
              <a:rPr sz="2800" i="1" spc="-10" dirty="0">
                <a:latin typeface="Carlito"/>
                <a:cs typeface="Carlito"/>
              </a:rPr>
              <a:t>“pivoting”</a:t>
            </a:r>
            <a:r>
              <a:rPr sz="2800" spc="-10" dirty="0">
                <a:latin typeface="Carlito"/>
                <a:cs typeface="Carlito"/>
              </a:rPr>
              <a:t>) </a:t>
            </a:r>
            <a:r>
              <a:rPr sz="2800" spc="-5" dirty="0">
                <a:latin typeface="Carlito"/>
                <a:cs typeface="Carlito"/>
              </a:rPr>
              <a:t>or </a:t>
            </a:r>
            <a:r>
              <a:rPr sz="2800" dirty="0">
                <a:latin typeface="Carlito"/>
                <a:cs typeface="Carlito"/>
              </a:rPr>
              <a:t>turning </a:t>
            </a:r>
            <a:r>
              <a:rPr sz="2800" b="1" spc="-5" dirty="0">
                <a:latin typeface="Carlito"/>
                <a:cs typeface="Carlito"/>
              </a:rPr>
              <a:t>columns </a:t>
            </a:r>
            <a:r>
              <a:rPr sz="2800" spc="-20" dirty="0">
                <a:latin typeface="Carlito"/>
                <a:cs typeface="Carlito"/>
              </a:rPr>
              <a:t>into </a:t>
            </a:r>
            <a:r>
              <a:rPr sz="2800" b="1" spc="-15" dirty="0">
                <a:latin typeface="Carlito"/>
                <a:cs typeface="Carlito"/>
              </a:rPr>
              <a:t>rows</a:t>
            </a:r>
            <a:r>
              <a:rPr sz="2800" b="1" spc="1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(</a:t>
            </a:r>
            <a:r>
              <a:rPr sz="2800" i="1" spc="-10" dirty="0">
                <a:latin typeface="Carlito"/>
                <a:cs typeface="Carlito"/>
              </a:rPr>
              <a:t>“unpivoting”</a:t>
            </a:r>
            <a:r>
              <a:rPr sz="2800" spc="-10" dirty="0"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6081" y="2807258"/>
            <a:ext cx="9435465" cy="2860675"/>
            <a:chOff x="656081" y="2807258"/>
            <a:chExt cx="9435465" cy="2860675"/>
          </a:xfrm>
        </p:grpSpPr>
        <p:sp>
          <p:nvSpPr>
            <p:cNvPr id="4" name="object 4"/>
            <p:cNvSpPr/>
            <p:nvPr/>
          </p:nvSpPr>
          <p:spPr>
            <a:xfrm>
              <a:off x="3192780" y="3233928"/>
              <a:ext cx="2673096" cy="23004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081" y="4096512"/>
              <a:ext cx="2895599" cy="1485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9248" y="2854452"/>
              <a:ext cx="6116574" cy="5227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3929" y="4059186"/>
              <a:ext cx="1226820" cy="16085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1648" y="4096893"/>
              <a:ext cx="1104265" cy="1485900"/>
            </a:xfrm>
            <a:custGeom>
              <a:avLst/>
              <a:gdLst/>
              <a:ahLst/>
              <a:cxnLst/>
              <a:rect l="l" t="t" r="r" b="b"/>
              <a:pathLst>
                <a:path w="1104264" h="1485900">
                  <a:moveTo>
                    <a:pt x="0" y="1485899"/>
                  </a:moveTo>
                  <a:lnTo>
                    <a:pt x="1104138" y="1485899"/>
                  </a:lnTo>
                  <a:lnTo>
                    <a:pt x="1104138" y="0"/>
                  </a:lnTo>
                  <a:lnTo>
                    <a:pt x="0" y="0"/>
                  </a:lnTo>
                  <a:lnTo>
                    <a:pt x="0" y="148589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7764" y="2807258"/>
              <a:ext cx="5883401" cy="3939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45483" y="2844927"/>
              <a:ext cx="5760720" cy="271780"/>
            </a:xfrm>
            <a:custGeom>
              <a:avLst/>
              <a:gdLst/>
              <a:ahLst/>
              <a:cxnLst/>
              <a:rect l="l" t="t" r="r" b="b"/>
              <a:pathLst>
                <a:path w="5760720" h="271780">
                  <a:moveTo>
                    <a:pt x="0" y="271272"/>
                  </a:moveTo>
                  <a:lnTo>
                    <a:pt x="5760720" y="271272"/>
                  </a:lnTo>
                  <a:lnTo>
                    <a:pt x="5760720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90640" y="3900678"/>
            <a:ext cx="495998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815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Imagine that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hinge; pivoting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600" i="1" spc="-20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rotating 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vertical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horizontal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layout, and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unpivoting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600" i="1" spc="-20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rotating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horizontal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600" i="1" spc="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vertical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NOTE: Transpose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works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very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similarly,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but doesn’t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recognize 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values;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instead,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entire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transformed so  that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row becomes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column and vice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versa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78147" y="242569"/>
            <a:ext cx="42360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PIVOTING </a:t>
            </a:r>
            <a:r>
              <a:rPr sz="3200" b="0" spc="5" dirty="0">
                <a:latin typeface="Arial"/>
                <a:cs typeface="Arial"/>
              </a:rPr>
              <a:t>&amp;</a:t>
            </a:r>
            <a:r>
              <a:rPr sz="3200" b="0" spc="-165" dirty="0">
                <a:latin typeface="Arial"/>
                <a:cs typeface="Arial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UNPIVOTING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3161" y="1374140"/>
            <a:ext cx="82365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52525"/>
                </a:solidFill>
                <a:latin typeface="Carlito"/>
                <a:cs typeface="Carlito"/>
              </a:rPr>
              <a:t>You’ve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just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been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hired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Adventure </a:t>
            </a:r>
            <a:r>
              <a:rPr sz="1800" b="1" spc="-20" dirty="0">
                <a:solidFill>
                  <a:srgbClr val="252525"/>
                </a:solidFill>
                <a:latin typeface="Carlito"/>
                <a:cs typeface="Carlito"/>
              </a:rPr>
              <a:t>Works </a:t>
            </a:r>
            <a:r>
              <a:rPr sz="1800" b="1" spc="10" dirty="0">
                <a:solidFill>
                  <a:srgbClr val="252525"/>
                </a:solidFill>
                <a:latin typeface="Carlito"/>
                <a:cs typeface="Carlito"/>
              </a:rPr>
              <a:t>Cycles</a:t>
            </a:r>
            <a:r>
              <a:rPr sz="1800" spc="10" dirty="0">
                <a:solidFill>
                  <a:srgbClr val="252525"/>
                </a:solidFill>
                <a:latin typeface="Arial"/>
                <a:cs typeface="Arial"/>
              </a:rPr>
              <a:t>*</a:t>
            </a:r>
            <a:r>
              <a:rPr sz="1800" spc="1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 global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manufacturing </a:t>
            </a:r>
            <a:r>
              <a:rPr sz="1800" spc="-25" dirty="0">
                <a:solidFill>
                  <a:srgbClr val="252525"/>
                </a:solidFill>
                <a:latin typeface="Carlito"/>
                <a:cs typeface="Carlito"/>
              </a:rPr>
              <a:t>company,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design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deliver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end-to-end business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intelligence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solution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–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sz="1800" i="1" spc="1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scratch!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5834" y="6393941"/>
            <a:ext cx="9537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*This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is provided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Microsoft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informational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purposes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only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aid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to illustrate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concept.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These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samples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are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provided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“as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is”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without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warranty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kind.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example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companies,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organizations,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products,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domain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names,</a:t>
            </a:r>
            <a:endParaRPr sz="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e-mail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addresses,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people,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places,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events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depicted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herein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are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fictitious,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no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association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real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company,</a:t>
            </a:r>
            <a:r>
              <a:rPr sz="8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organization,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product,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domain</a:t>
            </a:r>
            <a:r>
              <a:rPr sz="8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name,</a:t>
            </a:r>
            <a:r>
              <a:rPr sz="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e-mail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address,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person,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place,</a:t>
            </a:r>
            <a:r>
              <a:rPr sz="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event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intended</a:t>
            </a:r>
            <a:r>
              <a:rPr sz="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8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should</a:t>
            </a:r>
            <a:r>
              <a:rPr sz="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8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800" i="1" spc="-5" dirty="0">
                <a:solidFill>
                  <a:srgbClr val="252525"/>
                </a:solidFill>
                <a:latin typeface="Carlito"/>
                <a:cs typeface="Carlito"/>
              </a:rPr>
              <a:t>inferred.</a:t>
            </a:r>
            <a:endParaRPr sz="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7104" y="325120"/>
            <a:ext cx="7737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INTRODUCING </a:t>
            </a: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spc="-15" dirty="0"/>
              <a:t>COURSE</a:t>
            </a:r>
            <a:r>
              <a:rPr sz="3200" spc="60" dirty="0"/>
              <a:t> </a:t>
            </a:r>
            <a:r>
              <a:rPr sz="3200" spc="-20" dirty="0"/>
              <a:t>PROJECT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06958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3072" y="1347723"/>
            <a:ext cx="162179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r">
              <a:lnSpc>
                <a:spcPts val="2000"/>
              </a:lnSpc>
              <a:spcBef>
                <a:spcPts val="100"/>
              </a:spcBef>
            </a:pPr>
            <a:r>
              <a:rPr sz="2000" spc="-28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800" b="1" dirty="0">
                <a:solidFill>
                  <a:srgbClr val="E6AE00"/>
                </a:solidFill>
                <a:latin typeface="Carlito"/>
                <a:cs typeface="Carlito"/>
              </a:rPr>
              <a:t>SIT</a:t>
            </a:r>
            <a:r>
              <a:rPr sz="2800" b="1" spc="-75" dirty="0">
                <a:solidFill>
                  <a:srgbClr val="E6AE00"/>
                </a:solidFill>
                <a:latin typeface="Carlito"/>
                <a:cs typeface="Carlito"/>
              </a:rPr>
              <a:t>U</a:t>
            </a:r>
            <a:r>
              <a:rPr sz="2800" b="1" spc="-225" dirty="0">
                <a:solidFill>
                  <a:srgbClr val="E6AE00"/>
                </a:solidFill>
                <a:latin typeface="Carlito"/>
                <a:cs typeface="Carlito"/>
              </a:rPr>
              <a:t>A</a:t>
            </a:r>
            <a:r>
              <a:rPr sz="2800" b="1" spc="-5" dirty="0">
                <a:solidFill>
                  <a:srgbClr val="E6AE00"/>
                </a:solidFill>
                <a:latin typeface="Carlito"/>
                <a:cs typeface="Carlito"/>
              </a:rPr>
              <a:t>TION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8310" y="1187577"/>
            <a:ext cx="0" cy="983615"/>
          </a:xfrm>
          <a:custGeom>
            <a:avLst/>
            <a:gdLst/>
            <a:ahLst/>
            <a:cxnLst/>
            <a:rect l="l" t="t" r="r" b="b"/>
            <a:pathLst>
              <a:path h="983614">
                <a:moveTo>
                  <a:pt x="0" y="0"/>
                </a:moveTo>
                <a:lnTo>
                  <a:pt x="0" y="983107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93161" y="2574289"/>
            <a:ext cx="8655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252525"/>
                </a:solidFill>
                <a:latin typeface="Carlito"/>
                <a:cs typeface="Carlito"/>
              </a:rPr>
              <a:t>Your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client needs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800" spc="-25" dirty="0">
                <a:solidFill>
                  <a:srgbClr val="252525"/>
                </a:solidFill>
                <a:latin typeface="Carlito"/>
                <a:cs typeface="Carlito"/>
              </a:rPr>
              <a:t>way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track </a:t>
            </a: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KPIs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sales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revenue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profit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returns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),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compare</a:t>
            </a:r>
            <a:r>
              <a:rPr sz="1800" b="1" spc="1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regional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performance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analyze product-level trends </a:t>
            </a: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b="1" spc="-15" dirty="0">
                <a:solidFill>
                  <a:srgbClr val="252525"/>
                </a:solidFill>
                <a:latin typeface="Carlito"/>
                <a:cs typeface="Carlito"/>
              </a:rPr>
              <a:t>forecasts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identify high-value</a:t>
            </a:r>
            <a:r>
              <a:rPr sz="1800" b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b="1" spc="-15" dirty="0">
                <a:solidFill>
                  <a:srgbClr val="252525"/>
                </a:solidFill>
                <a:latin typeface="Carlito"/>
                <a:cs typeface="Carlito"/>
              </a:rPr>
              <a:t>customers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3161" y="3352038"/>
            <a:ext cx="8468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you’ve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been given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folder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800" b="1" spc="-20" dirty="0">
                <a:solidFill>
                  <a:srgbClr val="252525"/>
                </a:solidFill>
                <a:latin typeface="Carlito"/>
                <a:cs typeface="Carlito"/>
              </a:rPr>
              <a:t>raw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csv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files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containing information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about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transactions,  returns,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products, customers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1800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territories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7103" y="2904744"/>
            <a:ext cx="857885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4975">
              <a:lnSpc>
                <a:spcPts val="2000"/>
              </a:lnSpc>
              <a:spcBef>
                <a:spcPts val="95"/>
              </a:spcBef>
            </a:pPr>
            <a:r>
              <a:rPr sz="2000" spc="-28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800" b="1" dirty="0">
                <a:solidFill>
                  <a:srgbClr val="E6AE00"/>
                </a:solidFill>
                <a:latin typeface="Carlito"/>
                <a:cs typeface="Carlito"/>
              </a:rPr>
              <a:t>BRIEF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8310" y="2489835"/>
            <a:ext cx="0" cy="1549400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0"/>
                </a:moveTo>
                <a:lnTo>
                  <a:pt x="0" y="1549145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440" y="4810759"/>
            <a:ext cx="1597025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430" algn="r">
              <a:lnSpc>
                <a:spcPts val="2000"/>
              </a:lnSpc>
              <a:spcBef>
                <a:spcPts val="95"/>
              </a:spcBef>
            </a:pPr>
            <a:r>
              <a:rPr sz="2000" spc="-28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800" b="1" spc="-10" dirty="0">
                <a:solidFill>
                  <a:srgbClr val="E6AE00"/>
                </a:solidFill>
                <a:latin typeface="Carlito"/>
                <a:cs typeface="Carlito"/>
              </a:rPr>
              <a:t>OBJECTIVE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8310" y="4370451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902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93161" y="4479544"/>
            <a:ext cx="2424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800" b="1" spc="-15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BI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Desktop</a:t>
            </a:r>
            <a:r>
              <a:rPr sz="1800" b="1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to: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3161" y="4831588"/>
            <a:ext cx="538734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Connect and transform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 raw</a:t>
            </a:r>
            <a:r>
              <a:rPr sz="16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Build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relational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6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model</a:t>
            </a:r>
            <a:endParaRPr sz="1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new calculated columns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DAX</a:t>
            </a:r>
            <a:r>
              <a:rPr sz="16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measures</a:t>
            </a:r>
            <a:endParaRPr sz="1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Design an interactive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report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to analyze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and visualize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600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8232" y="1363212"/>
            <a:ext cx="4618355" cy="3963035"/>
            <a:chOff x="1968232" y="1363212"/>
            <a:chExt cx="4618355" cy="3963035"/>
          </a:xfrm>
        </p:grpSpPr>
        <p:sp>
          <p:nvSpPr>
            <p:cNvPr id="3" name="object 3"/>
            <p:cNvSpPr/>
            <p:nvPr/>
          </p:nvSpPr>
          <p:spPr>
            <a:xfrm>
              <a:off x="1968232" y="1363212"/>
              <a:ext cx="4617747" cy="3962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79676" y="1374648"/>
              <a:ext cx="4548378" cy="38930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67284" y="1385341"/>
            <a:ext cx="1743075" cy="1124585"/>
            <a:chOff x="367284" y="1385341"/>
            <a:chExt cx="1743075" cy="1124585"/>
          </a:xfrm>
        </p:grpSpPr>
        <p:sp>
          <p:nvSpPr>
            <p:cNvPr id="6" name="object 6"/>
            <p:cNvSpPr/>
            <p:nvPr/>
          </p:nvSpPr>
          <p:spPr>
            <a:xfrm>
              <a:off x="393156" y="1401306"/>
              <a:ext cx="1450156" cy="110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4622" y="1412748"/>
              <a:ext cx="1380743" cy="10386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284" y="1385341"/>
              <a:ext cx="1521714" cy="406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5003" y="1423035"/>
              <a:ext cx="1399540" cy="283845"/>
            </a:xfrm>
            <a:custGeom>
              <a:avLst/>
              <a:gdLst/>
              <a:ahLst/>
              <a:cxnLst/>
              <a:rect l="l" t="t" r="r" b="b"/>
              <a:pathLst>
                <a:path w="1399539" h="283844">
                  <a:moveTo>
                    <a:pt x="0" y="283463"/>
                  </a:moveTo>
                  <a:lnTo>
                    <a:pt x="1399032" y="283463"/>
                  </a:lnTo>
                  <a:lnTo>
                    <a:pt x="1399032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85747" y="1525143"/>
              <a:ext cx="324485" cy="76200"/>
            </a:xfrm>
            <a:custGeom>
              <a:avLst/>
              <a:gdLst/>
              <a:ahLst/>
              <a:cxnLst/>
              <a:rect l="l" t="t" r="r" b="b"/>
              <a:pathLst>
                <a:path w="324485" h="76200">
                  <a:moveTo>
                    <a:pt x="248157" y="0"/>
                  </a:moveTo>
                  <a:lnTo>
                    <a:pt x="248157" y="76200"/>
                  </a:lnTo>
                  <a:lnTo>
                    <a:pt x="298957" y="50800"/>
                  </a:lnTo>
                  <a:lnTo>
                    <a:pt x="260857" y="50800"/>
                  </a:lnTo>
                  <a:lnTo>
                    <a:pt x="260857" y="25400"/>
                  </a:lnTo>
                  <a:lnTo>
                    <a:pt x="298957" y="25400"/>
                  </a:lnTo>
                  <a:lnTo>
                    <a:pt x="248157" y="0"/>
                  </a:lnTo>
                  <a:close/>
                </a:path>
                <a:path w="324485" h="76200">
                  <a:moveTo>
                    <a:pt x="248157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48157" y="50800"/>
                  </a:lnTo>
                  <a:lnTo>
                    <a:pt x="248157" y="25400"/>
                  </a:lnTo>
                  <a:close/>
                </a:path>
                <a:path w="324485" h="76200">
                  <a:moveTo>
                    <a:pt x="298957" y="25400"/>
                  </a:moveTo>
                  <a:lnTo>
                    <a:pt x="260857" y="25400"/>
                  </a:lnTo>
                  <a:lnTo>
                    <a:pt x="260857" y="50800"/>
                  </a:lnTo>
                  <a:lnTo>
                    <a:pt x="298957" y="50800"/>
                  </a:lnTo>
                  <a:lnTo>
                    <a:pt x="324357" y="38100"/>
                  </a:lnTo>
                  <a:lnTo>
                    <a:pt x="298957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7841360" y="4160139"/>
            <a:ext cx="3644900" cy="1885314"/>
          </a:xfrm>
          <a:custGeom>
            <a:avLst/>
            <a:gdLst/>
            <a:ahLst/>
            <a:cxnLst/>
            <a:rect l="l" t="t" r="r" b="b"/>
            <a:pathLst>
              <a:path w="3644900" h="1885314">
                <a:moveTo>
                  <a:pt x="0" y="1885188"/>
                </a:moveTo>
                <a:lnTo>
                  <a:pt x="3644646" y="1885188"/>
                </a:lnTo>
                <a:lnTo>
                  <a:pt x="3644646" y="0"/>
                </a:lnTo>
                <a:lnTo>
                  <a:pt x="0" y="0"/>
                </a:lnTo>
                <a:lnTo>
                  <a:pt x="0" y="1885188"/>
                </a:lnTo>
                <a:close/>
              </a:path>
            </a:pathLst>
          </a:custGeom>
          <a:ln w="25400">
            <a:solidFill>
              <a:srgbClr val="ECC2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26731" y="1479803"/>
            <a:ext cx="4589145" cy="4448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Merging queries allows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b="1" spc="-5" dirty="0">
                <a:latin typeface="Carlito"/>
                <a:cs typeface="Carlito"/>
              </a:rPr>
              <a:t>join tables </a:t>
            </a:r>
            <a:r>
              <a:rPr sz="1800" spc="-5" dirty="0">
                <a:latin typeface="Carlito"/>
                <a:cs typeface="Carlito"/>
              </a:rPr>
              <a:t>based  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common column </a:t>
            </a:r>
            <a:r>
              <a:rPr sz="1800" spc="-20" dirty="0">
                <a:latin typeface="Carlito"/>
                <a:cs typeface="Carlito"/>
              </a:rPr>
              <a:t>(like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VLOOKUP)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3111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 </a:t>
            </a:r>
            <a:r>
              <a:rPr sz="1800" spc="-20" dirty="0">
                <a:latin typeface="Carlito"/>
                <a:cs typeface="Carlito"/>
              </a:rPr>
              <a:t>we’re </a:t>
            </a:r>
            <a:r>
              <a:rPr sz="1800" spc="-5" dirty="0">
                <a:latin typeface="Carlito"/>
                <a:cs typeface="Carlito"/>
              </a:rPr>
              <a:t>merging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15" dirty="0">
                <a:latin typeface="Carlito"/>
                <a:cs typeface="Carlito"/>
              </a:rPr>
              <a:t>AW_Sales_Data  </a:t>
            </a:r>
            <a:r>
              <a:rPr sz="1800" spc="-10" dirty="0">
                <a:latin typeface="Carlito"/>
                <a:cs typeface="Carlito"/>
              </a:rPr>
              <a:t>table </a:t>
            </a:r>
            <a:r>
              <a:rPr sz="1800" spc="-5" dirty="0">
                <a:latin typeface="Carlito"/>
                <a:cs typeface="Carlito"/>
              </a:rPr>
              <a:t>with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10" dirty="0">
                <a:latin typeface="Carlito"/>
                <a:cs typeface="Carlito"/>
              </a:rPr>
              <a:t>AW_Product_Lookup </a:t>
            </a:r>
            <a:r>
              <a:rPr sz="1800" spc="-5" dirty="0">
                <a:latin typeface="Carlito"/>
                <a:cs typeface="Carlito"/>
              </a:rPr>
              <a:t>table, </a:t>
            </a:r>
            <a:r>
              <a:rPr sz="1800" dirty="0">
                <a:latin typeface="Carlito"/>
                <a:cs typeface="Carlito"/>
              </a:rPr>
              <a:t>which  </a:t>
            </a:r>
            <a:r>
              <a:rPr sz="1800" spc="-10" dirty="0">
                <a:latin typeface="Carlito"/>
                <a:cs typeface="Carlito"/>
              </a:rPr>
              <a:t>share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common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i="1" spc="-5" dirty="0">
                <a:latin typeface="Carlito"/>
                <a:cs typeface="Carlito"/>
              </a:rPr>
              <a:t>ProductKey</a:t>
            </a:r>
            <a:r>
              <a:rPr sz="1800" spc="-5" dirty="0">
                <a:latin typeface="Carlito"/>
                <a:cs typeface="Carlito"/>
              </a:rPr>
              <a:t>”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rlito"/>
                <a:cs typeface="Carlito"/>
              </a:rPr>
              <a:t>NOTE: </a:t>
            </a:r>
            <a:r>
              <a:rPr sz="1800" spc="-5" dirty="0">
                <a:latin typeface="Carlito"/>
                <a:cs typeface="Carlito"/>
              </a:rPr>
              <a:t>Merging </a:t>
            </a:r>
            <a:r>
              <a:rPr sz="1800" b="1" i="1" spc="-5" dirty="0">
                <a:latin typeface="Carlito"/>
                <a:cs typeface="Carlito"/>
              </a:rPr>
              <a:t>adds </a:t>
            </a:r>
            <a:r>
              <a:rPr sz="1800" b="1" i="1" spc="-10" dirty="0">
                <a:latin typeface="Carlito"/>
                <a:cs typeface="Carlito"/>
              </a:rPr>
              <a:t>columns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an </a:t>
            </a:r>
            <a:r>
              <a:rPr sz="1800" spc="-10" dirty="0">
                <a:latin typeface="Carlito"/>
                <a:cs typeface="Carlito"/>
              </a:rPr>
              <a:t>existing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Carlito"/>
              <a:cs typeface="Carlito"/>
            </a:endParaRPr>
          </a:p>
          <a:p>
            <a:pPr marL="124269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5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42695">
              <a:lnSpc>
                <a:spcPct val="100000"/>
              </a:lnSpc>
              <a:spcBef>
                <a:spcPts val="310"/>
              </a:spcBef>
            </a:pP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Just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because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can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merge</a:t>
            </a:r>
            <a:r>
              <a:rPr sz="1600" spc="1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tables,</a:t>
            </a:r>
            <a:endParaRPr sz="1600">
              <a:latin typeface="Carlito"/>
              <a:cs typeface="Carlito"/>
            </a:endParaRPr>
          </a:p>
          <a:p>
            <a:pPr marL="1242695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doesn’t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mean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</a:t>
            </a:r>
            <a:r>
              <a:rPr sz="1600" spc="-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should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  <a:p>
            <a:pPr marL="1242695" marR="37846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general,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it’s better to keep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tables 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separate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define </a:t>
            </a: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relationships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between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them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(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more on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that</a:t>
            </a:r>
            <a:r>
              <a:rPr sz="1600" i="1" spc="-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later!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42454" y="4669535"/>
            <a:ext cx="822198" cy="821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98594" y="242569"/>
            <a:ext cx="3195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MERGING</a:t>
            </a:r>
            <a:r>
              <a:rPr sz="3200" b="0" spc="-2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QUERIES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640344" y="1202436"/>
            <a:ext cx="264795" cy="4315460"/>
            <a:chOff x="6640344" y="1202436"/>
            <a:chExt cx="264795" cy="4315460"/>
          </a:xfrm>
        </p:grpSpPr>
        <p:sp>
          <p:nvSpPr>
            <p:cNvPr id="17" name="object 17"/>
            <p:cNvSpPr/>
            <p:nvPr/>
          </p:nvSpPr>
          <p:spPr>
            <a:xfrm>
              <a:off x="6640344" y="1204674"/>
              <a:ext cx="264613" cy="43129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51878" y="1211961"/>
              <a:ext cx="197485" cy="4238625"/>
            </a:xfrm>
            <a:custGeom>
              <a:avLst/>
              <a:gdLst/>
              <a:ahLst/>
              <a:cxnLst/>
              <a:rect l="l" t="t" r="r" b="b"/>
              <a:pathLst>
                <a:path w="197484" h="4238625">
                  <a:moveTo>
                    <a:pt x="0" y="0"/>
                  </a:moveTo>
                  <a:lnTo>
                    <a:pt x="38403" y="10989"/>
                  </a:lnTo>
                  <a:lnTo>
                    <a:pt x="69770" y="40957"/>
                  </a:lnTo>
                  <a:lnTo>
                    <a:pt x="90922" y="85403"/>
                  </a:lnTo>
                  <a:lnTo>
                    <a:pt x="98678" y="139826"/>
                  </a:lnTo>
                  <a:lnTo>
                    <a:pt x="98678" y="1145539"/>
                  </a:lnTo>
                  <a:lnTo>
                    <a:pt x="106435" y="1199943"/>
                  </a:lnTo>
                  <a:lnTo>
                    <a:pt x="127587" y="1244345"/>
                  </a:lnTo>
                  <a:lnTo>
                    <a:pt x="158954" y="1274270"/>
                  </a:lnTo>
                  <a:lnTo>
                    <a:pt x="197357" y="1285239"/>
                  </a:lnTo>
                  <a:lnTo>
                    <a:pt x="158954" y="1296229"/>
                  </a:lnTo>
                  <a:lnTo>
                    <a:pt x="127587" y="1326197"/>
                  </a:lnTo>
                  <a:lnTo>
                    <a:pt x="106435" y="1370643"/>
                  </a:lnTo>
                  <a:lnTo>
                    <a:pt x="98678" y="1425066"/>
                  </a:lnTo>
                  <a:lnTo>
                    <a:pt x="98678" y="4098416"/>
                  </a:lnTo>
                  <a:lnTo>
                    <a:pt x="90922" y="4152840"/>
                  </a:lnTo>
                  <a:lnTo>
                    <a:pt x="69770" y="4197286"/>
                  </a:lnTo>
                  <a:lnTo>
                    <a:pt x="38403" y="4227254"/>
                  </a:lnTo>
                  <a:lnTo>
                    <a:pt x="0" y="4238244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643377" y="2167851"/>
            <a:ext cx="661670" cy="975994"/>
            <a:chOff x="2643377" y="2167851"/>
            <a:chExt cx="661670" cy="975994"/>
          </a:xfrm>
        </p:grpSpPr>
        <p:sp>
          <p:nvSpPr>
            <p:cNvPr id="20" name="object 20"/>
            <p:cNvSpPr/>
            <p:nvPr/>
          </p:nvSpPr>
          <p:spPr>
            <a:xfrm>
              <a:off x="2643377" y="2167851"/>
              <a:ext cx="661454" cy="9753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81096" y="2205609"/>
              <a:ext cx="539115" cy="852805"/>
            </a:xfrm>
            <a:custGeom>
              <a:avLst/>
              <a:gdLst/>
              <a:ahLst/>
              <a:cxnLst/>
              <a:rect l="l" t="t" r="r" b="b"/>
              <a:pathLst>
                <a:path w="539114" h="852805">
                  <a:moveTo>
                    <a:pt x="0" y="852677"/>
                  </a:moveTo>
                  <a:lnTo>
                    <a:pt x="538734" y="852677"/>
                  </a:lnTo>
                  <a:lnTo>
                    <a:pt x="538734" y="0"/>
                  </a:lnTo>
                  <a:lnTo>
                    <a:pt x="0" y="0"/>
                  </a:lnTo>
                  <a:lnTo>
                    <a:pt x="0" y="85267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138172" y="3443439"/>
            <a:ext cx="661670" cy="975994"/>
            <a:chOff x="2138172" y="3443439"/>
            <a:chExt cx="661670" cy="975994"/>
          </a:xfrm>
        </p:grpSpPr>
        <p:sp>
          <p:nvSpPr>
            <p:cNvPr id="23" name="object 23"/>
            <p:cNvSpPr/>
            <p:nvPr/>
          </p:nvSpPr>
          <p:spPr>
            <a:xfrm>
              <a:off x="2138172" y="3443439"/>
              <a:ext cx="661454" cy="9753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5891" y="3481196"/>
              <a:ext cx="539115" cy="852805"/>
            </a:xfrm>
            <a:custGeom>
              <a:avLst/>
              <a:gdLst/>
              <a:ahLst/>
              <a:cxnLst/>
              <a:rect l="l" t="t" r="r" b="b"/>
              <a:pathLst>
                <a:path w="539114" h="852804">
                  <a:moveTo>
                    <a:pt x="0" y="852677"/>
                  </a:moveTo>
                  <a:lnTo>
                    <a:pt x="538733" y="852677"/>
                  </a:lnTo>
                  <a:lnTo>
                    <a:pt x="538733" y="0"/>
                  </a:lnTo>
                  <a:lnTo>
                    <a:pt x="0" y="0"/>
                  </a:lnTo>
                  <a:lnTo>
                    <a:pt x="0" y="85267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4641" y="1405088"/>
            <a:ext cx="3259454" cy="3118485"/>
            <a:chOff x="2264641" y="1405088"/>
            <a:chExt cx="3259454" cy="3118485"/>
          </a:xfrm>
        </p:grpSpPr>
        <p:sp>
          <p:nvSpPr>
            <p:cNvPr id="3" name="object 3"/>
            <p:cNvSpPr/>
            <p:nvPr/>
          </p:nvSpPr>
          <p:spPr>
            <a:xfrm>
              <a:off x="2264641" y="1405088"/>
              <a:ext cx="3259118" cy="31181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76094" y="1416558"/>
              <a:ext cx="3189732" cy="30487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7418" y="1354802"/>
            <a:ext cx="1761489" cy="1107440"/>
            <a:chOff x="677418" y="1354802"/>
            <a:chExt cx="1761489" cy="1107440"/>
          </a:xfrm>
        </p:grpSpPr>
        <p:sp>
          <p:nvSpPr>
            <p:cNvPr id="6" name="object 6"/>
            <p:cNvSpPr/>
            <p:nvPr/>
          </p:nvSpPr>
          <p:spPr>
            <a:xfrm>
              <a:off x="703297" y="1354802"/>
              <a:ext cx="1450904" cy="11072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4756" y="1366266"/>
              <a:ext cx="1381506" cy="10378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7418" y="1588795"/>
              <a:ext cx="1521714" cy="406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5137" y="1626489"/>
              <a:ext cx="1399540" cy="283845"/>
            </a:xfrm>
            <a:custGeom>
              <a:avLst/>
              <a:gdLst/>
              <a:ahLst/>
              <a:cxnLst/>
              <a:rect l="l" t="t" r="r" b="b"/>
              <a:pathLst>
                <a:path w="1399539" h="283844">
                  <a:moveTo>
                    <a:pt x="0" y="283463"/>
                  </a:moveTo>
                  <a:lnTo>
                    <a:pt x="1399032" y="283463"/>
                  </a:lnTo>
                  <a:lnTo>
                    <a:pt x="1399032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4168" y="1730121"/>
              <a:ext cx="324485" cy="76200"/>
            </a:xfrm>
            <a:custGeom>
              <a:avLst/>
              <a:gdLst/>
              <a:ahLst/>
              <a:cxnLst/>
              <a:rect l="l" t="t" r="r" b="b"/>
              <a:pathLst>
                <a:path w="324485" h="76200">
                  <a:moveTo>
                    <a:pt x="248157" y="0"/>
                  </a:moveTo>
                  <a:lnTo>
                    <a:pt x="248157" y="76200"/>
                  </a:lnTo>
                  <a:lnTo>
                    <a:pt x="298957" y="50800"/>
                  </a:lnTo>
                  <a:lnTo>
                    <a:pt x="260857" y="50800"/>
                  </a:lnTo>
                  <a:lnTo>
                    <a:pt x="260857" y="25400"/>
                  </a:lnTo>
                  <a:lnTo>
                    <a:pt x="298957" y="25400"/>
                  </a:lnTo>
                  <a:lnTo>
                    <a:pt x="248157" y="0"/>
                  </a:lnTo>
                  <a:close/>
                </a:path>
                <a:path w="324485" h="76200">
                  <a:moveTo>
                    <a:pt x="248157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48157" y="50800"/>
                  </a:lnTo>
                  <a:lnTo>
                    <a:pt x="248157" y="25400"/>
                  </a:lnTo>
                  <a:close/>
                </a:path>
                <a:path w="324485" h="76200">
                  <a:moveTo>
                    <a:pt x="298957" y="25400"/>
                  </a:moveTo>
                  <a:lnTo>
                    <a:pt x="260857" y="25400"/>
                  </a:lnTo>
                  <a:lnTo>
                    <a:pt x="260857" y="50800"/>
                  </a:lnTo>
                  <a:lnTo>
                    <a:pt x="298957" y="50800"/>
                  </a:lnTo>
                  <a:lnTo>
                    <a:pt x="324357" y="38100"/>
                  </a:lnTo>
                  <a:lnTo>
                    <a:pt x="298957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89396" y="1843277"/>
            <a:ext cx="548386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Appending </a:t>
            </a:r>
            <a:r>
              <a:rPr sz="1800" spc="-5" dirty="0">
                <a:latin typeface="Carlito"/>
                <a:cs typeface="Carlito"/>
              </a:rPr>
              <a:t>queries allows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b="1" spc="-5" dirty="0">
                <a:latin typeface="Carlito"/>
                <a:cs typeface="Carlito"/>
              </a:rPr>
              <a:t>combine </a:t>
            </a:r>
            <a:r>
              <a:rPr sz="1800" spc="-5" dirty="0">
                <a:latin typeface="Carlito"/>
                <a:cs typeface="Carlito"/>
              </a:rPr>
              <a:t>(or </a:t>
            </a:r>
            <a:r>
              <a:rPr sz="1800" b="1" i="1" spc="-15" dirty="0">
                <a:latin typeface="Carlito"/>
                <a:cs typeface="Carlito"/>
              </a:rPr>
              <a:t>stack</a:t>
            </a:r>
            <a:r>
              <a:rPr sz="1800" spc="-15" dirty="0">
                <a:latin typeface="Carlito"/>
                <a:cs typeface="Carlito"/>
              </a:rPr>
              <a:t>)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that share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exact </a:t>
            </a:r>
            <a:r>
              <a:rPr sz="1800" spc="-5" dirty="0">
                <a:latin typeface="Carlito"/>
                <a:cs typeface="Carlito"/>
              </a:rPr>
              <a:t>same </a:t>
            </a:r>
            <a:r>
              <a:rPr sz="1800" spc="-10" dirty="0">
                <a:latin typeface="Carlito"/>
                <a:cs typeface="Carlito"/>
              </a:rPr>
              <a:t>column </a:t>
            </a:r>
            <a:r>
              <a:rPr sz="1800" spc="-5" dirty="0">
                <a:latin typeface="Carlito"/>
                <a:cs typeface="Carlito"/>
              </a:rPr>
              <a:t>structure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5" dirty="0">
                <a:latin typeface="Carlito"/>
                <a:cs typeface="Carlito"/>
              </a:rPr>
              <a:t>data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types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30289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 </a:t>
            </a:r>
            <a:r>
              <a:rPr sz="1800" spc="-20" dirty="0">
                <a:latin typeface="Carlito"/>
                <a:cs typeface="Carlito"/>
              </a:rPr>
              <a:t>we’re </a:t>
            </a:r>
            <a:r>
              <a:rPr sz="1800" dirty="0">
                <a:latin typeface="Carlito"/>
                <a:cs typeface="Carlito"/>
              </a:rPr>
              <a:t>appending the  </a:t>
            </a:r>
            <a:r>
              <a:rPr sz="1800" b="1" spc="-10" dirty="0">
                <a:latin typeface="Carlito"/>
                <a:cs typeface="Carlito"/>
              </a:rPr>
              <a:t>AdventureWorks_Sales_2015 </a:t>
            </a:r>
            <a:r>
              <a:rPr sz="1800" spc="-10" dirty="0">
                <a:latin typeface="Carlito"/>
                <a:cs typeface="Carlito"/>
              </a:rPr>
              <a:t>table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the  </a:t>
            </a:r>
            <a:r>
              <a:rPr sz="1800" b="1" spc="-10" dirty="0">
                <a:latin typeface="Carlito"/>
                <a:cs typeface="Carlito"/>
              </a:rPr>
              <a:t>AdventureWorks_Sales_2016 </a:t>
            </a:r>
            <a:r>
              <a:rPr sz="1800" spc="-5" dirty="0">
                <a:latin typeface="Carlito"/>
                <a:cs typeface="Carlito"/>
              </a:rPr>
              <a:t>table, </a:t>
            </a:r>
            <a:r>
              <a:rPr sz="1800" dirty="0">
                <a:latin typeface="Carlito"/>
                <a:cs typeface="Carlito"/>
              </a:rPr>
              <a:t>which is </a:t>
            </a:r>
            <a:r>
              <a:rPr sz="1800" spc="-5" dirty="0">
                <a:latin typeface="Carlito"/>
                <a:cs typeface="Carlito"/>
              </a:rPr>
              <a:t>valid since  they </a:t>
            </a:r>
            <a:r>
              <a:rPr sz="1800" spc="-10" dirty="0">
                <a:latin typeface="Carlito"/>
                <a:cs typeface="Carlito"/>
              </a:rPr>
              <a:t>share </a:t>
            </a:r>
            <a:r>
              <a:rPr sz="1800" spc="-5" dirty="0">
                <a:latin typeface="Carlito"/>
                <a:cs typeface="Carlito"/>
              </a:rPr>
              <a:t>identical </a:t>
            </a:r>
            <a:r>
              <a:rPr sz="1800" spc="-10" dirty="0">
                <a:latin typeface="Carlito"/>
                <a:cs typeface="Carlito"/>
              </a:rPr>
              <a:t>table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structures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NOTE: </a:t>
            </a:r>
            <a:r>
              <a:rPr sz="1800" dirty="0">
                <a:latin typeface="Carlito"/>
                <a:cs typeface="Carlito"/>
              </a:rPr>
              <a:t>Appending </a:t>
            </a:r>
            <a:r>
              <a:rPr sz="1800" b="1" i="1" spc="-5" dirty="0">
                <a:latin typeface="Carlito"/>
                <a:cs typeface="Carlito"/>
              </a:rPr>
              <a:t>adds rows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an </a:t>
            </a:r>
            <a:r>
              <a:rPr sz="1800" spc="-10" dirty="0">
                <a:latin typeface="Carlito"/>
                <a:cs typeface="Carlito"/>
              </a:rPr>
              <a:t>existing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6889" y="4947067"/>
            <a:ext cx="11287760" cy="1351280"/>
            <a:chOff x="486889" y="4947067"/>
            <a:chExt cx="11287760" cy="1351280"/>
          </a:xfrm>
        </p:grpSpPr>
        <p:sp>
          <p:nvSpPr>
            <p:cNvPr id="13" name="object 13"/>
            <p:cNvSpPr/>
            <p:nvPr/>
          </p:nvSpPr>
          <p:spPr>
            <a:xfrm>
              <a:off x="486889" y="4947067"/>
              <a:ext cx="11287533" cy="1350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4161" y="4994910"/>
              <a:ext cx="11105515" cy="1168400"/>
            </a:xfrm>
            <a:custGeom>
              <a:avLst/>
              <a:gdLst/>
              <a:ahLst/>
              <a:cxnLst/>
              <a:rect l="l" t="t" r="r" b="b"/>
              <a:pathLst>
                <a:path w="11105515" h="1168400">
                  <a:moveTo>
                    <a:pt x="11105388" y="0"/>
                  </a:moveTo>
                  <a:lnTo>
                    <a:pt x="0" y="0"/>
                  </a:lnTo>
                  <a:lnTo>
                    <a:pt x="0" y="1168145"/>
                  </a:lnTo>
                  <a:lnTo>
                    <a:pt x="11105388" y="1168145"/>
                  </a:lnTo>
                  <a:lnTo>
                    <a:pt x="11105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835" y="5122926"/>
              <a:ext cx="839724" cy="87096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4162" y="4994909"/>
            <a:ext cx="11105515" cy="11684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033780">
              <a:lnSpc>
                <a:spcPct val="100000"/>
              </a:lnSpc>
              <a:spcBef>
                <a:spcPts val="118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1052830">
              <a:lnSpc>
                <a:spcPct val="100000"/>
              </a:lnSpc>
              <a:spcBef>
                <a:spcPts val="215"/>
              </a:spcBef>
            </a:pPr>
            <a:r>
              <a:rPr sz="1800" i="1" dirty="0">
                <a:latin typeface="Carlito"/>
                <a:cs typeface="Carlito"/>
              </a:rPr>
              <a:t>Use the </a:t>
            </a:r>
            <a:r>
              <a:rPr sz="1800" i="1" spc="-10" dirty="0">
                <a:latin typeface="Carlito"/>
                <a:cs typeface="Carlito"/>
              </a:rPr>
              <a:t>“</a:t>
            </a:r>
            <a:r>
              <a:rPr sz="1800" b="1" i="1" spc="-10" dirty="0">
                <a:latin typeface="Carlito"/>
                <a:cs typeface="Carlito"/>
              </a:rPr>
              <a:t>Folder</a:t>
            </a:r>
            <a:r>
              <a:rPr sz="1800" i="1" spc="-10" dirty="0">
                <a:latin typeface="Carlito"/>
                <a:cs typeface="Carlito"/>
              </a:rPr>
              <a:t>” </a:t>
            </a:r>
            <a:r>
              <a:rPr sz="1800" i="1" spc="-5" dirty="0">
                <a:latin typeface="Carlito"/>
                <a:cs typeface="Carlito"/>
              </a:rPr>
              <a:t>option </a:t>
            </a:r>
            <a:r>
              <a:rPr sz="1800" i="1" spc="-10" dirty="0">
                <a:latin typeface="Carlito"/>
                <a:cs typeface="Carlito"/>
              </a:rPr>
              <a:t>(Get Data </a:t>
            </a:r>
            <a:r>
              <a:rPr sz="1800" i="1" dirty="0">
                <a:latin typeface="Carlito"/>
                <a:cs typeface="Carlito"/>
              </a:rPr>
              <a:t>&gt; More &gt; </a:t>
            </a:r>
            <a:r>
              <a:rPr sz="1800" i="1" spc="-10" dirty="0">
                <a:latin typeface="Carlito"/>
                <a:cs typeface="Carlito"/>
              </a:rPr>
              <a:t>Folder)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spc="-5" dirty="0">
                <a:latin typeface="Carlito"/>
                <a:cs typeface="Carlito"/>
              </a:rPr>
              <a:t>append all files within </a:t>
            </a:r>
            <a:r>
              <a:rPr sz="1800" i="1" dirty="0">
                <a:latin typeface="Carlito"/>
                <a:cs typeface="Carlito"/>
              </a:rPr>
              <a:t>a </a:t>
            </a:r>
            <a:r>
              <a:rPr sz="1800" i="1" spc="-10" dirty="0">
                <a:latin typeface="Carlito"/>
                <a:cs typeface="Carlito"/>
              </a:rPr>
              <a:t>folder </a:t>
            </a:r>
            <a:r>
              <a:rPr sz="1800" i="1" spc="-5" dirty="0">
                <a:latin typeface="Carlito"/>
                <a:cs typeface="Carlito"/>
              </a:rPr>
              <a:t>(assuming they</a:t>
            </a:r>
            <a:r>
              <a:rPr sz="1800" i="1" spc="140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share</a:t>
            </a:r>
            <a:endParaRPr sz="1800">
              <a:latin typeface="Carlito"/>
              <a:cs typeface="Carlito"/>
            </a:endParaRPr>
          </a:p>
          <a:p>
            <a:pPr marL="1052830">
              <a:lnSpc>
                <a:spcPct val="100000"/>
              </a:lnSpc>
            </a:pP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5" dirty="0">
                <a:latin typeface="Carlito"/>
                <a:cs typeface="Carlito"/>
              </a:rPr>
              <a:t>same structure); as you add </a:t>
            </a:r>
            <a:r>
              <a:rPr sz="1800" i="1" spc="-10" dirty="0">
                <a:latin typeface="Carlito"/>
                <a:cs typeface="Carlito"/>
              </a:rPr>
              <a:t>new </a:t>
            </a:r>
            <a:r>
              <a:rPr sz="1800" i="1" spc="-5" dirty="0">
                <a:latin typeface="Carlito"/>
                <a:cs typeface="Carlito"/>
              </a:rPr>
              <a:t>files, </a:t>
            </a:r>
            <a:r>
              <a:rPr sz="1800" i="1" dirty="0">
                <a:latin typeface="Carlito"/>
                <a:cs typeface="Carlito"/>
              </a:rPr>
              <a:t>simply refresh the </a:t>
            </a:r>
            <a:r>
              <a:rPr sz="1800" i="1" spc="-5" dirty="0">
                <a:latin typeface="Carlito"/>
                <a:cs typeface="Carlito"/>
              </a:rPr>
              <a:t>query and they </a:t>
            </a:r>
            <a:r>
              <a:rPr sz="1800" i="1" dirty="0">
                <a:latin typeface="Carlito"/>
                <a:cs typeface="Carlito"/>
              </a:rPr>
              <a:t>will </a:t>
            </a:r>
            <a:r>
              <a:rPr sz="1800" i="1" spc="-10" dirty="0">
                <a:latin typeface="Carlito"/>
                <a:cs typeface="Carlito"/>
              </a:rPr>
              <a:t>automatically</a:t>
            </a:r>
            <a:r>
              <a:rPr sz="1800" i="1" spc="70" dirty="0">
                <a:latin typeface="Carlito"/>
                <a:cs typeface="Carlito"/>
              </a:rPr>
              <a:t> </a:t>
            </a:r>
            <a:r>
              <a:rPr sz="1800" i="1" spc="-10" dirty="0">
                <a:latin typeface="Carlito"/>
                <a:cs typeface="Carlito"/>
              </a:rPr>
              <a:t>append!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25620" y="242569"/>
            <a:ext cx="35388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APPENDING</a:t>
            </a:r>
            <a:r>
              <a:rPr sz="3200" b="0" spc="-55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QUERIES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573273" y="2666936"/>
            <a:ext cx="2674620" cy="381000"/>
            <a:chOff x="2573273" y="2666936"/>
            <a:chExt cx="2674620" cy="381000"/>
          </a:xfrm>
        </p:grpSpPr>
        <p:sp>
          <p:nvSpPr>
            <p:cNvPr id="20" name="object 20"/>
            <p:cNvSpPr/>
            <p:nvPr/>
          </p:nvSpPr>
          <p:spPr>
            <a:xfrm>
              <a:off x="2573273" y="2666936"/>
              <a:ext cx="2674620" cy="3809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10992" y="2704718"/>
              <a:ext cx="2552065" cy="258445"/>
            </a:xfrm>
            <a:custGeom>
              <a:avLst/>
              <a:gdLst/>
              <a:ahLst/>
              <a:cxnLst/>
              <a:rect l="l" t="t" r="r" b="b"/>
              <a:pathLst>
                <a:path w="2552065" h="258444">
                  <a:moveTo>
                    <a:pt x="0" y="258317"/>
                  </a:moveTo>
                  <a:lnTo>
                    <a:pt x="2551937" y="258317"/>
                  </a:lnTo>
                  <a:lnTo>
                    <a:pt x="2551937" y="0"/>
                  </a:lnTo>
                  <a:lnTo>
                    <a:pt x="0" y="0"/>
                  </a:lnTo>
                  <a:lnTo>
                    <a:pt x="0" y="25831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573273" y="3269792"/>
            <a:ext cx="2674620" cy="380365"/>
            <a:chOff x="2573273" y="3269792"/>
            <a:chExt cx="2674620" cy="380365"/>
          </a:xfrm>
        </p:grpSpPr>
        <p:sp>
          <p:nvSpPr>
            <p:cNvPr id="23" name="object 23"/>
            <p:cNvSpPr/>
            <p:nvPr/>
          </p:nvSpPr>
          <p:spPr>
            <a:xfrm>
              <a:off x="2573273" y="3269792"/>
              <a:ext cx="2674620" cy="3801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10992" y="3307460"/>
              <a:ext cx="2552065" cy="257810"/>
            </a:xfrm>
            <a:custGeom>
              <a:avLst/>
              <a:gdLst/>
              <a:ahLst/>
              <a:cxnLst/>
              <a:rect l="l" t="t" r="r" b="b"/>
              <a:pathLst>
                <a:path w="2552065" h="257810">
                  <a:moveTo>
                    <a:pt x="0" y="257556"/>
                  </a:moveTo>
                  <a:lnTo>
                    <a:pt x="2551937" y="257556"/>
                  </a:lnTo>
                  <a:lnTo>
                    <a:pt x="255193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624839" y="1308353"/>
            <a:ext cx="229235" cy="3378835"/>
            <a:chOff x="5624839" y="1308353"/>
            <a:chExt cx="229235" cy="3378835"/>
          </a:xfrm>
        </p:grpSpPr>
        <p:sp>
          <p:nvSpPr>
            <p:cNvPr id="26" name="object 26"/>
            <p:cNvSpPr/>
            <p:nvPr/>
          </p:nvSpPr>
          <p:spPr>
            <a:xfrm>
              <a:off x="5624839" y="1310548"/>
              <a:ext cx="229018" cy="33765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36132" y="1317878"/>
              <a:ext cx="163830" cy="3302000"/>
            </a:xfrm>
            <a:custGeom>
              <a:avLst/>
              <a:gdLst/>
              <a:ahLst/>
              <a:cxnLst/>
              <a:rect l="l" t="t" r="r" b="b"/>
              <a:pathLst>
                <a:path w="163829" h="3302000">
                  <a:moveTo>
                    <a:pt x="0" y="0"/>
                  </a:moveTo>
                  <a:lnTo>
                    <a:pt x="31873" y="9118"/>
                  </a:lnTo>
                  <a:lnTo>
                    <a:pt x="57912" y="33988"/>
                  </a:lnTo>
                  <a:lnTo>
                    <a:pt x="75473" y="70883"/>
                  </a:lnTo>
                  <a:lnTo>
                    <a:pt x="81914" y="116078"/>
                  </a:lnTo>
                  <a:lnTo>
                    <a:pt x="81914" y="1418590"/>
                  </a:lnTo>
                  <a:lnTo>
                    <a:pt x="88356" y="1463784"/>
                  </a:lnTo>
                  <a:lnTo>
                    <a:pt x="105917" y="1500679"/>
                  </a:lnTo>
                  <a:lnTo>
                    <a:pt x="131956" y="1525549"/>
                  </a:lnTo>
                  <a:lnTo>
                    <a:pt x="163829" y="1534668"/>
                  </a:lnTo>
                  <a:lnTo>
                    <a:pt x="131956" y="1543786"/>
                  </a:lnTo>
                  <a:lnTo>
                    <a:pt x="105917" y="1568656"/>
                  </a:lnTo>
                  <a:lnTo>
                    <a:pt x="88356" y="1605551"/>
                  </a:lnTo>
                  <a:lnTo>
                    <a:pt x="81914" y="1650746"/>
                  </a:lnTo>
                  <a:lnTo>
                    <a:pt x="81914" y="3185668"/>
                  </a:lnTo>
                  <a:lnTo>
                    <a:pt x="75473" y="3230862"/>
                  </a:lnTo>
                  <a:lnTo>
                    <a:pt x="57912" y="3267757"/>
                  </a:lnTo>
                  <a:lnTo>
                    <a:pt x="31873" y="3292627"/>
                  </a:lnTo>
                  <a:lnTo>
                    <a:pt x="0" y="3301746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976" y="2580875"/>
            <a:ext cx="5296535" cy="3866515"/>
            <a:chOff x="444976" y="2580875"/>
            <a:chExt cx="5296535" cy="3866515"/>
          </a:xfrm>
        </p:grpSpPr>
        <p:sp>
          <p:nvSpPr>
            <p:cNvPr id="3" name="object 3"/>
            <p:cNvSpPr/>
            <p:nvPr/>
          </p:nvSpPr>
          <p:spPr>
            <a:xfrm>
              <a:off x="444976" y="2580875"/>
              <a:ext cx="5295962" cy="3866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6438" y="2592324"/>
              <a:ext cx="5226558" cy="3797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52450" y="1224473"/>
            <a:ext cx="10984865" cy="5088255"/>
            <a:chOff x="552450" y="1224473"/>
            <a:chExt cx="10984865" cy="5088255"/>
          </a:xfrm>
        </p:grpSpPr>
        <p:sp>
          <p:nvSpPr>
            <p:cNvPr id="6" name="object 6"/>
            <p:cNvSpPr/>
            <p:nvPr/>
          </p:nvSpPr>
          <p:spPr>
            <a:xfrm>
              <a:off x="555445" y="1349299"/>
              <a:ext cx="3156308" cy="1097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927" y="1360931"/>
              <a:ext cx="3086862" cy="10279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62377" y="1555191"/>
              <a:ext cx="764260" cy="9190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0097" y="1592960"/>
              <a:ext cx="641985" cy="796290"/>
            </a:xfrm>
            <a:custGeom>
              <a:avLst/>
              <a:gdLst/>
              <a:ahLst/>
              <a:cxnLst/>
              <a:rect l="l" t="t" r="r" b="b"/>
              <a:pathLst>
                <a:path w="641985" h="796289">
                  <a:moveTo>
                    <a:pt x="0" y="796289"/>
                  </a:moveTo>
                  <a:lnTo>
                    <a:pt x="641604" y="796289"/>
                  </a:lnTo>
                  <a:lnTo>
                    <a:pt x="641604" y="0"/>
                  </a:lnTo>
                  <a:lnTo>
                    <a:pt x="0" y="0"/>
                  </a:lnTo>
                  <a:lnTo>
                    <a:pt x="0" y="7962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86382" y="2164461"/>
              <a:ext cx="517525" cy="479425"/>
            </a:xfrm>
            <a:custGeom>
              <a:avLst/>
              <a:gdLst/>
              <a:ahLst/>
              <a:cxnLst/>
              <a:rect l="l" t="t" r="r" b="b"/>
              <a:pathLst>
                <a:path w="517525" h="479425">
                  <a:moveTo>
                    <a:pt x="0" y="394080"/>
                  </a:moveTo>
                  <a:lnTo>
                    <a:pt x="126" y="479298"/>
                  </a:lnTo>
                  <a:lnTo>
                    <a:pt x="68030" y="428243"/>
                  </a:lnTo>
                  <a:lnTo>
                    <a:pt x="39750" y="428243"/>
                  </a:lnTo>
                  <a:lnTo>
                    <a:pt x="17144" y="416813"/>
                  </a:lnTo>
                  <a:lnTo>
                    <a:pt x="22834" y="405477"/>
                  </a:lnTo>
                  <a:lnTo>
                    <a:pt x="0" y="394080"/>
                  </a:lnTo>
                  <a:close/>
                </a:path>
                <a:path w="517525" h="479425">
                  <a:moveTo>
                    <a:pt x="22834" y="405477"/>
                  </a:moveTo>
                  <a:lnTo>
                    <a:pt x="17144" y="416813"/>
                  </a:lnTo>
                  <a:lnTo>
                    <a:pt x="39750" y="428243"/>
                  </a:lnTo>
                  <a:lnTo>
                    <a:pt x="45517" y="416797"/>
                  </a:lnTo>
                  <a:lnTo>
                    <a:pt x="22834" y="405477"/>
                  </a:lnTo>
                  <a:close/>
                </a:path>
                <a:path w="517525" h="479425">
                  <a:moveTo>
                    <a:pt x="45517" y="416797"/>
                  </a:moveTo>
                  <a:lnTo>
                    <a:pt x="39750" y="428243"/>
                  </a:lnTo>
                  <a:lnTo>
                    <a:pt x="68030" y="428243"/>
                  </a:lnTo>
                  <a:lnTo>
                    <a:pt x="68199" y="428116"/>
                  </a:lnTo>
                  <a:lnTo>
                    <a:pt x="45517" y="416797"/>
                  </a:lnTo>
                  <a:close/>
                </a:path>
                <a:path w="517525" h="479425">
                  <a:moveTo>
                    <a:pt x="510031" y="0"/>
                  </a:moveTo>
                  <a:lnTo>
                    <a:pt x="468249" y="12826"/>
                  </a:lnTo>
                  <a:lnTo>
                    <a:pt x="426593" y="26162"/>
                  </a:lnTo>
                  <a:lnTo>
                    <a:pt x="385444" y="40512"/>
                  </a:lnTo>
                  <a:lnTo>
                    <a:pt x="345186" y="56641"/>
                  </a:lnTo>
                  <a:lnTo>
                    <a:pt x="305688" y="74802"/>
                  </a:lnTo>
                  <a:lnTo>
                    <a:pt x="267588" y="95758"/>
                  </a:lnTo>
                  <a:lnTo>
                    <a:pt x="231267" y="120014"/>
                  </a:lnTo>
                  <a:lnTo>
                    <a:pt x="196976" y="148081"/>
                  </a:lnTo>
                  <a:lnTo>
                    <a:pt x="165226" y="180086"/>
                  </a:lnTo>
                  <a:lnTo>
                    <a:pt x="135762" y="215773"/>
                  </a:lnTo>
                  <a:lnTo>
                    <a:pt x="108204" y="254253"/>
                  </a:lnTo>
                  <a:lnTo>
                    <a:pt x="82295" y="295401"/>
                  </a:lnTo>
                  <a:lnTo>
                    <a:pt x="57912" y="338200"/>
                  </a:lnTo>
                  <a:lnTo>
                    <a:pt x="34290" y="382650"/>
                  </a:lnTo>
                  <a:lnTo>
                    <a:pt x="22834" y="405477"/>
                  </a:lnTo>
                  <a:lnTo>
                    <a:pt x="45517" y="416797"/>
                  </a:lnTo>
                  <a:lnTo>
                    <a:pt x="56971" y="394080"/>
                  </a:lnTo>
                  <a:lnTo>
                    <a:pt x="80061" y="350647"/>
                  </a:lnTo>
                  <a:lnTo>
                    <a:pt x="104267" y="308101"/>
                  </a:lnTo>
                  <a:lnTo>
                    <a:pt x="116557" y="288163"/>
                  </a:lnTo>
                  <a:lnTo>
                    <a:pt x="129412" y="268224"/>
                  </a:lnTo>
                  <a:lnTo>
                    <a:pt x="142444" y="249554"/>
                  </a:lnTo>
                  <a:lnTo>
                    <a:pt x="155895" y="231266"/>
                  </a:lnTo>
                  <a:lnTo>
                    <a:pt x="169925" y="213360"/>
                  </a:lnTo>
                  <a:lnTo>
                    <a:pt x="183727" y="197485"/>
                  </a:lnTo>
                  <a:lnTo>
                    <a:pt x="198646" y="181737"/>
                  </a:lnTo>
                  <a:lnTo>
                    <a:pt x="214375" y="166624"/>
                  </a:lnTo>
                  <a:lnTo>
                    <a:pt x="229808" y="153415"/>
                  </a:lnTo>
                  <a:lnTo>
                    <a:pt x="246146" y="140588"/>
                  </a:lnTo>
                  <a:lnTo>
                    <a:pt x="246634" y="140208"/>
                  </a:lnTo>
                  <a:lnTo>
                    <a:pt x="263525" y="128397"/>
                  </a:lnTo>
                  <a:lnTo>
                    <a:pt x="263740" y="128397"/>
                  </a:lnTo>
                  <a:lnTo>
                    <a:pt x="280653" y="117601"/>
                  </a:lnTo>
                  <a:lnTo>
                    <a:pt x="298831" y="107061"/>
                  </a:lnTo>
                  <a:lnTo>
                    <a:pt x="317005" y="97536"/>
                  </a:lnTo>
                  <a:lnTo>
                    <a:pt x="316865" y="97536"/>
                  </a:lnTo>
                  <a:lnTo>
                    <a:pt x="336042" y="88264"/>
                  </a:lnTo>
                  <a:lnTo>
                    <a:pt x="336236" y="88264"/>
                  </a:lnTo>
                  <a:lnTo>
                    <a:pt x="355219" y="79883"/>
                  </a:lnTo>
                  <a:lnTo>
                    <a:pt x="355468" y="79883"/>
                  </a:lnTo>
                  <a:lnTo>
                    <a:pt x="394588" y="64135"/>
                  </a:lnTo>
                  <a:lnTo>
                    <a:pt x="394808" y="64135"/>
                  </a:lnTo>
                  <a:lnTo>
                    <a:pt x="434484" y="50291"/>
                  </a:lnTo>
                  <a:lnTo>
                    <a:pt x="475995" y="37084"/>
                  </a:lnTo>
                  <a:lnTo>
                    <a:pt x="517398" y="24384"/>
                  </a:lnTo>
                  <a:lnTo>
                    <a:pt x="510031" y="0"/>
                  </a:lnTo>
                  <a:close/>
                </a:path>
                <a:path w="517525" h="479425">
                  <a:moveTo>
                    <a:pt x="80263" y="350265"/>
                  </a:moveTo>
                  <a:lnTo>
                    <a:pt x="80010" y="350647"/>
                  </a:lnTo>
                  <a:lnTo>
                    <a:pt x="80263" y="350265"/>
                  </a:lnTo>
                  <a:close/>
                </a:path>
                <a:path w="517525" h="479425">
                  <a:moveTo>
                    <a:pt x="104372" y="308101"/>
                  </a:moveTo>
                  <a:lnTo>
                    <a:pt x="104140" y="308483"/>
                  </a:lnTo>
                  <a:lnTo>
                    <a:pt x="104372" y="308101"/>
                  </a:lnTo>
                  <a:close/>
                </a:path>
                <a:path w="517525" h="479425">
                  <a:moveTo>
                    <a:pt x="116712" y="287909"/>
                  </a:moveTo>
                  <a:lnTo>
                    <a:pt x="116459" y="288163"/>
                  </a:lnTo>
                  <a:lnTo>
                    <a:pt x="116712" y="287909"/>
                  </a:lnTo>
                  <a:close/>
                </a:path>
                <a:path w="517525" h="479425">
                  <a:moveTo>
                    <a:pt x="129462" y="268224"/>
                  </a:moveTo>
                  <a:lnTo>
                    <a:pt x="129286" y="268477"/>
                  </a:lnTo>
                  <a:lnTo>
                    <a:pt x="129462" y="268224"/>
                  </a:lnTo>
                  <a:close/>
                </a:path>
                <a:path w="517525" h="479425">
                  <a:moveTo>
                    <a:pt x="142620" y="249300"/>
                  </a:moveTo>
                  <a:lnTo>
                    <a:pt x="142367" y="249554"/>
                  </a:lnTo>
                  <a:lnTo>
                    <a:pt x="142620" y="249300"/>
                  </a:lnTo>
                  <a:close/>
                </a:path>
                <a:path w="517525" h="479425">
                  <a:moveTo>
                    <a:pt x="156082" y="231012"/>
                  </a:moveTo>
                  <a:lnTo>
                    <a:pt x="155829" y="231266"/>
                  </a:lnTo>
                  <a:lnTo>
                    <a:pt x="156082" y="231012"/>
                  </a:lnTo>
                  <a:close/>
                </a:path>
                <a:path w="517525" h="479425">
                  <a:moveTo>
                    <a:pt x="169984" y="213360"/>
                  </a:moveTo>
                  <a:lnTo>
                    <a:pt x="169544" y="213867"/>
                  </a:lnTo>
                  <a:lnTo>
                    <a:pt x="169984" y="213360"/>
                  </a:lnTo>
                  <a:close/>
                </a:path>
                <a:path w="517525" h="479425">
                  <a:moveTo>
                    <a:pt x="184276" y="196850"/>
                  </a:moveTo>
                  <a:lnTo>
                    <a:pt x="183769" y="197358"/>
                  </a:lnTo>
                  <a:lnTo>
                    <a:pt x="184276" y="196850"/>
                  </a:lnTo>
                  <a:close/>
                </a:path>
                <a:path w="517525" h="479425">
                  <a:moveTo>
                    <a:pt x="214458" y="166624"/>
                  </a:moveTo>
                  <a:lnTo>
                    <a:pt x="213868" y="167131"/>
                  </a:lnTo>
                  <a:lnTo>
                    <a:pt x="214458" y="166624"/>
                  </a:lnTo>
                  <a:close/>
                </a:path>
                <a:path w="517525" h="479425">
                  <a:moveTo>
                    <a:pt x="230250" y="153035"/>
                  </a:moveTo>
                  <a:lnTo>
                    <a:pt x="229743" y="153415"/>
                  </a:lnTo>
                  <a:lnTo>
                    <a:pt x="230250" y="153035"/>
                  </a:lnTo>
                  <a:close/>
                </a:path>
                <a:path w="517525" h="479425">
                  <a:moveTo>
                    <a:pt x="246669" y="140208"/>
                  </a:moveTo>
                  <a:lnTo>
                    <a:pt x="246325" y="140448"/>
                  </a:lnTo>
                  <a:lnTo>
                    <a:pt x="246669" y="140208"/>
                  </a:lnTo>
                  <a:close/>
                </a:path>
                <a:path w="517525" h="479425">
                  <a:moveTo>
                    <a:pt x="263740" y="128397"/>
                  </a:moveTo>
                  <a:lnTo>
                    <a:pt x="263525" y="128397"/>
                  </a:lnTo>
                  <a:lnTo>
                    <a:pt x="263144" y="128777"/>
                  </a:lnTo>
                  <a:lnTo>
                    <a:pt x="263740" y="128397"/>
                  </a:lnTo>
                  <a:close/>
                </a:path>
                <a:path w="517525" h="479425">
                  <a:moveTo>
                    <a:pt x="281050" y="117348"/>
                  </a:moveTo>
                  <a:lnTo>
                    <a:pt x="280543" y="117601"/>
                  </a:lnTo>
                  <a:lnTo>
                    <a:pt x="281050" y="117348"/>
                  </a:lnTo>
                  <a:close/>
                </a:path>
                <a:path w="517525" h="479425">
                  <a:moveTo>
                    <a:pt x="298931" y="107061"/>
                  </a:moveTo>
                  <a:lnTo>
                    <a:pt x="298450" y="107314"/>
                  </a:lnTo>
                  <a:lnTo>
                    <a:pt x="298931" y="107061"/>
                  </a:lnTo>
                  <a:close/>
                </a:path>
                <a:path w="517525" h="479425">
                  <a:moveTo>
                    <a:pt x="317245" y="97409"/>
                  </a:moveTo>
                  <a:lnTo>
                    <a:pt x="316865" y="97536"/>
                  </a:lnTo>
                  <a:lnTo>
                    <a:pt x="317005" y="97536"/>
                  </a:lnTo>
                  <a:lnTo>
                    <a:pt x="317245" y="97409"/>
                  </a:lnTo>
                  <a:close/>
                </a:path>
                <a:path w="517525" h="479425">
                  <a:moveTo>
                    <a:pt x="336236" y="88264"/>
                  </a:moveTo>
                  <a:lnTo>
                    <a:pt x="336042" y="88264"/>
                  </a:lnTo>
                  <a:lnTo>
                    <a:pt x="335661" y="88518"/>
                  </a:lnTo>
                  <a:lnTo>
                    <a:pt x="336236" y="88264"/>
                  </a:lnTo>
                  <a:close/>
                </a:path>
                <a:path w="517525" h="479425">
                  <a:moveTo>
                    <a:pt x="355468" y="79883"/>
                  </a:moveTo>
                  <a:lnTo>
                    <a:pt x="355219" y="79883"/>
                  </a:lnTo>
                  <a:lnTo>
                    <a:pt x="354838" y="80137"/>
                  </a:lnTo>
                  <a:lnTo>
                    <a:pt x="355468" y="79883"/>
                  </a:lnTo>
                  <a:close/>
                </a:path>
                <a:path w="517525" h="479425">
                  <a:moveTo>
                    <a:pt x="394808" y="64135"/>
                  </a:moveTo>
                  <a:lnTo>
                    <a:pt x="394588" y="64135"/>
                  </a:lnTo>
                  <a:lnTo>
                    <a:pt x="394081" y="64388"/>
                  </a:lnTo>
                  <a:lnTo>
                    <a:pt x="394808" y="64135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450" y="5688329"/>
              <a:ext cx="846556" cy="3542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169" y="5726048"/>
              <a:ext cx="723900" cy="231775"/>
            </a:xfrm>
            <a:custGeom>
              <a:avLst/>
              <a:gdLst/>
              <a:ahLst/>
              <a:cxnLst/>
              <a:rect l="l" t="t" r="r" b="b"/>
              <a:pathLst>
                <a:path w="723900" h="231775">
                  <a:moveTo>
                    <a:pt x="0" y="231647"/>
                  </a:moveTo>
                  <a:lnTo>
                    <a:pt x="723900" y="231647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231647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9895" y="1224473"/>
              <a:ext cx="5050593" cy="2389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61353" y="1235963"/>
              <a:ext cx="4981194" cy="23202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0226" y="2031237"/>
              <a:ext cx="5024755" cy="3806190"/>
            </a:xfrm>
            <a:custGeom>
              <a:avLst/>
              <a:gdLst/>
              <a:ahLst/>
              <a:cxnLst/>
              <a:rect l="l" t="t" r="r" b="b"/>
              <a:pathLst>
                <a:path w="5024755" h="3806190">
                  <a:moveTo>
                    <a:pt x="448236" y="3661219"/>
                  </a:moveTo>
                  <a:lnTo>
                    <a:pt x="368007" y="3661232"/>
                  </a:lnTo>
                  <a:lnTo>
                    <a:pt x="0" y="3781805"/>
                  </a:lnTo>
                  <a:lnTo>
                    <a:pt x="7874" y="3805936"/>
                  </a:lnTo>
                  <a:lnTo>
                    <a:pt x="448236" y="3661219"/>
                  </a:lnTo>
                  <a:close/>
                </a:path>
                <a:path w="5024755" h="3806190">
                  <a:moveTo>
                    <a:pt x="629424" y="3600183"/>
                  </a:moveTo>
                  <a:lnTo>
                    <a:pt x="550926" y="3600183"/>
                  </a:lnTo>
                  <a:lnTo>
                    <a:pt x="367919" y="3661232"/>
                  </a:lnTo>
                  <a:lnTo>
                    <a:pt x="368046" y="3661219"/>
                  </a:lnTo>
                  <a:lnTo>
                    <a:pt x="448236" y="3661219"/>
                  </a:lnTo>
                  <a:lnTo>
                    <a:pt x="629424" y="3600183"/>
                  </a:lnTo>
                  <a:close/>
                </a:path>
                <a:path w="5024755" h="3806190">
                  <a:moveTo>
                    <a:pt x="732536" y="3537966"/>
                  </a:moveTo>
                  <a:lnTo>
                    <a:pt x="550799" y="3600208"/>
                  </a:lnTo>
                  <a:lnTo>
                    <a:pt x="629424" y="3600183"/>
                  </a:lnTo>
                  <a:lnTo>
                    <a:pt x="740918" y="3562032"/>
                  </a:lnTo>
                  <a:lnTo>
                    <a:pt x="808790" y="3538093"/>
                  </a:lnTo>
                  <a:lnTo>
                    <a:pt x="732409" y="3538093"/>
                  </a:lnTo>
                  <a:lnTo>
                    <a:pt x="732536" y="3537966"/>
                  </a:lnTo>
                  <a:close/>
                </a:path>
                <a:path w="5024755" h="3806190">
                  <a:moveTo>
                    <a:pt x="912622" y="3474466"/>
                  </a:moveTo>
                  <a:lnTo>
                    <a:pt x="732409" y="3538093"/>
                  </a:lnTo>
                  <a:lnTo>
                    <a:pt x="808790" y="3538093"/>
                  </a:lnTo>
                  <a:lnTo>
                    <a:pt x="921131" y="3498469"/>
                  </a:lnTo>
                  <a:lnTo>
                    <a:pt x="986302" y="3474593"/>
                  </a:lnTo>
                  <a:lnTo>
                    <a:pt x="912494" y="3474593"/>
                  </a:lnTo>
                  <a:lnTo>
                    <a:pt x="912622" y="3474466"/>
                  </a:lnTo>
                  <a:close/>
                </a:path>
                <a:path w="5024755" h="3806190">
                  <a:moveTo>
                    <a:pt x="1090422" y="3409315"/>
                  </a:moveTo>
                  <a:lnTo>
                    <a:pt x="912494" y="3474593"/>
                  </a:lnTo>
                  <a:lnTo>
                    <a:pt x="986302" y="3474593"/>
                  </a:lnTo>
                  <a:lnTo>
                    <a:pt x="1099312" y="3433191"/>
                  </a:lnTo>
                  <a:lnTo>
                    <a:pt x="1161328" y="3409442"/>
                  </a:lnTo>
                  <a:lnTo>
                    <a:pt x="1090295" y="3409442"/>
                  </a:lnTo>
                  <a:lnTo>
                    <a:pt x="1090422" y="3409315"/>
                  </a:lnTo>
                  <a:close/>
                </a:path>
                <a:path w="5024755" h="3806190">
                  <a:moveTo>
                    <a:pt x="1831018" y="3124962"/>
                  </a:moveTo>
                  <a:lnTo>
                    <a:pt x="1773047" y="3124962"/>
                  </a:lnTo>
                  <a:lnTo>
                    <a:pt x="1607312" y="3200400"/>
                  </a:lnTo>
                  <a:lnTo>
                    <a:pt x="1438148" y="3272663"/>
                  </a:lnTo>
                  <a:lnTo>
                    <a:pt x="1265682" y="3342259"/>
                  </a:lnTo>
                  <a:lnTo>
                    <a:pt x="1090295" y="3409442"/>
                  </a:lnTo>
                  <a:lnTo>
                    <a:pt x="1161328" y="3409442"/>
                  </a:lnTo>
                  <a:lnTo>
                    <a:pt x="1275080" y="3365880"/>
                  </a:lnTo>
                  <a:lnTo>
                    <a:pt x="1448054" y="3296158"/>
                  </a:lnTo>
                  <a:lnTo>
                    <a:pt x="1617599" y="3223641"/>
                  </a:lnTo>
                  <a:lnTo>
                    <a:pt x="1783715" y="3148076"/>
                  </a:lnTo>
                  <a:lnTo>
                    <a:pt x="1831018" y="3124962"/>
                  </a:lnTo>
                  <a:close/>
                </a:path>
                <a:path w="5024755" h="3806190">
                  <a:moveTo>
                    <a:pt x="1265936" y="3342131"/>
                  </a:moveTo>
                  <a:lnTo>
                    <a:pt x="1265604" y="3342259"/>
                  </a:lnTo>
                  <a:lnTo>
                    <a:pt x="1265936" y="3342131"/>
                  </a:lnTo>
                  <a:close/>
                </a:path>
                <a:path w="5024755" h="3806190">
                  <a:moveTo>
                    <a:pt x="1438402" y="3272536"/>
                  </a:moveTo>
                  <a:lnTo>
                    <a:pt x="1438087" y="3272663"/>
                  </a:lnTo>
                  <a:lnTo>
                    <a:pt x="1438402" y="3272536"/>
                  </a:lnTo>
                  <a:close/>
                </a:path>
                <a:path w="5024755" h="3806190">
                  <a:moveTo>
                    <a:pt x="1607566" y="3200273"/>
                  </a:moveTo>
                  <a:lnTo>
                    <a:pt x="1607268" y="3200400"/>
                  </a:lnTo>
                  <a:lnTo>
                    <a:pt x="1607566" y="3200273"/>
                  </a:lnTo>
                  <a:close/>
                </a:path>
                <a:path w="5024755" h="3806190">
                  <a:moveTo>
                    <a:pt x="1934337" y="3046222"/>
                  </a:moveTo>
                  <a:lnTo>
                    <a:pt x="1772666" y="3125089"/>
                  </a:lnTo>
                  <a:lnTo>
                    <a:pt x="1773047" y="3124962"/>
                  </a:lnTo>
                  <a:lnTo>
                    <a:pt x="1831018" y="3124962"/>
                  </a:lnTo>
                  <a:lnTo>
                    <a:pt x="1945640" y="3068955"/>
                  </a:lnTo>
                  <a:lnTo>
                    <a:pt x="1988391" y="3046476"/>
                  </a:lnTo>
                  <a:lnTo>
                    <a:pt x="1933956" y="3046476"/>
                  </a:lnTo>
                  <a:lnTo>
                    <a:pt x="1934337" y="3046222"/>
                  </a:lnTo>
                  <a:close/>
                </a:path>
                <a:path w="5024755" h="3806190">
                  <a:moveTo>
                    <a:pt x="2142334" y="2963799"/>
                  </a:moveTo>
                  <a:lnTo>
                    <a:pt x="2091054" y="2963799"/>
                  </a:lnTo>
                  <a:lnTo>
                    <a:pt x="1933956" y="3046476"/>
                  </a:lnTo>
                  <a:lnTo>
                    <a:pt x="1988391" y="3046476"/>
                  </a:lnTo>
                  <a:lnTo>
                    <a:pt x="2103120" y="2986151"/>
                  </a:lnTo>
                  <a:lnTo>
                    <a:pt x="2142334" y="2963799"/>
                  </a:lnTo>
                  <a:close/>
                </a:path>
                <a:path w="5024755" h="3806190">
                  <a:moveTo>
                    <a:pt x="2572711" y="2690876"/>
                  </a:moveTo>
                  <a:lnTo>
                    <a:pt x="2529713" y="2690876"/>
                  </a:lnTo>
                  <a:lnTo>
                    <a:pt x="2459990" y="2739390"/>
                  </a:lnTo>
                  <a:lnTo>
                    <a:pt x="2388870" y="2786634"/>
                  </a:lnTo>
                  <a:lnTo>
                    <a:pt x="2242439" y="2877566"/>
                  </a:lnTo>
                  <a:lnTo>
                    <a:pt x="2090674" y="2963926"/>
                  </a:lnTo>
                  <a:lnTo>
                    <a:pt x="2091054" y="2963799"/>
                  </a:lnTo>
                  <a:lnTo>
                    <a:pt x="2142334" y="2963799"/>
                  </a:lnTo>
                  <a:lnTo>
                    <a:pt x="2255520" y="2899283"/>
                  </a:lnTo>
                  <a:lnTo>
                    <a:pt x="2402840" y="2807843"/>
                  </a:lnTo>
                  <a:lnTo>
                    <a:pt x="2474341" y="2760345"/>
                  </a:lnTo>
                  <a:lnTo>
                    <a:pt x="2544445" y="2711577"/>
                  </a:lnTo>
                  <a:lnTo>
                    <a:pt x="2572711" y="2690876"/>
                  </a:lnTo>
                  <a:close/>
                </a:path>
                <a:path w="5024755" h="3806190">
                  <a:moveTo>
                    <a:pt x="2242820" y="2877312"/>
                  </a:moveTo>
                  <a:lnTo>
                    <a:pt x="2242373" y="2877566"/>
                  </a:lnTo>
                  <a:lnTo>
                    <a:pt x="2242820" y="2877312"/>
                  </a:lnTo>
                  <a:close/>
                </a:path>
                <a:path w="5024755" h="3806190">
                  <a:moveTo>
                    <a:pt x="2389251" y="2786380"/>
                  </a:moveTo>
                  <a:lnTo>
                    <a:pt x="2388842" y="2786634"/>
                  </a:lnTo>
                  <a:lnTo>
                    <a:pt x="2389251" y="2786380"/>
                  </a:lnTo>
                  <a:close/>
                </a:path>
                <a:path w="5024755" h="3806190">
                  <a:moveTo>
                    <a:pt x="2460116" y="2739263"/>
                  </a:moveTo>
                  <a:lnTo>
                    <a:pt x="2459925" y="2739390"/>
                  </a:lnTo>
                  <a:lnTo>
                    <a:pt x="2460116" y="2739263"/>
                  </a:lnTo>
                  <a:close/>
                </a:path>
                <a:path w="5024755" h="3806190">
                  <a:moveTo>
                    <a:pt x="2704092" y="2590165"/>
                  </a:moveTo>
                  <a:lnTo>
                    <a:pt x="2664206" y="2590165"/>
                  </a:lnTo>
                  <a:lnTo>
                    <a:pt x="2597531" y="2641219"/>
                  </a:lnTo>
                  <a:lnTo>
                    <a:pt x="2529459" y="2691003"/>
                  </a:lnTo>
                  <a:lnTo>
                    <a:pt x="2529713" y="2690876"/>
                  </a:lnTo>
                  <a:lnTo>
                    <a:pt x="2572711" y="2690876"/>
                  </a:lnTo>
                  <a:lnTo>
                    <a:pt x="2612771" y="2661539"/>
                  </a:lnTo>
                  <a:lnTo>
                    <a:pt x="2679827" y="2610104"/>
                  </a:lnTo>
                  <a:lnTo>
                    <a:pt x="2704092" y="2590165"/>
                  </a:lnTo>
                  <a:close/>
                </a:path>
                <a:path w="5024755" h="3806190">
                  <a:moveTo>
                    <a:pt x="2597658" y="2641092"/>
                  </a:moveTo>
                  <a:lnTo>
                    <a:pt x="2597484" y="2641219"/>
                  </a:lnTo>
                  <a:lnTo>
                    <a:pt x="2597658" y="2641092"/>
                  </a:lnTo>
                  <a:close/>
                </a:path>
                <a:path w="5024755" h="3806190">
                  <a:moveTo>
                    <a:pt x="2828789" y="2480437"/>
                  </a:moveTo>
                  <a:lnTo>
                    <a:pt x="2792222" y="2480437"/>
                  </a:lnTo>
                  <a:lnTo>
                    <a:pt x="2728595" y="2537206"/>
                  </a:lnTo>
                  <a:lnTo>
                    <a:pt x="2663825" y="2590419"/>
                  </a:lnTo>
                  <a:lnTo>
                    <a:pt x="2664206" y="2590165"/>
                  </a:lnTo>
                  <a:lnTo>
                    <a:pt x="2704092" y="2590165"/>
                  </a:lnTo>
                  <a:lnTo>
                    <a:pt x="2745359" y="2556256"/>
                  </a:lnTo>
                  <a:lnTo>
                    <a:pt x="2809240" y="2499233"/>
                  </a:lnTo>
                  <a:lnTo>
                    <a:pt x="2828789" y="2480437"/>
                  </a:lnTo>
                  <a:close/>
                </a:path>
                <a:path w="5024755" h="3806190">
                  <a:moveTo>
                    <a:pt x="2728976" y="2536825"/>
                  </a:moveTo>
                  <a:lnTo>
                    <a:pt x="2728512" y="2537206"/>
                  </a:lnTo>
                  <a:lnTo>
                    <a:pt x="2728976" y="2536825"/>
                  </a:lnTo>
                  <a:close/>
                </a:path>
                <a:path w="5024755" h="3806190">
                  <a:moveTo>
                    <a:pt x="2889570" y="2420874"/>
                  </a:moveTo>
                  <a:lnTo>
                    <a:pt x="2854198" y="2420874"/>
                  </a:lnTo>
                  <a:lnTo>
                    <a:pt x="2791841" y="2480691"/>
                  </a:lnTo>
                  <a:lnTo>
                    <a:pt x="2792222" y="2480437"/>
                  </a:lnTo>
                  <a:lnTo>
                    <a:pt x="2828789" y="2480437"/>
                  </a:lnTo>
                  <a:lnTo>
                    <a:pt x="2871851" y="2439035"/>
                  </a:lnTo>
                  <a:lnTo>
                    <a:pt x="2889570" y="2420874"/>
                  </a:lnTo>
                  <a:close/>
                </a:path>
                <a:path w="5024755" h="3806190">
                  <a:moveTo>
                    <a:pt x="2949156" y="2358771"/>
                  </a:moveTo>
                  <a:lnTo>
                    <a:pt x="2914777" y="2358771"/>
                  </a:lnTo>
                  <a:lnTo>
                    <a:pt x="2854053" y="2421013"/>
                  </a:lnTo>
                  <a:lnTo>
                    <a:pt x="2854198" y="2420874"/>
                  </a:lnTo>
                  <a:lnTo>
                    <a:pt x="2889570" y="2420874"/>
                  </a:lnTo>
                  <a:lnTo>
                    <a:pt x="2933065" y="2376297"/>
                  </a:lnTo>
                  <a:lnTo>
                    <a:pt x="2949156" y="2358771"/>
                  </a:lnTo>
                  <a:close/>
                </a:path>
                <a:path w="5024755" h="3806190">
                  <a:moveTo>
                    <a:pt x="3230243" y="2014728"/>
                  </a:moveTo>
                  <a:lnTo>
                    <a:pt x="3199003" y="2014728"/>
                  </a:lnTo>
                  <a:lnTo>
                    <a:pt x="3144393" y="2087372"/>
                  </a:lnTo>
                  <a:lnTo>
                    <a:pt x="3088766" y="2158238"/>
                  </a:lnTo>
                  <a:lnTo>
                    <a:pt x="3031998" y="2227199"/>
                  </a:lnTo>
                  <a:lnTo>
                    <a:pt x="2973832" y="2294382"/>
                  </a:lnTo>
                  <a:lnTo>
                    <a:pt x="2914523" y="2359025"/>
                  </a:lnTo>
                  <a:lnTo>
                    <a:pt x="2914777" y="2358771"/>
                  </a:lnTo>
                  <a:lnTo>
                    <a:pt x="2949156" y="2358771"/>
                  </a:lnTo>
                  <a:lnTo>
                    <a:pt x="2992882" y="2311146"/>
                  </a:lnTo>
                  <a:lnTo>
                    <a:pt x="3051429" y="2243455"/>
                  </a:lnTo>
                  <a:lnTo>
                    <a:pt x="3108579" y="2173986"/>
                  </a:lnTo>
                  <a:lnTo>
                    <a:pt x="3164586" y="2102739"/>
                  </a:lnTo>
                  <a:lnTo>
                    <a:pt x="3219323" y="2029841"/>
                  </a:lnTo>
                  <a:lnTo>
                    <a:pt x="3230243" y="2014728"/>
                  </a:lnTo>
                  <a:close/>
                </a:path>
                <a:path w="5024755" h="3806190">
                  <a:moveTo>
                    <a:pt x="2974086" y="2294001"/>
                  </a:moveTo>
                  <a:lnTo>
                    <a:pt x="2973736" y="2294382"/>
                  </a:lnTo>
                  <a:lnTo>
                    <a:pt x="2974086" y="2294001"/>
                  </a:lnTo>
                  <a:close/>
                </a:path>
                <a:path w="5024755" h="3806190">
                  <a:moveTo>
                    <a:pt x="3032125" y="2226945"/>
                  </a:moveTo>
                  <a:lnTo>
                    <a:pt x="3031905" y="2227199"/>
                  </a:lnTo>
                  <a:lnTo>
                    <a:pt x="3032125" y="2226945"/>
                  </a:lnTo>
                  <a:close/>
                </a:path>
                <a:path w="5024755" h="3806190">
                  <a:moveTo>
                    <a:pt x="3088894" y="2157984"/>
                  </a:moveTo>
                  <a:lnTo>
                    <a:pt x="3088685" y="2158238"/>
                  </a:lnTo>
                  <a:lnTo>
                    <a:pt x="3088894" y="2157984"/>
                  </a:lnTo>
                  <a:close/>
                </a:path>
                <a:path w="5024755" h="3806190">
                  <a:moveTo>
                    <a:pt x="3144520" y="2087118"/>
                  </a:moveTo>
                  <a:lnTo>
                    <a:pt x="3144320" y="2087372"/>
                  </a:lnTo>
                  <a:lnTo>
                    <a:pt x="3144520" y="2087118"/>
                  </a:lnTo>
                  <a:close/>
                </a:path>
                <a:path w="5024755" h="3806190">
                  <a:moveTo>
                    <a:pt x="3385907" y="1790319"/>
                  </a:moveTo>
                  <a:lnTo>
                    <a:pt x="3355721" y="1790319"/>
                  </a:lnTo>
                  <a:lnTo>
                    <a:pt x="3252089" y="1941195"/>
                  </a:lnTo>
                  <a:lnTo>
                    <a:pt x="3198749" y="2014855"/>
                  </a:lnTo>
                  <a:lnTo>
                    <a:pt x="3199003" y="2014728"/>
                  </a:lnTo>
                  <a:lnTo>
                    <a:pt x="3230243" y="2014728"/>
                  </a:lnTo>
                  <a:lnTo>
                    <a:pt x="3272916" y="1955673"/>
                  </a:lnTo>
                  <a:lnTo>
                    <a:pt x="3376676" y="1804543"/>
                  </a:lnTo>
                  <a:lnTo>
                    <a:pt x="3385907" y="1790319"/>
                  </a:lnTo>
                  <a:close/>
                </a:path>
                <a:path w="5024755" h="3806190">
                  <a:moveTo>
                    <a:pt x="3252216" y="1940941"/>
                  </a:moveTo>
                  <a:lnTo>
                    <a:pt x="3252032" y="1941195"/>
                  </a:lnTo>
                  <a:lnTo>
                    <a:pt x="3252216" y="1940941"/>
                  </a:lnTo>
                  <a:close/>
                </a:path>
                <a:path w="5024755" h="3806190">
                  <a:moveTo>
                    <a:pt x="3484765" y="1637411"/>
                  </a:moveTo>
                  <a:lnTo>
                    <a:pt x="3454908" y="1637411"/>
                  </a:lnTo>
                  <a:lnTo>
                    <a:pt x="3355466" y="1790573"/>
                  </a:lnTo>
                  <a:lnTo>
                    <a:pt x="3355721" y="1790319"/>
                  </a:lnTo>
                  <a:lnTo>
                    <a:pt x="3385907" y="1790319"/>
                  </a:lnTo>
                  <a:lnTo>
                    <a:pt x="3476244" y="1651127"/>
                  </a:lnTo>
                  <a:lnTo>
                    <a:pt x="3484765" y="1637411"/>
                  </a:lnTo>
                  <a:close/>
                </a:path>
                <a:path w="5024755" h="3806190">
                  <a:moveTo>
                    <a:pt x="4947922" y="25430"/>
                  </a:moveTo>
                  <a:lnTo>
                    <a:pt x="4905502" y="28701"/>
                  </a:lnTo>
                  <a:lnTo>
                    <a:pt x="4864227" y="33654"/>
                  </a:lnTo>
                  <a:lnTo>
                    <a:pt x="4821809" y="41401"/>
                  </a:lnTo>
                  <a:lnTo>
                    <a:pt x="4778121" y="52070"/>
                  </a:lnTo>
                  <a:lnTo>
                    <a:pt x="4732528" y="66548"/>
                  </a:lnTo>
                  <a:lnTo>
                    <a:pt x="4685157" y="85471"/>
                  </a:lnTo>
                  <a:lnTo>
                    <a:pt x="4635754" y="109347"/>
                  </a:lnTo>
                  <a:lnTo>
                    <a:pt x="4583938" y="138811"/>
                  </a:lnTo>
                  <a:lnTo>
                    <a:pt x="4529455" y="174498"/>
                  </a:lnTo>
                  <a:lnTo>
                    <a:pt x="4472051" y="216915"/>
                  </a:lnTo>
                  <a:lnTo>
                    <a:pt x="4442206" y="240791"/>
                  </a:lnTo>
                  <a:lnTo>
                    <a:pt x="4411472" y="266826"/>
                  </a:lnTo>
                  <a:lnTo>
                    <a:pt x="4379976" y="294639"/>
                  </a:lnTo>
                  <a:lnTo>
                    <a:pt x="4347591" y="324612"/>
                  </a:lnTo>
                  <a:lnTo>
                    <a:pt x="4314190" y="356615"/>
                  </a:lnTo>
                  <a:lnTo>
                    <a:pt x="4279282" y="391540"/>
                  </a:lnTo>
                  <a:lnTo>
                    <a:pt x="4244467" y="427609"/>
                  </a:lnTo>
                  <a:lnTo>
                    <a:pt x="4228101" y="445135"/>
                  </a:lnTo>
                  <a:lnTo>
                    <a:pt x="4208018" y="466598"/>
                  </a:lnTo>
                  <a:lnTo>
                    <a:pt x="4170807" y="509142"/>
                  </a:lnTo>
                  <a:lnTo>
                    <a:pt x="4133215" y="555625"/>
                  </a:lnTo>
                  <a:lnTo>
                    <a:pt x="4095241" y="605789"/>
                  </a:lnTo>
                  <a:lnTo>
                    <a:pt x="4056888" y="659257"/>
                  </a:lnTo>
                  <a:lnTo>
                    <a:pt x="4018026" y="716026"/>
                  </a:lnTo>
                  <a:lnTo>
                    <a:pt x="3978783" y="775715"/>
                  </a:lnTo>
                  <a:lnTo>
                    <a:pt x="3938904" y="838200"/>
                  </a:lnTo>
                  <a:lnTo>
                    <a:pt x="3898519" y="903097"/>
                  </a:lnTo>
                  <a:lnTo>
                    <a:pt x="3857498" y="970407"/>
                  </a:lnTo>
                  <a:lnTo>
                    <a:pt x="3815841" y="1039622"/>
                  </a:lnTo>
                  <a:lnTo>
                    <a:pt x="3773424" y="1110614"/>
                  </a:lnTo>
                  <a:lnTo>
                    <a:pt x="3641979" y="1331976"/>
                  </a:lnTo>
                  <a:lnTo>
                    <a:pt x="3550158" y="1484122"/>
                  </a:lnTo>
                  <a:lnTo>
                    <a:pt x="3454781" y="1637538"/>
                  </a:lnTo>
                  <a:lnTo>
                    <a:pt x="3484765" y="1637411"/>
                  </a:lnTo>
                  <a:lnTo>
                    <a:pt x="3571875" y="1497202"/>
                  </a:lnTo>
                  <a:lnTo>
                    <a:pt x="3663823" y="1344929"/>
                  </a:lnTo>
                  <a:lnTo>
                    <a:pt x="3837559" y="1052576"/>
                  </a:lnTo>
                  <a:lnTo>
                    <a:pt x="3879215" y="983488"/>
                  </a:lnTo>
                  <a:lnTo>
                    <a:pt x="3920158" y="916559"/>
                  </a:lnTo>
                  <a:lnTo>
                    <a:pt x="3960415" y="851788"/>
                  </a:lnTo>
                  <a:lnTo>
                    <a:pt x="4000164" y="789559"/>
                  </a:lnTo>
                  <a:lnTo>
                    <a:pt x="4039151" y="730250"/>
                  </a:lnTo>
                  <a:lnTo>
                    <a:pt x="4077668" y="673988"/>
                  </a:lnTo>
                  <a:lnTo>
                    <a:pt x="4115633" y="620902"/>
                  </a:lnTo>
                  <a:lnTo>
                    <a:pt x="4153281" y="571119"/>
                  </a:lnTo>
                  <a:lnTo>
                    <a:pt x="4153461" y="571119"/>
                  </a:lnTo>
                  <a:lnTo>
                    <a:pt x="4190184" y="525652"/>
                  </a:lnTo>
                  <a:lnTo>
                    <a:pt x="4227068" y="483488"/>
                  </a:lnTo>
                  <a:lnTo>
                    <a:pt x="4245102" y="464058"/>
                  </a:lnTo>
                  <a:lnTo>
                    <a:pt x="4262890" y="445135"/>
                  </a:lnTo>
                  <a:lnTo>
                    <a:pt x="4280535" y="426592"/>
                  </a:lnTo>
                  <a:lnTo>
                    <a:pt x="4297937" y="408813"/>
                  </a:lnTo>
                  <a:lnTo>
                    <a:pt x="4315079" y="391413"/>
                  </a:lnTo>
                  <a:lnTo>
                    <a:pt x="4315206" y="391413"/>
                  </a:lnTo>
                  <a:lnTo>
                    <a:pt x="4331970" y="374776"/>
                  </a:lnTo>
                  <a:lnTo>
                    <a:pt x="4364984" y="343153"/>
                  </a:lnTo>
                  <a:lnTo>
                    <a:pt x="4397121" y="313309"/>
                  </a:lnTo>
                  <a:lnTo>
                    <a:pt x="4428236" y="285876"/>
                  </a:lnTo>
                  <a:lnTo>
                    <a:pt x="4458462" y="260350"/>
                  </a:lnTo>
                  <a:lnTo>
                    <a:pt x="4487799" y="236854"/>
                  </a:lnTo>
                  <a:lnTo>
                    <a:pt x="4488003" y="236854"/>
                  </a:lnTo>
                  <a:lnTo>
                    <a:pt x="4516374" y="215137"/>
                  </a:lnTo>
                  <a:lnTo>
                    <a:pt x="4544060" y="195199"/>
                  </a:lnTo>
                  <a:lnTo>
                    <a:pt x="4570922" y="177164"/>
                  </a:lnTo>
                  <a:lnTo>
                    <a:pt x="4570730" y="177164"/>
                  </a:lnTo>
                  <a:lnTo>
                    <a:pt x="4597273" y="160400"/>
                  </a:lnTo>
                  <a:lnTo>
                    <a:pt x="4622584" y="145541"/>
                  </a:lnTo>
                  <a:lnTo>
                    <a:pt x="4647459" y="131952"/>
                  </a:lnTo>
                  <a:lnTo>
                    <a:pt x="4647311" y="131952"/>
                  </a:lnTo>
                  <a:lnTo>
                    <a:pt x="4671695" y="119761"/>
                  </a:lnTo>
                  <a:lnTo>
                    <a:pt x="4695420" y="108838"/>
                  </a:lnTo>
                  <a:lnTo>
                    <a:pt x="4695190" y="108838"/>
                  </a:lnTo>
                  <a:lnTo>
                    <a:pt x="4718685" y="99060"/>
                  </a:lnTo>
                  <a:lnTo>
                    <a:pt x="4740959" y="90550"/>
                  </a:lnTo>
                  <a:lnTo>
                    <a:pt x="4763014" y="83058"/>
                  </a:lnTo>
                  <a:lnTo>
                    <a:pt x="4785106" y="76453"/>
                  </a:lnTo>
                  <a:lnTo>
                    <a:pt x="4806442" y="70992"/>
                  </a:lnTo>
                  <a:lnTo>
                    <a:pt x="4806061" y="70992"/>
                  </a:lnTo>
                  <a:lnTo>
                    <a:pt x="4827270" y="66166"/>
                  </a:lnTo>
                  <a:lnTo>
                    <a:pt x="4827527" y="66166"/>
                  </a:lnTo>
                  <a:lnTo>
                    <a:pt x="4847971" y="62102"/>
                  </a:lnTo>
                  <a:lnTo>
                    <a:pt x="4848356" y="62102"/>
                  </a:lnTo>
                  <a:lnTo>
                    <a:pt x="4868291" y="58800"/>
                  </a:lnTo>
                  <a:lnTo>
                    <a:pt x="4867910" y="58800"/>
                  </a:lnTo>
                  <a:lnTo>
                    <a:pt x="4888230" y="56134"/>
                  </a:lnTo>
                  <a:lnTo>
                    <a:pt x="4887976" y="56134"/>
                  </a:lnTo>
                  <a:lnTo>
                    <a:pt x="4908042" y="53975"/>
                  </a:lnTo>
                  <a:lnTo>
                    <a:pt x="4907661" y="53975"/>
                  </a:lnTo>
                  <a:lnTo>
                    <a:pt x="4947412" y="50800"/>
                  </a:lnTo>
                  <a:lnTo>
                    <a:pt x="4947031" y="50800"/>
                  </a:lnTo>
                  <a:lnTo>
                    <a:pt x="4948936" y="50717"/>
                  </a:lnTo>
                  <a:lnTo>
                    <a:pt x="4947922" y="25430"/>
                  </a:lnTo>
                  <a:close/>
                </a:path>
                <a:path w="5024755" h="3806190">
                  <a:moveTo>
                    <a:pt x="3550285" y="1483867"/>
                  </a:moveTo>
                  <a:lnTo>
                    <a:pt x="3550127" y="1484122"/>
                  </a:lnTo>
                  <a:lnTo>
                    <a:pt x="3550285" y="1483867"/>
                  </a:lnTo>
                  <a:close/>
                </a:path>
                <a:path w="5024755" h="3806190">
                  <a:moveTo>
                    <a:pt x="3641979" y="1331849"/>
                  </a:moveTo>
                  <a:close/>
                </a:path>
                <a:path w="5024755" h="3806190">
                  <a:moveTo>
                    <a:pt x="3837635" y="1052576"/>
                  </a:moveTo>
                  <a:close/>
                </a:path>
                <a:path w="5024755" h="3806190">
                  <a:moveTo>
                    <a:pt x="3879292" y="983488"/>
                  </a:moveTo>
                  <a:close/>
                </a:path>
                <a:path w="5024755" h="3806190">
                  <a:moveTo>
                    <a:pt x="3920236" y="916432"/>
                  </a:moveTo>
                  <a:close/>
                </a:path>
                <a:path w="5024755" h="3806190">
                  <a:moveTo>
                    <a:pt x="3960495" y="851662"/>
                  </a:moveTo>
                  <a:close/>
                </a:path>
                <a:path w="5024755" h="3806190">
                  <a:moveTo>
                    <a:pt x="4000246" y="789432"/>
                  </a:moveTo>
                  <a:close/>
                </a:path>
                <a:path w="5024755" h="3806190">
                  <a:moveTo>
                    <a:pt x="4039235" y="730123"/>
                  </a:moveTo>
                  <a:close/>
                </a:path>
                <a:path w="5024755" h="3806190">
                  <a:moveTo>
                    <a:pt x="4077843" y="673735"/>
                  </a:moveTo>
                  <a:lnTo>
                    <a:pt x="4077589" y="673988"/>
                  </a:lnTo>
                  <a:lnTo>
                    <a:pt x="4077843" y="673735"/>
                  </a:lnTo>
                  <a:close/>
                </a:path>
                <a:path w="5024755" h="3806190">
                  <a:moveTo>
                    <a:pt x="4115816" y="620649"/>
                  </a:moveTo>
                  <a:lnTo>
                    <a:pt x="4115562" y="620902"/>
                  </a:lnTo>
                  <a:lnTo>
                    <a:pt x="4115816" y="620649"/>
                  </a:lnTo>
                  <a:close/>
                </a:path>
                <a:path w="5024755" h="3806190">
                  <a:moveTo>
                    <a:pt x="4153461" y="571119"/>
                  </a:moveTo>
                  <a:lnTo>
                    <a:pt x="4153281" y="571119"/>
                  </a:lnTo>
                  <a:lnTo>
                    <a:pt x="4153154" y="571500"/>
                  </a:lnTo>
                  <a:lnTo>
                    <a:pt x="4153461" y="571119"/>
                  </a:lnTo>
                  <a:close/>
                </a:path>
                <a:path w="5024755" h="3806190">
                  <a:moveTo>
                    <a:pt x="4190491" y="525272"/>
                  </a:moveTo>
                  <a:lnTo>
                    <a:pt x="4190111" y="525652"/>
                  </a:lnTo>
                  <a:lnTo>
                    <a:pt x="4190491" y="525272"/>
                  </a:lnTo>
                  <a:close/>
                </a:path>
                <a:path w="5024755" h="3806190">
                  <a:moveTo>
                    <a:pt x="4227165" y="483488"/>
                  </a:moveTo>
                  <a:lnTo>
                    <a:pt x="4226814" y="483870"/>
                  </a:lnTo>
                  <a:lnTo>
                    <a:pt x="4227165" y="483488"/>
                  </a:lnTo>
                  <a:close/>
                </a:path>
                <a:path w="5024755" h="3806190">
                  <a:moveTo>
                    <a:pt x="4245220" y="464058"/>
                  </a:moveTo>
                  <a:close/>
                </a:path>
                <a:path w="5024755" h="3806190">
                  <a:moveTo>
                    <a:pt x="4280658" y="426592"/>
                  </a:moveTo>
                  <a:lnTo>
                    <a:pt x="4280535" y="426720"/>
                  </a:lnTo>
                  <a:lnTo>
                    <a:pt x="4280658" y="426592"/>
                  </a:lnTo>
                  <a:close/>
                </a:path>
                <a:path w="5024755" h="3806190">
                  <a:moveTo>
                    <a:pt x="4315206" y="391413"/>
                  </a:moveTo>
                  <a:lnTo>
                    <a:pt x="4315079" y="391413"/>
                  </a:lnTo>
                  <a:lnTo>
                    <a:pt x="4315206" y="391413"/>
                  </a:lnTo>
                  <a:close/>
                </a:path>
                <a:path w="5024755" h="3806190">
                  <a:moveTo>
                    <a:pt x="4365117" y="343026"/>
                  </a:moveTo>
                  <a:lnTo>
                    <a:pt x="4364863" y="343153"/>
                  </a:lnTo>
                  <a:lnTo>
                    <a:pt x="4365117" y="343026"/>
                  </a:lnTo>
                  <a:close/>
                </a:path>
                <a:path w="5024755" h="3806190">
                  <a:moveTo>
                    <a:pt x="4397154" y="313309"/>
                  </a:moveTo>
                  <a:lnTo>
                    <a:pt x="4396867" y="313563"/>
                  </a:lnTo>
                  <a:lnTo>
                    <a:pt x="4397154" y="313309"/>
                  </a:lnTo>
                  <a:close/>
                </a:path>
                <a:path w="5024755" h="3806190">
                  <a:moveTo>
                    <a:pt x="4428282" y="285876"/>
                  </a:moveTo>
                  <a:lnTo>
                    <a:pt x="4427982" y="286131"/>
                  </a:lnTo>
                  <a:lnTo>
                    <a:pt x="4428282" y="285876"/>
                  </a:lnTo>
                  <a:close/>
                </a:path>
                <a:path w="5024755" h="3806190">
                  <a:moveTo>
                    <a:pt x="4458524" y="260350"/>
                  </a:moveTo>
                  <a:lnTo>
                    <a:pt x="4458208" y="260603"/>
                  </a:lnTo>
                  <a:lnTo>
                    <a:pt x="4458524" y="260350"/>
                  </a:lnTo>
                  <a:close/>
                </a:path>
                <a:path w="5024755" h="3806190">
                  <a:moveTo>
                    <a:pt x="4488003" y="236854"/>
                  </a:moveTo>
                  <a:lnTo>
                    <a:pt x="4487799" y="236854"/>
                  </a:lnTo>
                  <a:lnTo>
                    <a:pt x="4487672" y="237109"/>
                  </a:lnTo>
                  <a:lnTo>
                    <a:pt x="4488003" y="236854"/>
                  </a:lnTo>
                  <a:close/>
                </a:path>
                <a:path w="5024755" h="3806190">
                  <a:moveTo>
                    <a:pt x="4516471" y="215137"/>
                  </a:moveTo>
                  <a:lnTo>
                    <a:pt x="4516120" y="215391"/>
                  </a:lnTo>
                  <a:lnTo>
                    <a:pt x="4516471" y="215137"/>
                  </a:lnTo>
                  <a:close/>
                </a:path>
                <a:path w="5024755" h="3806190">
                  <a:moveTo>
                    <a:pt x="4544182" y="195199"/>
                  </a:moveTo>
                  <a:lnTo>
                    <a:pt x="4543806" y="195452"/>
                  </a:lnTo>
                  <a:lnTo>
                    <a:pt x="4544182" y="195199"/>
                  </a:lnTo>
                  <a:close/>
                </a:path>
                <a:path w="5024755" h="3806190">
                  <a:moveTo>
                    <a:pt x="4571111" y="177037"/>
                  </a:moveTo>
                  <a:lnTo>
                    <a:pt x="4570730" y="177164"/>
                  </a:lnTo>
                  <a:lnTo>
                    <a:pt x="4570922" y="177164"/>
                  </a:lnTo>
                  <a:lnTo>
                    <a:pt x="4571111" y="177037"/>
                  </a:lnTo>
                  <a:close/>
                </a:path>
                <a:path w="5024755" h="3806190">
                  <a:moveTo>
                    <a:pt x="4597323" y="160400"/>
                  </a:moveTo>
                  <a:lnTo>
                    <a:pt x="4596892" y="160654"/>
                  </a:lnTo>
                  <a:lnTo>
                    <a:pt x="4597323" y="160400"/>
                  </a:lnTo>
                  <a:close/>
                </a:path>
                <a:path w="5024755" h="3806190">
                  <a:moveTo>
                    <a:pt x="4622800" y="145414"/>
                  </a:moveTo>
                  <a:lnTo>
                    <a:pt x="4622546" y="145541"/>
                  </a:lnTo>
                  <a:lnTo>
                    <a:pt x="4622800" y="145414"/>
                  </a:lnTo>
                  <a:close/>
                </a:path>
                <a:path w="5024755" h="3806190">
                  <a:moveTo>
                    <a:pt x="4647692" y="131825"/>
                  </a:moveTo>
                  <a:lnTo>
                    <a:pt x="4647311" y="131952"/>
                  </a:lnTo>
                  <a:lnTo>
                    <a:pt x="4647459" y="131952"/>
                  </a:lnTo>
                  <a:lnTo>
                    <a:pt x="4647692" y="131825"/>
                  </a:lnTo>
                  <a:close/>
                </a:path>
                <a:path w="5024755" h="3806190">
                  <a:moveTo>
                    <a:pt x="4671949" y="119634"/>
                  </a:moveTo>
                  <a:lnTo>
                    <a:pt x="4671568" y="119761"/>
                  </a:lnTo>
                  <a:lnTo>
                    <a:pt x="4671949" y="119634"/>
                  </a:lnTo>
                  <a:close/>
                </a:path>
                <a:path w="5024755" h="3806190">
                  <a:moveTo>
                    <a:pt x="4695698" y="108712"/>
                  </a:moveTo>
                  <a:lnTo>
                    <a:pt x="4695190" y="108838"/>
                  </a:lnTo>
                  <a:lnTo>
                    <a:pt x="4695420" y="108838"/>
                  </a:lnTo>
                  <a:lnTo>
                    <a:pt x="4695698" y="108712"/>
                  </a:lnTo>
                  <a:close/>
                </a:path>
                <a:path w="5024755" h="3806190">
                  <a:moveTo>
                    <a:pt x="4718762" y="99060"/>
                  </a:moveTo>
                  <a:lnTo>
                    <a:pt x="4718431" y="99187"/>
                  </a:lnTo>
                  <a:lnTo>
                    <a:pt x="4718762" y="99060"/>
                  </a:lnTo>
                  <a:close/>
                </a:path>
                <a:path w="5024755" h="3806190">
                  <a:moveTo>
                    <a:pt x="4741291" y="90424"/>
                  </a:moveTo>
                  <a:lnTo>
                    <a:pt x="4740910" y="90550"/>
                  </a:lnTo>
                  <a:lnTo>
                    <a:pt x="4741291" y="90424"/>
                  </a:lnTo>
                  <a:close/>
                </a:path>
                <a:path w="5024755" h="3806190">
                  <a:moveTo>
                    <a:pt x="4785218" y="76453"/>
                  </a:moveTo>
                  <a:lnTo>
                    <a:pt x="4784725" y="76581"/>
                  </a:lnTo>
                  <a:lnTo>
                    <a:pt x="4785218" y="76453"/>
                  </a:lnTo>
                  <a:close/>
                </a:path>
                <a:path w="5024755" h="3806190">
                  <a:moveTo>
                    <a:pt x="5002209" y="24891"/>
                  </a:moveTo>
                  <a:lnTo>
                    <a:pt x="4960620" y="24891"/>
                  </a:lnTo>
                  <a:lnTo>
                    <a:pt x="4961636" y="50164"/>
                  </a:lnTo>
                  <a:lnTo>
                    <a:pt x="4948936" y="50717"/>
                  </a:lnTo>
                  <a:lnTo>
                    <a:pt x="4949952" y="76073"/>
                  </a:lnTo>
                  <a:lnTo>
                    <a:pt x="5024501" y="34925"/>
                  </a:lnTo>
                  <a:lnTo>
                    <a:pt x="5002209" y="24891"/>
                  </a:lnTo>
                  <a:close/>
                </a:path>
                <a:path w="5024755" h="3806190">
                  <a:moveTo>
                    <a:pt x="4827527" y="66166"/>
                  </a:moveTo>
                  <a:lnTo>
                    <a:pt x="4827270" y="66166"/>
                  </a:lnTo>
                  <a:lnTo>
                    <a:pt x="4826889" y="66294"/>
                  </a:lnTo>
                  <a:lnTo>
                    <a:pt x="4827527" y="66166"/>
                  </a:lnTo>
                  <a:close/>
                </a:path>
                <a:path w="5024755" h="3806190">
                  <a:moveTo>
                    <a:pt x="4848356" y="62102"/>
                  </a:moveTo>
                  <a:lnTo>
                    <a:pt x="4847971" y="62102"/>
                  </a:lnTo>
                  <a:lnTo>
                    <a:pt x="4847590" y="62229"/>
                  </a:lnTo>
                  <a:lnTo>
                    <a:pt x="4848356" y="62102"/>
                  </a:lnTo>
                  <a:close/>
                </a:path>
                <a:path w="5024755" h="3806190">
                  <a:moveTo>
                    <a:pt x="4960620" y="24891"/>
                  </a:moveTo>
                  <a:lnTo>
                    <a:pt x="4947922" y="25430"/>
                  </a:lnTo>
                  <a:lnTo>
                    <a:pt x="4948936" y="50717"/>
                  </a:lnTo>
                  <a:lnTo>
                    <a:pt x="4961636" y="50164"/>
                  </a:lnTo>
                  <a:lnTo>
                    <a:pt x="4960620" y="24891"/>
                  </a:lnTo>
                  <a:close/>
                </a:path>
                <a:path w="5024755" h="3806190">
                  <a:moveTo>
                    <a:pt x="4946904" y="0"/>
                  </a:moveTo>
                  <a:lnTo>
                    <a:pt x="4947922" y="25430"/>
                  </a:lnTo>
                  <a:lnTo>
                    <a:pt x="4960620" y="24891"/>
                  </a:lnTo>
                  <a:lnTo>
                    <a:pt x="5002209" y="24891"/>
                  </a:lnTo>
                  <a:lnTo>
                    <a:pt x="4946904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10325" y="4823840"/>
              <a:ext cx="5114290" cy="1476375"/>
            </a:xfrm>
            <a:custGeom>
              <a:avLst/>
              <a:gdLst/>
              <a:ahLst/>
              <a:cxnLst/>
              <a:rect l="l" t="t" r="r" b="b"/>
              <a:pathLst>
                <a:path w="5114290" h="1476375">
                  <a:moveTo>
                    <a:pt x="0" y="1475994"/>
                  </a:moveTo>
                  <a:lnTo>
                    <a:pt x="5113782" y="1475994"/>
                  </a:lnTo>
                  <a:lnTo>
                    <a:pt x="5113782" y="0"/>
                  </a:lnTo>
                  <a:lnTo>
                    <a:pt x="0" y="0"/>
                  </a:lnTo>
                  <a:lnTo>
                    <a:pt x="0" y="1475994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93971" y="242569"/>
            <a:ext cx="4000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45" dirty="0">
                <a:latin typeface="Carlito"/>
                <a:cs typeface="Carlito"/>
              </a:rPr>
              <a:t>DATA </a:t>
            </a:r>
            <a:r>
              <a:rPr sz="3200" b="0" spc="-15" dirty="0">
                <a:latin typeface="Carlito"/>
                <a:cs typeface="Carlito"/>
              </a:rPr>
              <a:t>SOURCE</a:t>
            </a:r>
            <a:r>
              <a:rPr sz="3200" b="0" spc="160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SETTINGS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6047" y="3853688"/>
            <a:ext cx="5166360" cy="225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800" b="1" spc="-1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1800" b="1" spc="-5" dirty="0">
                <a:solidFill>
                  <a:srgbClr val="404040"/>
                </a:solidFill>
                <a:latin typeface="Carlito"/>
                <a:cs typeface="Carlito"/>
              </a:rPr>
              <a:t>Source </a:t>
            </a:r>
            <a:r>
              <a:rPr sz="1800" b="1" spc="-10" dirty="0">
                <a:solidFill>
                  <a:srgbClr val="404040"/>
                </a:solidFill>
                <a:latin typeface="Carlito"/>
                <a:cs typeface="Carlito"/>
              </a:rPr>
              <a:t>Settings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in the Query </a:t>
            </a: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Editor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allow </a:t>
            </a: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you  to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manage </a:t>
            </a: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connections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1800" spc="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permissions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arlito"/>
              <a:cs typeface="Carlito"/>
            </a:endParaRPr>
          </a:p>
          <a:p>
            <a:pPr marL="712470">
              <a:lnSpc>
                <a:spcPct val="100000"/>
              </a:lnSpc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71247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Connections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local files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reference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20" dirty="0">
                <a:solidFill>
                  <a:srgbClr val="404040"/>
                </a:solidFill>
                <a:latin typeface="Carlito"/>
                <a:cs typeface="Carlito"/>
              </a:rPr>
              <a:t>exact</a:t>
            </a:r>
            <a:r>
              <a:rPr sz="1600" i="1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path</a:t>
            </a:r>
            <a:endParaRPr sz="1600">
              <a:latin typeface="Carlito"/>
              <a:cs typeface="Carlito"/>
            </a:endParaRPr>
          </a:p>
          <a:p>
            <a:pPr marL="712470" marR="508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If the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file name or location changes,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will need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to  change </a:t>
            </a:r>
            <a:r>
              <a:rPr sz="1600" b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source </a:t>
            </a:r>
            <a:r>
              <a:rPr sz="1600" b="1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browse to </a:t>
            </a:r>
            <a:r>
              <a:rPr sz="1600" b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current</a:t>
            </a:r>
            <a:r>
              <a:rPr sz="1600" b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11417" y="5138165"/>
            <a:ext cx="821436" cy="8221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043" y="1292307"/>
            <a:ext cx="3042920" cy="723265"/>
            <a:chOff x="432043" y="1292307"/>
            <a:chExt cx="3042920" cy="723265"/>
          </a:xfrm>
        </p:grpSpPr>
        <p:sp>
          <p:nvSpPr>
            <p:cNvPr id="3" name="object 3"/>
            <p:cNvSpPr/>
            <p:nvPr/>
          </p:nvSpPr>
          <p:spPr>
            <a:xfrm>
              <a:off x="432043" y="1292307"/>
              <a:ext cx="3042686" cy="723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3483" y="1303781"/>
              <a:ext cx="2973324" cy="653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21101" y="1277859"/>
            <a:ext cx="9008110" cy="4359275"/>
            <a:chOff x="2721101" y="1277859"/>
            <a:chExt cx="9008110" cy="4359275"/>
          </a:xfrm>
        </p:grpSpPr>
        <p:sp>
          <p:nvSpPr>
            <p:cNvPr id="6" name="object 6"/>
            <p:cNvSpPr/>
            <p:nvPr/>
          </p:nvSpPr>
          <p:spPr>
            <a:xfrm>
              <a:off x="3591289" y="1277859"/>
              <a:ext cx="8137431" cy="4247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2735" y="1290954"/>
              <a:ext cx="8068056" cy="4176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7648" y="4229734"/>
              <a:ext cx="328295" cy="142875"/>
            </a:xfrm>
            <a:custGeom>
              <a:avLst/>
              <a:gdLst/>
              <a:ahLst/>
              <a:cxnLst/>
              <a:rect l="l" t="t" r="r" b="b"/>
              <a:pathLst>
                <a:path w="328295" h="142875">
                  <a:moveTo>
                    <a:pt x="57912" y="71373"/>
                  </a:moveTo>
                  <a:lnTo>
                    <a:pt x="0" y="133857"/>
                  </a:lnTo>
                  <a:lnTo>
                    <a:pt x="84709" y="142620"/>
                  </a:lnTo>
                  <a:lnTo>
                    <a:pt x="77448" y="123316"/>
                  </a:lnTo>
                  <a:lnTo>
                    <a:pt x="63880" y="123316"/>
                  </a:lnTo>
                  <a:lnTo>
                    <a:pt x="54990" y="99567"/>
                  </a:lnTo>
                  <a:lnTo>
                    <a:pt x="66838" y="95106"/>
                  </a:lnTo>
                  <a:lnTo>
                    <a:pt x="57912" y="71373"/>
                  </a:lnTo>
                  <a:close/>
                </a:path>
                <a:path w="328295" h="142875">
                  <a:moveTo>
                    <a:pt x="66838" y="95106"/>
                  </a:moveTo>
                  <a:lnTo>
                    <a:pt x="54990" y="99567"/>
                  </a:lnTo>
                  <a:lnTo>
                    <a:pt x="63880" y="123316"/>
                  </a:lnTo>
                  <a:lnTo>
                    <a:pt x="75767" y="118846"/>
                  </a:lnTo>
                  <a:lnTo>
                    <a:pt x="66838" y="95106"/>
                  </a:lnTo>
                  <a:close/>
                </a:path>
                <a:path w="328295" h="142875">
                  <a:moveTo>
                    <a:pt x="75767" y="118846"/>
                  </a:moveTo>
                  <a:lnTo>
                    <a:pt x="63880" y="123316"/>
                  </a:lnTo>
                  <a:lnTo>
                    <a:pt x="77448" y="123316"/>
                  </a:lnTo>
                  <a:lnTo>
                    <a:pt x="75767" y="118846"/>
                  </a:lnTo>
                  <a:close/>
                </a:path>
                <a:path w="328295" h="142875">
                  <a:moveTo>
                    <a:pt x="319404" y="0"/>
                  </a:moveTo>
                  <a:lnTo>
                    <a:pt x="66838" y="95106"/>
                  </a:lnTo>
                  <a:lnTo>
                    <a:pt x="75767" y="118846"/>
                  </a:lnTo>
                  <a:lnTo>
                    <a:pt x="328295" y="23875"/>
                  </a:lnTo>
                  <a:lnTo>
                    <a:pt x="319404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83685" y="2093214"/>
              <a:ext cx="1551432" cy="33192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1404" y="2130932"/>
              <a:ext cx="1428750" cy="3196590"/>
            </a:xfrm>
            <a:custGeom>
              <a:avLst/>
              <a:gdLst/>
              <a:ahLst/>
              <a:cxnLst/>
              <a:rect l="l" t="t" r="r" b="b"/>
              <a:pathLst>
                <a:path w="1428750" h="3196590">
                  <a:moveTo>
                    <a:pt x="0" y="3196590"/>
                  </a:moveTo>
                  <a:lnTo>
                    <a:pt x="1428750" y="3196590"/>
                  </a:lnTo>
                  <a:lnTo>
                    <a:pt x="1428750" y="0"/>
                  </a:lnTo>
                  <a:lnTo>
                    <a:pt x="0" y="0"/>
                  </a:lnTo>
                  <a:lnTo>
                    <a:pt x="0" y="319659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11561" y="3064002"/>
              <a:ext cx="1408938" cy="22052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49281" y="3101721"/>
              <a:ext cx="1286510" cy="2082800"/>
            </a:xfrm>
            <a:custGeom>
              <a:avLst/>
              <a:gdLst/>
              <a:ahLst/>
              <a:cxnLst/>
              <a:rect l="l" t="t" r="r" b="b"/>
              <a:pathLst>
                <a:path w="1286509" h="2082800">
                  <a:moveTo>
                    <a:pt x="0" y="2082545"/>
                  </a:moveTo>
                  <a:lnTo>
                    <a:pt x="1286255" y="2082545"/>
                  </a:lnTo>
                  <a:lnTo>
                    <a:pt x="1286255" y="0"/>
                  </a:lnTo>
                  <a:lnTo>
                    <a:pt x="0" y="0"/>
                  </a:lnTo>
                  <a:lnTo>
                    <a:pt x="0" y="208254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32111" y="4919980"/>
              <a:ext cx="721360" cy="716915"/>
            </a:xfrm>
            <a:custGeom>
              <a:avLst/>
              <a:gdLst/>
              <a:ahLst/>
              <a:cxnLst/>
              <a:rect l="l" t="t" r="r" b="b"/>
              <a:pathLst>
                <a:path w="721359" h="716914">
                  <a:moveTo>
                    <a:pt x="0" y="631825"/>
                  </a:moveTo>
                  <a:lnTo>
                    <a:pt x="3175" y="716915"/>
                  </a:lnTo>
                  <a:lnTo>
                    <a:pt x="67930" y="664464"/>
                  </a:lnTo>
                  <a:lnTo>
                    <a:pt x="41021" y="664464"/>
                  </a:lnTo>
                  <a:lnTo>
                    <a:pt x="17907" y="653796"/>
                  </a:lnTo>
                  <a:lnTo>
                    <a:pt x="23209" y="642367"/>
                  </a:lnTo>
                  <a:lnTo>
                    <a:pt x="0" y="631825"/>
                  </a:lnTo>
                  <a:close/>
                </a:path>
                <a:path w="721359" h="716914">
                  <a:moveTo>
                    <a:pt x="23209" y="642367"/>
                  </a:moveTo>
                  <a:lnTo>
                    <a:pt x="17907" y="653796"/>
                  </a:lnTo>
                  <a:lnTo>
                    <a:pt x="41021" y="664464"/>
                  </a:lnTo>
                  <a:lnTo>
                    <a:pt x="46380" y="652891"/>
                  </a:lnTo>
                  <a:lnTo>
                    <a:pt x="23209" y="642367"/>
                  </a:lnTo>
                  <a:close/>
                </a:path>
                <a:path w="721359" h="716914">
                  <a:moveTo>
                    <a:pt x="46380" y="652891"/>
                  </a:moveTo>
                  <a:lnTo>
                    <a:pt x="41021" y="664464"/>
                  </a:lnTo>
                  <a:lnTo>
                    <a:pt x="67930" y="664464"/>
                  </a:lnTo>
                  <a:lnTo>
                    <a:pt x="69342" y="663321"/>
                  </a:lnTo>
                  <a:lnTo>
                    <a:pt x="46380" y="652891"/>
                  </a:lnTo>
                  <a:close/>
                </a:path>
                <a:path w="721359" h="716914">
                  <a:moveTo>
                    <a:pt x="713105" y="0"/>
                  </a:moveTo>
                  <a:lnTo>
                    <a:pt x="655193" y="19304"/>
                  </a:lnTo>
                  <a:lnTo>
                    <a:pt x="597408" y="39243"/>
                  </a:lnTo>
                  <a:lnTo>
                    <a:pt x="540258" y="60960"/>
                  </a:lnTo>
                  <a:lnTo>
                    <a:pt x="484251" y="85090"/>
                  </a:lnTo>
                  <a:lnTo>
                    <a:pt x="429768" y="112395"/>
                  </a:lnTo>
                  <a:lnTo>
                    <a:pt x="377190" y="143891"/>
                  </a:lnTo>
                  <a:lnTo>
                    <a:pt x="327152" y="180213"/>
                  </a:lnTo>
                  <a:lnTo>
                    <a:pt x="279908" y="222123"/>
                  </a:lnTo>
                  <a:lnTo>
                    <a:pt x="235966" y="270129"/>
                  </a:lnTo>
                  <a:lnTo>
                    <a:pt x="195453" y="323469"/>
                  </a:lnTo>
                  <a:lnTo>
                    <a:pt x="157353" y="381254"/>
                  </a:lnTo>
                  <a:lnTo>
                    <a:pt x="121539" y="442976"/>
                  </a:lnTo>
                  <a:lnTo>
                    <a:pt x="87503" y="507492"/>
                  </a:lnTo>
                  <a:lnTo>
                    <a:pt x="54737" y="574421"/>
                  </a:lnTo>
                  <a:lnTo>
                    <a:pt x="23209" y="642367"/>
                  </a:lnTo>
                  <a:lnTo>
                    <a:pt x="46380" y="652891"/>
                  </a:lnTo>
                  <a:lnTo>
                    <a:pt x="77665" y="585343"/>
                  </a:lnTo>
                  <a:lnTo>
                    <a:pt x="93791" y="551942"/>
                  </a:lnTo>
                  <a:lnTo>
                    <a:pt x="93916" y="551815"/>
                  </a:lnTo>
                  <a:lnTo>
                    <a:pt x="110172" y="519049"/>
                  </a:lnTo>
                  <a:lnTo>
                    <a:pt x="126807" y="486791"/>
                  </a:lnTo>
                  <a:lnTo>
                    <a:pt x="143764" y="455041"/>
                  </a:lnTo>
                  <a:lnTo>
                    <a:pt x="161163" y="424307"/>
                  </a:lnTo>
                  <a:lnTo>
                    <a:pt x="178917" y="394716"/>
                  </a:lnTo>
                  <a:lnTo>
                    <a:pt x="197196" y="365887"/>
                  </a:lnTo>
                  <a:lnTo>
                    <a:pt x="216106" y="338201"/>
                  </a:lnTo>
                  <a:lnTo>
                    <a:pt x="235340" y="311785"/>
                  </a:lnTo>
                  <a:lnTo>
                    <a:pt x="235712" y="311277"/>
                  </a:lnTo>
                  <a:lnTo>
                    <a:pt x="255474" y="286512"/>
                  </a:lnTo>
                  <a:lnTo>
                    <a:pt x="276479" y="262255"/>
                  </a:lnTo>
                  <a:lnTo>
                    <a:pt x="297942" y="239903"/>
                  </a:lnTo>
                  <a:lnTo>
                    <a:pt x="298102" y="239903"/>
                  </a:lnTo>
                  <a:lnTo>
                    <a:pt x="319760" y="219583"/>
                  </a:lnTo>
                  <a:lnTo>
                    <a:pt x="342702" y="200152"/>
                  </a:lnTo>
                  <a:lnTo>
                    <a:pt x="366691" y="182118"/>
                  </a:lnTo>
                  <a:lnTo>
                    <a:pt x="366522" y="182118"/>
                  </a:lnTo>
                  <a:lnTo>
                    <a:pt x="391414" y="164973"/>
                  </a:lnTo>
                  <a:lnTo>
                    <a:pt x="416433" y="149352"/>
                  </a:lnTo>
                  <a:lnTo>
                    <a:pt x="442214" y="134620"/>
                  </a:lnTo>
                  <a:lnTo>
                    <a:pt x="468376" y="120904"/>
                  </a:lnTo>
                  <a:lnTo>
                    <a:pt x="468522" y="120904"/>
                  </a:lnTo>
                  <a:lnTo>
                    <a:pt x="494909" y="108204"/>
                  </a:lnTo>
                  <a:lnTo>
                    <a:pt x="522063" y="96139"/>
                  </a:lnTo>
                  <a:lnTo>
                    <a:pt x="549910" y="84455"/>
                  </a:lnTo>
                  <a:lnTo>
                    <a:pt x="577850" y="73660"/>
                  </a:lnTo>
                  <a:lnTo>
                    <a:pt x="606171" y="63119"/>
                  </a:lnTo>
                  <a:lnTo>
                    <a:pt x="663448" y="43307"/>
                  </a:lnTo>
                  <a:lnTo>
                    <a:pt x="721233" y="24130"/>
                  </a:lnTo>
                  <a:lnTo>
                    <a:pt x="713105" y="0"/>
                  </a:lnTo>
                  <a:close/>
                </a:path>
                <a:path w="721359" h="716914">
                  <a:moveTo>
                    <a:pt x="77785" y="585216"/>
                  </a:moveTo>
                  <a:close/>
                </a:path>
                <a:path w="721359" h="716914">
                  <a:moveTo>
                    <a:pt x="93916" y="551815"/>
                  </a:moveTo>
                  <a:lnTo>
                    <a:pt x="93853" y="551942"/>
                  </a:lnTo>
                  <a:lnTo>
                    <a:pt x="93916" y="551815"/>
                  </a:lnTo>
                  <a:close/>
                </a:path>
                <a:path w="721359" h="716914">
                  <a:moveTo>
                    <a:pt x="110236" y="518922"/>
                  </a:moveTo>
                  <a:close/>
                </a:path>
                <a:path w="721359" h="716914">
                  <a:moveTo>
                    <a:pt x="126873" y="486664"/>
                  </a:moveTo>
                  <a:lnTo>
                    <a:pt x="126746" y="486791"/>
                  </a:lnTo>
                  <a:lnTo>
                    <a:pt x="126873" y="486664"/>
                  </a:lnTo>
                  <a:close/>
                </a:path>
                <a:path w="721359" h="716914">
                  <a:moveTo>
                    <a:pt x="143780" y="455041"/>
                  </a:moveTo>
                  <a:lnTo>
                    <a:pt x="143637" y="455295"/>
                  </a:lnTo>
                  <a:lnTo>
                    <a:pt x="143780" y="455041"/>
                  </a:lnTo>
                  <a:close/>
                </a:path>
                <a:path w="721359" h="716914">
                  <a:moveTo>
                    <a:pt x="161188" y="424307"/>
                  </a:moveTo>
                  <a:lnTo>
                    <a:pt x="161036" y="424561"/>
                  </a:lnTo>
                  <a:lnTo>
                    <a:pt x="161188" y="424307"/>
                  </a:lnTo>
                  <a:close/>
                </a:path>
                <a:path w="721359" h="716914">
                  <a:moveTo>
                    <a:pt x="179070" y="394462"/>
                  </a:moveTo>
                  <a:lnTo>
                    <a:pt x="178816" y="394716"/>
                  </a:lnTo>
                  <a:lnTo>
                    <a:pt x="179070" y="394462"/>
                  </a:lnTo>
                  <a:close/>
                </a:path>
                <a:path w="721359" h="716914">
                  <a:moveTo>
                    <a:pt x="197358" y="365633"/>
                  </a:moveTo>
                  <a:lnTo>
                    <a:pt x="197104" y="365887"/>
                  </a:lnTo>
                  <a:lnTo>
                    <a:pt x="197358" y="365633"/>
                  </a:lnTo>
                  <a:close/>
                </a:path>
                <a:path w="721359" h="716914">
                  <a:moveTo>
                    <a:pt x="216281" y="337947"/>
                  </a:moveTo>
                  <a:lnTo>
                    <a:pt x="216027" y="338201"/>
                  </a:lnTo>
                  <a:lnTo>
                    <a:pt x="216281" y="337947"/>
                  </a:lnTo>
                  <a:close/>
                </a:path>
                <a:path w="721359" h="716914">
                  <a:moveTo>
                    <a:pt x="235735" y="311277"/>
                  </a:moveTo>
                  <a:lnTo>
                    <a:pt x="235446" y="311639"/>
                  </a:lnTo>
                  <a:lnTo>
                    <a:pt x="235735" y="311277"/>
                  </a:lnTo>
                  <a:close/>
                </a:path>
                <a:path w="721359" h="716914">
                  <a:moveTo>
                    <a:pt x="255778" y="286131"/>
                  </a:moveTo>
                  <a:lnTo>
                    <a:pt x="255397" y="286512"/>
                  </a:lnTo>
                  <a:lnTo>
                    <a:pt x="255778" y="286131"/>
                  </a:lnTo>
                  <a:close/>
                </a:path>
                <a:path w="721359" h="716914">
                  <a:moveTo>
                    <a:pt x="276583" y="262255"/>
                  </a:moveTo>
                  <a:lnTo>
                    <a:pt x="276098" y="262763"/>
                  </a:lnTo>
                  <a:lnTo>
                    <a:pt x="276583" y="262255"/>
                  </a:lnTo>
                  <a:close/>
                </a:path>
                <a:path w="721359" h="716914">
                  <a:moveTo>
                    <a:pt x="298102" y="239903"/>
                  </a:moveTo>
                  <a:lnTo>
                    <a:pt x="297942" y="239903"/>
                  </a:lnTo>
                  <a:lnTo>
                    <a:pt x="297561" y="240411"/>
                  </a:lnTo>
                  <a:lnTo>
                    <a:pt x="298102" y="239903"/>
                  </a:lnTo>
                  <a:close/>
                </a:path>
                <a:path w="721359" h="716914">
                  <a:moveTo>
                    <a:pt x="320167" y="219202"/>
                  </a:moveTo>
                  <a:lnTo>
                    <a:pt x="319659" y="219583"/>
                  </a:lnTo>
                  <a:lnTo>
                    <a:pt x="320167" y="219202"/>
                  </a:lnTo>
                  <a:close/>
                </a:path>
                <a:path w="721359" h="716914">
                  <a:moveTo>
                    <a:pt x="343153" y="199771"/>
                  </a:moveTo>
                  <a:lnTo>
                    <a:pt x="342646" y="200152"/>
                  </a:lnTo>
                  <a:lnTo>
                    <a:pt x="343153" y="199771"/>
                  </a:lnTo>
                  <a:close/>
                </a:path>
                <a:path w="721359" h="716914">
                  <a:moveTo>
                    <a:pt x="367030" y="181864"/>
                  </a:moveTo>
                  <a:lnTo>
                    <a:pt x="366522" y="182118"/>
                  </a:lnTo>
                  <a:lnTo>
                    <a:pt x="366691" y="182118"/>
                  </a:lnTo>
                  <a:lnTo>
                    <a:pt x="367030" y="181864"/>
                  </a:lnTo>
                  <a:close/>
                </a:path>
                <a:path w="721359" h="716914">
                  <a:moveTo>
                    <a:pt x="391513" y="164973"/>
                  </a:moveTo>
                  <a:lnTo>
                    <a:pt x="390906" y="165354"/>
                  </a:lnTo>
                  <a:lnTo>
                    <a:pt x="391513" y="164973"/>
                  </a:lnTo>
                  <a:close/>
                </a:path>
                <a:path w="721359" h="716914">
                  <a:moveTo>
                    <a:pt x="416495" y="149352"/>
                  </a:moveTo>
                  <a:lnTo>
                    <a:pt x="416052" y="149606"/>
                  </a:lnTo>
                  <a:lnTo>
                    <a:pt x="416495" y="149352"/>
                  </a:lnTo>
                  <a:close/>
                </a:path>
                <a:path w="721359" h="716914">
                  <a:moveTo>
                    <a:pt x="442315" y="134620"/>
                  </a:moveTo>
                  <a:lnTo>
                    <a:pt x="441833" y="134874"/>
                  </a:lnTo>
                  <a:lnTo>
                    <a:pt x="442315" y="134620"/>
                  </a:lnTo>
                  <a:close/>
                </a:path>
                <a:path w="721359" h="716914">
                  <a:moveTo>
                    <a:pt x="468522" y="120904"/>
                  </a:moveTo>
                  <a:lnTo>
                    <a:pt x="468376" y="120904"/>
                  </a:lnTo>
                  <a:lnTo>
                    <a:pt x="467995" y="121158"/>
                  </a:lnTo>
                  <a:lnTo>
                    <a:pt x="468522" y="120904"/>
                  </a:lnTo>
                  <a:close/>
                </a:path>
                <a:path w="721359" h="716914">
                  <a:moveTo>
                    <a:pt x="495173" y="108077"/>
                  </a:moveTo>
                  <a:lnTo>
                    <a:pt x="494792" y="108204"/>
                  </a:lnTo>
                  <a:lnTo>
                    <a:pt x="495173" y="108077"/>
                  </a:lnTo>
                  <a:close/>
                </a:path>
                <a:path w="721359" h="716914">
                  <a:moveTo>
                    <a:pt x="522351" y="96012"/>
                  </a:moveTo>
                  <a:lnTo>
                    <a:pt x="521970" y="96139"/>
                  </a:lnTo>
                  <a:lnTo>
                    <a:pt x="522351" y="96012"/>
                  </a:lnTo>
                  <a:close/>
                </a:path>
                <a:path w="721359" h="716914">
                  <a:moveTo>
                    <a:pt x="549983" y="84455"/>
                  </a:moveTo>
                  <a:lnTo>
                    <a:pt x="549656" y="84582"/>
                  </a:lnTo>
                  <a:lnTo>
                    <a:pt x="549983" y="84455"/>
                  </a:lnTo>
                  <a:close/>
                </a:path>
                <a:path w="721359" h="716914">
                  <a:moveTo>
                    <a:pt x="606283" y="63119"/>
                  </a:moveTo>
                  <a:lnTo>
                    <a:pt x="605917" y="63246"/>
                  </a:lnTo>
                  <a:lnTo>
                    <a:pt x="606283" y="6311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21101" y="1440218"/>
              <a:ext cx="496874" cy="6028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8820" y="1477898"/>
              <a:ext cx="374650" cy="480059"/>
            </a:xfrm>
            <a:custGeom>
              <a:avLst/>
              <a:gdLst/>
              <a:ahLst/>
              <a:cxnLst/>
              <a:rect l="l" t="t" r="r" b="b"/>
              <a:pathLst>
                <a:path w="374650" h="480060">
                  <a:moveTo>
                    <a:pt x="0" y="480060"/>
                  </a:moveTo>
                  <a:lnTo>
                    <a:pt x="374142" y="480060"/>
                  </a:lnTo>
                  <a:lnTo>
                    <a:pt x="374142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3036" y="1950973"/>
              <a:ext cx="535940" cy="452755"/>
            </a:xfrm>
            <a:custGeom>
              <a:avLst/>
              <a:gdLst/>
              <a:ahLst/>
              <a:cxnLst/>
              <a:rect l="l" t="t" r="r" b="b"/>
              <a:pathLst>
                <a:path w="535939" h="452755">
                  <a:moveTo>
                    <a:pt x="461899" y="376681"/>
                  </a:moveTo>
                  <a:lnTo>
                    <a:pt x="460376" y="402019"/>
                  </a:lnTo>
                  <a:lnTo>
                    <a:pt x="473075" y="402843"/>
                  </a:lnTo>
                  <a:lnTo>
                    <a:pt x="471550" y="428116"/>
                  </a:lnTo>
                  <a:lnTo>
                    <a:pt x="458807" y="428116"/>
                  </a:lnTo>
                  <a:lnTo>
                    <a:pt x="457326" y="452754"/>
                  </a:lnTo>
                  <a:lnTo>
                    <a:pt x="514908" y="428116"/>
                  </a:lnTo>
                  <a:lnTo>
                    <a:pt x="471550" y="428116"/>
                  </a:lnTo>
                  <a:lnTo>
                    <a:pt x="458851" y="427389"/>
                  </a:lnTo>
                  <a:lnTo>
                    <a:pt x="516610" y="427389"/>
                  </a:lnTo>
                  <a:lnTo>
                    <a:pt x="535686" y="419226"/>
                  </a:lnTo>
                  <a:lnTo>
                    <a:pt x="461899" y="376681"/>
                  </a:lnTo>
                  <a:close/>
                </a:path>
                <a:path w="535939" h="452755">
                  <a:moveTo>
                    <a:pt x="460376" y="402019"/>
                  </a:moveTo>
                  <a:lnTo>
                    <a:pt x="458851" y="427389"/>
                  </a:lnTo>
                  <a:lnTo>
                    <a:pt x="471550" y="428116"/>
                  </a:lnTo>
                  <a:lnTo>
                    <a:pt x="473075" y="402843"/>
                  </a:lnTo>
                  <a:lnTo>
                    <a:pt x="460376" y="402019"/>
                  </a:lnTo>
                  <a:close/>
                </a:path>
                <a:path w="535939" h="452755">
                  <a:moveTo>
                    <a:pt x="22860" y="0"/>
                  </a:moveTo>
                  <a:lnTo>
                    <a:pt x="23875" y="60705"/>
                  </a:lnTo>
                  <a:lnTo>
                    <a:pt x="48260" y="109727"/>
                  </a:lnTo>
                  <a:lnTo>
                    <a:pt x="73025" y="157352"/>
                  </a:lnTo>
                  <a:lnTo>
                    <a:pt x="98932" y="202946"/>
                  </a:lnTo>
                  <a:lnTo>
                    <a:pt x="125983" y="245745"/>
                  </a:lnTo>
                  <a:lnTo>
                    <a:pt x="154558" y="284988"/>
                  </a:lnTo>
                  <a:lnTo>
                    <a:pt x="185165" y="319786"/>
                  </a:lnTo>
                  <a:lnTo>
                    <a:pt x="218058" y="349630"/>
                  </a:lnTo>
                  <a:lnTo>
                    <a:pt x="253364" y="373634"/>
                  </a:lnTo>
                  <a:lnTo>
                    <a:pt x="290575" y="392175"/>
                  </a:lnTo>
                  <a:lnTo>
                    <a:pt x="329311" y="406018"/>
                  </a:lnTo>
                  <a:lnTo>
                    <a:pt x="369315" y="415798"/>
                  </a:lnTo>
                  <a:lnTo>
                    <a:pt x="410210" y="422528"/>
                  </a:lnTo>
                  <a:lnTo>
                    <a:pt x="451612" y="426974"/>
                  </a:lnTo>
                  <a:lnTo>
                    <a:pt x="458851" y="427389"/>
                  </a:lnTo>
                  <a:lnTo>
                    <a:pt x="460376" y="402019"/>
                  </a:lnTo>
                  <a:lnTo>
                    <a:pt x="455472" y="401700"/>
                  </a:lnTo>
                  <a:lnTo>
                    <a:pt x="454025" y="401700"/>
                  </a:lnTo>
                  <a:lnTo>
                    <a:pt x="413130" y="397383"/>
                  </a:lnTo>
                  <a:lnTo>
                    <a:pt x="413765" y="397383"/>
                  </a:lnTo>
                  <a:lnTo>
                    <a:pt x="394536" y="394462"/>
                  </a:lnTo>
                  <a:lnTo>
                    <a:pt x="394080" y="394462"/>
                  </a:lnTo>
                  <a:lnTo>
                    <a:pt x="374829" y="390905"/>
                  </a:lnTo>
                  <a:lnTo>
                    <a:pt x="374523" y="390905"/>
                  </a:lnTo>
                  <a:lnTo>
                    <a:pt x="355663" y="386714"/>
                  </a:lnTo>
                  <a:lnTo>
                    <a:pt x="355091" y="386588"/>
                  </a:lnTo>
                  <a:lnTo>
                    <a:pt x="337237" y="381762"/>
                  </a:lnTo>
                  <a:lnTo>
                    <a:pt x="336930" y="381762"/>
                  </a:lnTo>
                  <a:lnTo>
                    <a:pt x="318902" y="375792"/>
                  </a:lnTo>
                  <a:lnTo>
                    <a:pt x="318642" y="375792"/>
                  </a:lnTo>
                  <a:lnTo>
                    <a:pt x="301076" y="368935"/>
                  </a:lnTo>
                  <a:lnTo>
                    <a:pt x="300863" y="368935"/>
                  </a:lnTo>
                  <a:lnTo>
                    <a:pt x="282701" y="360679"/>
                  </a:lnTo>
                  <a:lnTo>
                    <a:pt x="282993" y="360679"/>
                  </a:lnTo>
                  <a:lnTo>
                    <a:pt x="266752" y="351916"/>
                  </a:lnTo>
                  <a:lnTo>
                    <a:pt x="266445" y="351916"/>
                  </a:lnTo>
                  <a:lnTo>
                    <a:pt x="250107" y="341629"/>
                  </a:lnTo>
                  <a:lnTo>
                    <a:pt x="249300" y="341122"/>
                  </a:lnTo>
                  <a:lnTo>
                    <a:pt x="233425" y="329438"/>
                  </a:lnTo>
                  <a:lnTo>
                    <a:pt x="233585" y="329438"/>
                  </a:lnTo>
                  <a:lnTo>
                    <a:pt x="218812" y="316991"/>
                  </a:lnTo>
                  <a:lnTo>
                    <a:pt x="203073" y="301751"/>
                  </a:lnTo>
                  <a:lnTo>
                    <a:pt x="188468" y="286003"/>
                  </a:lnTo>
                  <a:lnTo>
                    <a:pt x="174667" y="269366"/>
                  </a:lnTo>
                  <a:lnTo>
                    <a:pt x="160691" y="251078"/>
                  </a:lnTo>
                  <a:lnTo>
                    <a:pt x="147115" y="231648"/>
                  </a:lnTo>
                  <a:lnTo>
                    <a:pt x="133604" y="210947"/>
                  </a:lnTo>
                  <a:lnTo>
                    <a:pt x="120728" y="189991"/>
                  </a:lnTo>
                  <a:lnTo>
                    <a:pt x="107971" y="168148"/>
                  </a:lnTo>
                  <a:lnTo>
                    <a:pt x="95250" y="145287"/>
                  </a:lnTo>
                  <a:lnTo>
                    <a:pt x="70740" y="98043"/>
                  </a:lnTo>
                  <a:lnTo>
                    <a:pt x="46798" y="49529"/>
                  </a:lnTo>
                  <a:lnTo>
                    <a:pt x="22860" y="0"/>
                  </a:lnTo>
                  <a:close/>
                </a:path>
                <a:path w="535939" h="452755">
                  <a:moveTo>
                    <a:pt x="453516" y="401574"/>
                  </a:moveTo>
                  <a:lnTo>
                    <a:pt x="454025" y="401700"/>
                  </a:lnTo>
                  <a:lnTo>
                    <a:pt x="455472" y="401700"/>
                  </a:lnTo>
                  <a:lnTo>
                    <a:pt x="453516" y="401574"/>
                  </a:lnTo>
                  <a:close/>
                </a:path>
                <a:path w="535939" h="452755">
                  <a:moveTo>
                    <a:pt x="393700" y="394335"/>
                  </a:moveTo>
                  <a:lnTo>
                    <a:pt x="394080" y="394462"/>
                  </a:lnTo>
                  <a:lnTo>
                    <a:pt x="394536" y="394462"/>
                  </a:lnTo>
                  <a:lnTo>
                    <a:pt x="393700" y="394335"/>
                  </a:lnTo>
                  <a:close/>
                </a:path>
                <a:path w="535939" h="452755">
                  <a:moveTo>
                    <a:pt x="374141" y="390778"/>
                  </a:moveTo>
                  <a:lnTo>
                    <a:pt x="374523" y="390905"/>
                  </a:lnTo>
                  <a:lnTo>
                    <a:pt x="374829" y="390905"/>
                  </a:lnTo>
                  <a:lnTo>
                    <a:pt x="374141" y="390778"/>
                  </a:lnTo>
                  <a:close/>
                </a:path>
                <a:path w="535939" h="452755">
                  <a:moveTo>
                    <a:pt x="355303" y="386634"/>
                  </a:moveTo>
                  <a:lnTo>
                    <a:pt x="355600" y="386714"/>
                  </a:lnTo>
                  <a:lnTo>
                    <a:pt x="355303" y="386634"/>
                  </a:lnTo>
                  <a:close/>
                </a:path>
                <a:path w="535939" h="452755">
                  <a:moveTo>
                    <a:pt x="355129" y="386588"/>
                  </a:moveTo>
                  <a:lnTo>
                    <a:pt x="355303" y="386634"/>
                  </a:lnTo>
                  <a:lnTo>
                    <a:pt x="355129" y="386588"/>
                  </a:lnTo>
                  <a:close/>
                </a:path>
                <a:path w="535939" h="452755">
                  <a:moveTo>
                    <a:pt x="336296" y="381508"/>
                  </a:moveTo>
                  <a:lnTo>
                    <a:pt x="336930" y="381762"/>
                  </a:lnTo>
                  <a:lnTo>
                    <a:pt x="337237" y="381762"/>
                  </a:lnTo>
                  <a:lnTo>
                    <a:pt x="336296" y="381508"/>
                  </a:lnTo>
                  <a:close/>
                </a:path>
                <a:path w="535939" h="452755">
                  <a:moveTo>
                    <a:pt x="318135" y="375538"/>
                  </a:moveTo>
                  <a:lnTo>
                    <a:pt x="318642" y="375792"/>
                  </a:lnTo>
                  <a:lnTo>
                    <a:pt x="318902" y="375792"/>
                  </a:lnTo>
                  <a:lnTo>
                    <a:pt x="318135" y="375538"/>
                  </a:lnTo>
                  <a:close/>
                </a:path>
                <a:path w="535939" h="452755">
                  <a:moveTo>
                    <a:pt x="300100" y="368553"/>
                  </a:moveTo>
                  <a:lnTo>
                    <a:pt x="300863" y="368935"/>
                  </a:lnTo>
                  <a:lnTo>
                    <a:pt x="301076" y="368935"/>
                  </a:lnTo>
                  <a:lnTo>
                    <a:pt x="300100" y="368553"/>
                  </a:lnTo>
                  <a:close/>
                </a:path>
                <a:path w="535939" h="452755">
                  <a:moveTo>
                    <a:pt x="282993" y="360679"/>
                  </a:moveTo>
                  <a:lnTo>
                    <a:pt x="282701" y="360679"/>
                  </a:lnTo>
                  <a:lnTo>
                    <a:pt x="283463" y="360934"/>
                  </a:lnTo>
                  <a:lnTo>
                    <a:pt x="282993" y="360679"/>
                  </a:lnTo>
                  <a:close/>
                </a:path>
                <a:path w="535939" h="452755">
                  <a:moveTo>
                    <a:pt x="265811" y="351409"/>
                  </a:moveTo>
                  <a:lnTo>
                    <a:pt x="266445" y="351916"/>
                  </a:lnTo>
                  <a:lnTo>
                    <a:pt x="266752" y="351916"/>
                  </a:lnTo>
                  <a:lnTo>
                    <a:pt x="265811" y="351409"/>
                  </a:lnTo>
                  <a:close/>
                </a:path>
                <a:path w="535939" h="452755">
                  <a:moveTo>
                    <a:pt x="249300" y="341122"/>
                  </a:moveTo>
                  <a:lnTo>
                    <a:pt x="250062" y="341629"/>
                  </a:lnTo>
                  <a:lnTo>
                    <a:pt x="249789" y="341429"/>
                  </a:lnTo>
                  <a:lnTo>
                    <a:pt x="249300" y="341122"/>
                  </a:lnTo>
                  <a:close/>
                </a:path>
                <a:path w="535939" h="452755">
                  <a:moveTo>
                    <a:pt x="249789" y="341429"/>
                  </a:moveTo>
                  <a:lnTo>
                    <a:pt x="250062" y="341629"/>
                  </a:lnTo>
                  <a:lnTo>
                    <a:pt x="249789" y="341429"/>
                  </a:lnTo>
                  <a:close/>
                </a:path>
                <a:path w="535939" h="452755">
                  <a:moveTo>
                    <a:pt x="249369" y="341122"/>
                  </a:moveTo>
                  <a:lnTo>
                    <a:pt x="249789" y="341429"/>
                  </a:lnTo>
                  <a:lnTo>
                    <a:pt x="249369" y="341122"/>
                  </a:lnTo>
                  <a:close/>
                </a:path>
                <a:path w="535939" h="452755">
                  <a:moveTo>
                    <a:pt x="233585" y="329438"/>
                  </a:moveTo>
                  <a:lnTo>
                    <a:pt x="233425" y="329438"/>
                  </a:lnTo>
                  <a:lnTo>
                    <a:pt x="234187" y="329946"/>
                  </a:lnTo>
                  <a:lnTo>
                    <a:pt x="233585" y="329438"/>
                  </a:lnTo>
                  <a:close/>
                </a:path>
                <a:path w="535939" h="452755">
                  <a:moveTo>
                    <a:pt x="218058" y="316356"/>
                  </a:moveTo>
                  <a:lnTo>
                    <a:pt x="218694" y="316991"/>
                  </a:lnTo>
                  <a:lnTo>
                    <a:pt x="218058" y="316356"/>
                  </a:lnTo>
                  <a:close/>
                </a:path>
                <a:path w="535939" h="452755">
                  <a:moveTo>
                    <a:pt x="203457" y="302126"/>
                  </a:moveTo>
                  <a:lnTo>
                    <a:pt x="203581" y="302260"/>
                  </a:lnTo>
                  <a:lnTo>
                    <a:pt x="203457" y="302126"/>
                  </a:lnTo>
                  <a:close/>
                </a:path>
                <a:path w="535939" h="452755">
                  <a:moveTo>
                    <a:pt x="203108" y="301751"/>
                  </a:moveTo>
                  <a:lnTo>
                    <a:pt x="203457" y="302126"/>
                  </a:lnTo>
                  <a:lnTo>
                    <a:pt x="203108" y="301751"/>
                  </a:lnTo>
                  <a:close/>
                </a:path>
                <a:path w="535939" h="452755">
                  <a:moveTo>
                    <a:pt x="188552" y="286003"/>
                  </a:moveTo>
                  <a:lnTo>
                    <a:pt x="188975" y="286512"/>
                  </a:lnTo>
                  <a:lnTo>
                    <a:pt x="188552" y="286003"/>
                  </a:lnTo>
                  <a:close/>
                </a:path>
                <a:path w="535939" h="452755">
                  <a:moveTo>
                    <a:pt x="174244" y="268859"/>
                  </a:moveTo>
                  <a:lnTo>
                    <a:pt x="174625" y="269366"/>
                  </a:lnTo>
                  <a:lnTo>
                    <a:pt x="174244" y="268859"/>
                  </a:lnTo>
                  <a:close/>
                </a:path>
                <a:path w="535939" h="452755">
                  <a:moveTo>
                    <a:pt x="160400" y="250698"/>
                  </a:moveTo>
                  <a:lnTo>
                    <a:pt x="160655" y="251078"/>
                  </a:lnTo>
                  <a:lnTo>
                    <a:pt x="160400" y="250698"/>
                  </a:lnTo>
                  <a:close/>
                </a:path>
                <a:path w="535939" h="452755">
                  <a:moveTo>
                    <a:pt x="146938" y="231393"/>
                  </a:moveTo>
                  <a:lnTo>
                    <a:pt x="147065" y="231648"/>
                  </a:lnTo>
                  <a:lnTo>
                    <a:pt x="146938" y="231393"/>
                  </a:lnTo>
                  <a:close/>
                </a:path>
                <a:path w="535939" h="452755">
                  <a:moveTo>
                    <a:pt x="133623" y="210947"/>
                  </a:moveTo>
                  <a:lnTo>
                    <a:pt x="133857" y="211327"/>
                  </a:lnTo>
                  <a:lnTo>
                    <a:pt x="133623" y="210947"/>
                  </a:lnTo>
                  <a:close/>
                </a:path>
                <a:path w="535939" h="452755">
                  <a:moveTo>
                    <a:pt x="120702" y="189864"/>
                  </a:moveTo>
                  <a:close/>
                </a:path>
                <a:path w="535939" h="452755">
                  <a:moveTo>
                    <a:pt x="107823" y="167893"/>
                  </a:moveTo>
                  <a:lnTo>
                    <a:pt x="107950" y="168148"/>
                  </a:lnTo>
                  <a:lnTo>
                    <a:pt x="107823" y="167893"/>
                  </a:lnTo>
                  <a:close/>
                </a:path>
                <a:path w="535939" h="452755">
                  <a:moveTo>
                    <a:pt x="95371" y="145287"/>
                  </a:moveTo>
                  <a:lnTo>
                    <a:pt x="95504" y="145541"/>
                  </a:lnTo>
                  <a:lnTo>
                    <a:pt x="95371" y="145287"/>
                  </a:lnTo>
                  <a:close/>
                </a:path>
                <a:path w="535939" h="452755">
                  <a:moveTo>
                    <a:pt x="70769" y="98103"/>
                  </a:moveTo>
                  <a:lnTo>
                    <a:pt x="70865" y="98298"/>
                  </a:lnTo>
                  <a:lnTo>
                    <a:pt x="70769" y="98103"/>
                  </a:lnTo>
                  <a:close/>
                </a:path>
                <a:path w="535939" h="452755">
                  <a:moveTo>
                    <a:pt x="70740" y="98043"/>
                  </a:moveTo>
                  <a:close/>
                </a:path>
                <a:path w="535939" h="452755">
                  <a:moveTo>
                    <a:pt x="46736" y="49402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29429" y="242569"/>
            <a:ext cx="353250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MODIFYING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QUERIES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9961" y="2444242"/>
            <a:ext cx="19913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 algn="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Select</a:t>
            </a:r>
            <a:r>
              <a:rPr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20" dirty="0">
                <a:solidFill>
                  <a:srgbClr val="404040"/>
                </a:solidFill>
                <a:latin typeface="Carlito"/>
                <a:cs typeface="Carlito"/>
              </a:rPr>
              <a:t>Transform</a:t>
            </a:r>
            <a:r>
              <a:rPr sz="1600" b="1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*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b="1" dirty="0">
                <a:solidFill>
                  <a:srgbClr val="404040"/>
                </a:solidFill>
                <a:latin typeface="Carlito"/>
                <a:cs typeface="Carlito"/>
              </a:rPr>
              <a:t>Home</a:t>
            </a:r>
            <a:r>
              <a:rPr sz="1600" b="1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tab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 to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 launch the Query</a:t>
            </a:r>
            <a:r>
              <a:rPr sz="16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Editor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29021" y="5682234"/>
            <a:ext cx="59004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Within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1600" spc="-25" dirty="0">
                <a:solidFill>
                  <a:srgbClr val="404040"/>
                </a:solidFill>
                <a:latin typeface="Carlito"/>
                <a:cs typeface="Carlito"/>
              </a:rPr>
              <a:t>query,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click each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item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within the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600" b="1" dirty="0">
                <a:solidFill>
                  <a:srgbClr val="404040"/>
                </a:solidFill>
                <a:latin typeface="Carlito"/>
                <a:cs typeface="Carlito"/>
              </a:rPr>
              <a:t>Applied </a:t>
            </a: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Steps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”  pane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view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transformation,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add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steps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delete  existing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ones, or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modify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steps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by clicking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gear</a:t>
            </a:r>
            <a:r>
              <a:rPr sz="16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icons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0958" y="3921505"/>
            <a:ext cx="2136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 algn="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Within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spc="-25" dirty="0">
                <a:solidFill>
                  <a:srgbClr val="404040"/>
                </a:solidFill>
                <a:latin typeface="Carlito"/>
                <a:cs typeface="Carlito"/>
              </a:rPr>
              <a:t>editor,</a:t>
            </a:r>
            <a:r>
              <a:rPr sz="16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view</a:t>
            </a:r>
            <a:r>
              <a:rPr sz="16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or  modify </a:t>
            </a:r>
            <a:r>
              <a:rPr sz="1600" spc="-10" dirty="0">
                <a:solidFill>
                  <a:srgbClr val="404040"/>
                </a:solidFill>
                <a:latin typeface="Carlito"/>
                <a:cs typeface="Carlito"/>
              </a:rPr>
              <a:t>existing</a:t>
            </a:r>
            <a:r>
              <a:rPr sz="16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queries</a:t>
            </a:r>
            <a:r>
              <a:rPr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1600" dirty="0">
                <a:solidFill>
                  <a:srgbClr val="404040"/>
                </a:solidFill>
                <a:latin typeface="Carlito"/>
                <a:cs typeface="Carlito"/>
              </a:rPr>
              <a:t> the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“</a:t>
            </a:r>
            <a:r>
              <a:rPr sz="1600" b="1" spc="-5" dirty="0">
                <a:solidFill>
                  <a:srgbClr val="404040"/>
                </a:solidFill>
                <a:latin typeface="Carlito"/>
                <a:cs typeface="Carlito"/>
              </a:rPr>
              <a:t>Queries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”</a:t>
            </a:r>
            <a:r>
              <a:rPr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rlito"/>
                <a:cs typeface="Carlito"/>
              </a:rPr>
              <a:t>pane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739" y="6661657"/>
            <a:ext cx="1654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Carlito"/>
                <a:cs typeface="Carlito"/>
              </a:rPr>
              <a:t>*Formerly known as </a:t>
            </a:r>
            <a:r>
              <a:rPr sz="900" i="1" dirty="0">
                <a:latin typeface="Carlito"/>
                <a:cs typeface="Carlito"/>
              </a:rPr>
              <a:t>“</a:t>
            </a:r>
            <a:r>
              <a:rPr sz="900" b="1" i="1" dirty="0">
                <a:latin typeface="Carlito"/>
                <a:cs typeface="Carlito"/>
              </a:rPr>
              <a:t>Edit</a:t>
            </a:r>
            <a:r>
              <a:rPr sz="900" b="1" i="1" spc="-5" dirty="0">
                <a:latin typeface="Carlito"/>
                <a:cs typeface="Carlito"/>
              </a:rPr>
              <a:t> Queries</a:t>
            </a:r>
            <a:r>
              <a:rPr sz="900" i="1" spc="-5" dirty="0">
                <a:latin typeface="Carlito"/>
                <a:cs typeface="Carlito"/>
              </a:rPr>
              <a:t>”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28024" y="1349474"/>
            <a:ext cx="5023485" cy="4914265"/>
            <a:chOff x="6528024" y="1349474"/>
            <a:chExt cx="5023485" cy="4914265"/>
          </a:xfrm>
        </p:grpSpPr>
        <p:sp>
          <p:nvSpPr>
            <p:cNvPr id="3" name="object 3"/>
            <p:cNvSpPr/>
            <p:nvPr/>
          </p:nvSpPr>
          <p:spPr>
            <a:xfrm>
              <a:off x="6528024" y="1349474"/>
              <a:ext cx="5023161" cy="4914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9483" y="1360932"/>
              <a:ext cx="4953762" cy="4844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80274" y="1349388"/>
            <a:ext cx="4645660" cy="1212215"/>
            <a:chOff x="780274" y="1349388"/>
            <a:chExt cx="4645660" cy="1212215"/>
          </a:xfrm>
        </p:grpSpPr>
        <p:sp>
          <p:nvSpPr>
            <p:cNvPr id="6" name="object 6"/>
            <p:cNvSpPr/>
            <p:nvPr/>
          </p:nvSpPr>
          <p:spPr>
            <a:xfrm>
              <a:off x="780274" y="1349388"/>
              <a:ext cx="4645178" cy="1211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718" y="1360931"/>
              <a:ext cx="4575809" cy="1142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51408" y="4990496"/>
            <a:ext cx="5487670" cy="1350645"/>
            <a:chOff x="651408" y="4990496"/>
            <a:chExt cx="5487670" cy="1350645"/>
          </a:xfrm>
        </p:grpSpPr>
        <p:sp>
          <p:nvSpPr>
            <p:cNvPr id="9" name="object 9"/>
            <p:cNvSpPr/>
            <p:nvPr/>
          </p:nvSpPr>
          <p:spPr>
            <a:xfrm>
              <a:off x="651408" y="4990496"/>
              <a:ext cx="5487263" cy="13502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8753" y="5038344"/>
              <a:ext cx="5305425" cy="1167765"/>
            </a:xfrm>
            <a:custGeom>
              <a:avLst/>
              <a:gdLst/>
              <a:ahLst/>
              <a:cxnLst/>
              <a:rect l="l" t="t" r="r" b="b"/>
              <a:pathLst>
                <a:path w="5305425" h="1167764">
                  <a:moveTo>
                    <a:pt x="5305044" y="0"/>
                  </a:moveTo>
                  <a:lnTo>
                    <a:pt x="0" y="0"/>
                  </a:lnTo>
                  <a:lnTo>
                    <a:pt x="0" y="1167383"/>
                  </a:lnTo>
                  <a:lnTo>
                    <a:pt x="5305044" y="1167383"/>
                  </a:lnTo>
                  <a:lnTo>
                    <a:pt x="5305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7427" y="5223510"/>
              <a:ext cx="845819" cy="870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8754" y="5038344"/>
            <a:ext cx="5305425" cy="116776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069340">
              <a:lnSpc>
                <a:spcPct val="100000"/>
              </a:lnSpc>
              <a:spcBef>
                <a:spcPts val="1175"/>
              </a:spcBef>
            </a:pP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PRO </a:t>
            </a:r>
            <a:r>
              <a:rPr sz="2000" b="1" spc="-5" dirty="0">
                <a:solidFill>
                  <a:srgbClr val="FFC000"/>
                </a:solidFill>
                <a:latin typeface="Carlito"/>
                <a:cs typeface="Carlito"/>
              </a:rPr>
              <a:t>TIP:</a:t>
            </a:r>
            <a:endParaRPr sz="2000">
              <a:latin typeface="Carlito"/>
              <a:cs typeface="Carlito"/>
            </a:endParaRPr>
          </a:p>
          <a:p>
            <a:pPr marL="1088390">
              <a:lnSpc>
                <a:spcPct val="100000"/>
              </a:lnSpc>
              <a:spcBef>
                <a:spcPts val="220"/>
              </a:spcBef>
            </a:pPr>
            <a:r>
              <a:rPr sz="1800" i="1" spc="-10" dirty="0">
                <a:latin typeface="Carlito"/>
                <a:cs typeface="Carlito"/>
              </a:rPr>
              <a:t>Exclude </a:t>
            </a:r>
            <a:r>
              <a:rPr sz="1800" i="1" spc="-5" dirty="0">
                <a:latin typeface="Carlito"/>
                <a:cs typeface="Carlito"/>
              </a:rPr>
              <a:t>queries </a:t>
            </a:r>
            <a:r>
              <a:rPr sz="1800" i="1" dirty="0">
                <a:latin typeface="Carlito"/>
                <a:cs typeface="Carlito"/>
              </a:rPr>
              <a:t>that </a:t>
            </a:r>
            <a:r>
              <a:rPr sz="1800" i="1" spc="-5" dirty="0">
                <a:latin typeface="Carlito"/>
                <a:cs typeface="Carlito"/>
              </a:rPr>
              <a:t>don’t change</a:t>
            </a:r>
            <a:r>
              <a:rPr sz="1800" i="1" spc="-20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often,</a:t>
            </a:r>
            <a:endParaRPr sz="1800">
              <a:latin typeface="Carlito"/>
              <a:cs typeface="Carlito"/>
            </a:endParaRPr>
          </a:p>
          <a:p>
            <a:pPr marL="1088390">
              <a:lnSpc>
                <a:spcPct val="100000"/>
              </a:lnSpc>
            </a:pPr>
            <a:r>
              <a:rPr sz="1800" i="1" spc="-20" dirty="0">
                <a:latin typeface="Carlito"/>
                <a:cs typeface="Carlito"/>
              </a:rPr>
              <a:t>like </a:t>
            </a:r>
            <a:r>
              <a:rPr sz="1800" i="1" spc="-10" dirty="0">
                <a:latin typeface="Carlito"/>
                <a:cs typeface="Carlito"/>
              </a:rPr>
              <a:t>lookups </a:t>
            </a:r>
            <a:r>
              <a:rPr sz="1800" i="1" spc="-5" dirty="0">
                <a:latin typeface="Carlito"/>
                <a:cs typeface="Carlito"/>
              </a:rPr>
              <a:t>or </a:t>
            </a:r>
            <a:r>
              <a:rPr sz="1800" i="1" spc="-10" dirty="0">
                <a:latin typeface="Carlito"/>
                <a:cs typeface="Carlito"/>
              </a:rPr>
              <a:t>static </a:t>
            </a:r>
            <a:r>
              <a:rPr sz="1800" i="1" spc="-15" dirty="0">
                <a:latin typeface="Carlito"/>
                <a:cs typeface="Carlito"/>
              </a:rPr>
              <a:t>data</a:t>
            </a:r>
            <a:r>
              <a:rPr sz="1800" i="1" spc="35" dirty="0">
                <a:latin typeface="Carlito"/>
                <a:cs typeface="Carlito"/>
              </a:rPr>
              <a:t> </a:t>
            </a:r>
            <a:r>
              <a:rPr sz="1800" i="1" spc="-10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76852" y="242569"/>
            <a:ext cx="36372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REFRESHING QUERIES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7241285" y="4178858"/>
            <a:ext cx="1657350" cy="283845"/>
            <a:chOff x="7241285" y="4178858"/>
            <a:chExt cx="1657350" cy="283845"/>
          </a:xfrm>
        </p:grpSpPr>
        <p:sp>
          <p:nvSpPr>
            <p:cNvPr id="16" name="object 16"/>
            <p:cNvSpPr/>
            <p:nvPr/>
          </p:nvSpPr>
          <p:spPr>
            <a:xfrm>
              <a:off x="7241285" y="4178858"/>
              <a:ext cx="1657350" cy="2834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79004" y="4216527"/>
              <a:ext cx="1534795" cy="161290"/>
            </a:xfrm>
            <a:custGeom>
              <a:avLst/>
              <a:gdLst/>
              <a:ahLst/>
              <a:cxnLst/>
              <a:rect l="l" t="t" r="r" b="b"/>
              <a:pathLst>
                <a:path w="1534795" h="161289">
                  <a:moveTo>
                    <a:pt x="0" y="160781"/>
                  </a:moveTo>
                  <a:lnTo>
                    <a:pt x="1534668" y="160781"/>
                  </a:lnTo>
                  <a:lnTo>
                    <a:pt x="1534668" y="0"/>
                  </a:lnTo>
                  <a:lnTo>
                    <a:pt x="0" y="0"/>
                  </a:lnTo>
                  <a:lnTo>
                    <a:pt x="0" y="16078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5594" y="2951479"/>
            <a:ext cx="5087620" cy="153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By default, </a:t>
            </a:r>
            <a:r>
              <a:rPr sz="1800" b="1" dirty="0">
                <a:latin typeface="Carlito"/>
                <a:cs typeface="Carlito"/>
              </a:rPr>
              <a:t>ALL </a:t>
            </a:r>
            <a:r>
              <a:rPr sz="1800" spc="-5" dirty="0">
                <a:latin typeface="Carlito"/>
                <a:cs typeface="Carlito"/>
              </a:rPr>
              <a:t>queries </a:t>
            </a:r>
            <a:r>
              <a:rPr sz="1800" dirty="0">
                <a:latin typeface="Carlito"/>
                <a:cs typeface="Carlito"/>
              </a:rPr>
              <a:t>in the model will </a:t>
            </a:r>
            <a:r>
              <a:rPr sz="1800" spc="-15" dirty="0">
                <a:latin typeface="Carlito"/>
                <a:cs typeface="Carlito"/>
              </a:rPr>
              <a:t>refresh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when</a:t>
            </a:r>
            <a:endParaRPr sz="1800">
              <a:latin typeface="Carlito"/>
              <a:cs typeface="Carlito"/>
            </a:endParaRPr>
          </a:p>
          <a:p>
            <a:pPr marL="6858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i="1" spc="-5" dirty="0">
                <a:latin typeface="Carlito"/>
                <a:cs typeface="Carlito"/>
              </a:rPr>
              <a:t>Refresh</a:t>
            </a:r>
            <a:r>
              <a:rPr sz="1800" spc="-5" dirty="0">
                <a:latin typeface="Carlito"/>
                <a:cs typeface="Carlito"/>
              </a:rPr>
              <a:t>” </a:t>
            </a:r>
            <a:r>
              <a:rPr sz="1800" spc="-10" dirty="0">
                <a:latin typeface="Carlito"/>
                <a:cs typeface="Carlito"/>
              </a:rPr>
              <a:t>command from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dirty="0">
                <a:latin typeface="Carlito"/>
                <a:cs typeface="Carlito"/>
              </a:rPr>
              <a:t>Home</a:t>
            </a:r>
            <a:r>
              <a:rPr sz="1800" b="1" spc="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arlito"/>
              <a:cs typeface="Carlito"/>
            </a:endParaRPr>
          </a:p>
          <a:p>
            <a:pPr marL="12700" marR="1841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the Query </a:t>
            </a:r>
            <a:r>
              <a:rPr sz="1800" spc="-35" dirty="0">
                <a:latin typeface="Carlito"/>
                <a:cs typeface="Carlito"/>
              </a:rPr>
              <a:t>Editor, </a:t>
            </a:r>
            <a:r>
              <a:rPr sz="1800" spc="-5" dirty="0">
                <a:latin typeface="Carlito"/>
                <a:cs typeface="Carlito"/>
              </a:rPr>
              <a:t>uncheck </a:t>
            </a:r>
            <a:r>
              <a:rPr sz="1800" dirty="0">
                <a:latin typeface="Carlito"/>
                <a:cs typeface="Carlito"/>
              </a:rPr>
              <a:t>“</a:t>
            </a:r>
            <a:r>
              <a:rPr sz="1800" b="1" i="1" dirty="0">
                <a:latin typeface="Carlito"/>
                <a:cs typeface="Carlito"/>
              </a:rPr>
              <a:t>Include in </a:t>
            </a:r>
            <a:r>
              <a:rPr sz="1800" b="1" i="1" spc="-5" dirty="0">
                <a:latin typeface="Carlito"/>
                <a:cs typeface="Carlito"/>
              </a:rPr>
              <a:t>report  refresh</a:t>
            </a:r>
            <a:r>
              <a:rPr sz="1800" spc="-5" dirty="0">
                <a:latin typeface="Carlito"/>
                <a:cs typeface="Carlito"/>
              </a:rPr>
              <a:t>” </a:t>
            </a:r>
            <a:r>
              <a:rPr sz="1800" spc="-15" dirty="0">
                <a:latin typeface="Carlito"/>
                <a:cs typeface="Carlito"/>
              </a:rPr>
              <a:t>to exclude </a:t>
            </a:r>
            <a:r>
              <a:rPr sz="1800" dirty="0">
                <a:latin typeface="Carlito"/>
                <a:cs typeface="Carlito"/>
              </a:rPr>
              <a:t>individual </a:t>
            </a:r>
            <a:r>
              <a:rPr sz="1800" spc="-5" dirty="0">
                <a:latin typeface="Carlito"/>
                <a:cs typeface="Carlito"/>
              </a:rPr>
              <a:t>queries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refresh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45558" y="1580349"/>
            <a:ext cx="598170" cy="1278890"/>
            <a:chOff x="4845558" y="1580349"/>
            <a:chExt cx="598170" cy="1278890"/>
          </a:xfrm>
        </p:grpSpPr>
        <p:sp>
          <p:nvSpPr>
            <p:cNvPr id="20" name="object 20"/>
            <p:cNvSpPr/>
            <p:nvPr/>
          </p:nvSpPr>
          <p:spPr>
            <a:xfrm>
              <a:off x="4845558" y="1580349"/>
              <a:ext cx="598157" cy="7986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83277" y="1618106"/>
              <a:ext cx="475615" cy="676275"/>
            </a:xfrm>
            <a:custGeom>
              <a:avLst/>
              <a:gdLst/>
              <a:ahLst/>
              <a:cxnLst/>
              <a:rect l="l" t="t" r="r" b="b"/>
              <a:pathLst>
                <a:path w="475614" h="676275">
                  <a:moveTo>
                    <a:pt x="0" y="675894"/>
                  </a:moveTo>
                  <a:lnTo>
                    <a:pt x="475488" y="675894"/>
                  </a:lnTo>
                  <a:lnTo>
                    <a:pt x="475488" y="0"/>
                  </a:lnTo>
                  <a:lnTo>
                    <a:pt x="0" y="0"/>
                  </a:lnTo>
                  <a:lnTo>
                    <a:pt x="0" y="6758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31283" y="2285237"/>
              <a:ext cx="187325" cy="573405"/>
            </a:xfrm>
            <a:custGeom>
              <a:avLst/>
              <a:gdLst/>
              <a:ahLst/>
              <a:cxnLst/>
              <a:rect l="l" t="t" r="r" b="b"/>
              <a:pathLst>
                <a:path w="187325" h="573405">
                  <a:moveTo>
                    <a:pt x="6857" y="488441"/>
                  </a:moveTo>
                  <a:lnTo>
                    <a:pt x="0" y="573404"/>
                  </a:lnTo>
                  <a:lnTo>
                    <a:pt x="72136" y="527938"/>
                  </a:lnTo>
                  <a:lnTo>
                    <a:pt x="68147" y="525526"/>
                  </a:lnTo>
                  <a:lnTo>
                    <a:pt x="43814" y="525526"/>
                  </a:lnTo>
                  <a:lnTo>
                    <a:pt x="21970" y="512699"/>
                  </a:lnTo>
                  <a:lnTo>
                    <a:pt x="28513" y="501544"/>
                  </a:lnTo>
                  <a:lnTo>
                    <a:pt x="6857" y="488441"/>
                  </a:lnTo>
                  <a:close/>
                </a:path>
                <a:path w="187325" h="573405">
                  <a:moveTo>
                    <a:pt x="28513" y="501544"/>
                  </a:moveTo>
                  <a:lnTo>
                    <a:pt x="21970" y="512699"/>
                  </a:lnTo>
                  <a:lnTo>
                    <a:pt x="43814" y="525526"/>
                  </a:lnTo>
                  <a:lnTo>
                    <a:pt x="50200" y="514666"/>
                  </a:lnTo>
                  <a:lnTo>
                    <a:pt x="28513" y="501544"/>
                  </a:lnTo>
                  <a:close/>
                </a:path>
                <a:path w="187325" h="573405">
                  <a:moveTo>
                    <a:pt x="50200" y="514666"/>
                  </a:moveTo>
                  <a:lnTo>
                    <a:pt x="43814" y="525526"/>
                  </a:lnTo>
                  <a:lnTo>
                    <a:pt x="68147" y="525526"/>
                  </a:lnTo>
                  <a:lnTo>
                    <a:pt x="50200" y="514666"/>
                  </a:lnTo>
                  <a:close/>
                </a:path>
                <a:path w="187325" h="573405">
                  <a:moveTo>
                    <a:pt x="88161" y="446150"/>
                  </a:moveTo>
                  <a:lnTo>
                    <a:pt x="59816" y="446150"/>
                  </a:lnTo>
                  <a:lnTo>
                    <a:pt x="42925" y="477138"/>
                  </a:lnTo>
                  <a:lnTo>
                    <a:pt x="28513" y="501544"/>
                  </a:lnTo>
                  <a:lnTo>
                    <a:pt x="50200" y="514666"/>
                  </a:lnTo>
                  <a:lnTo>
                    <a:pt x="65024" y="489458"/>
                  </a:lnTo>
                  <a:lnTo>
                    <a:pt x="82168" y="458088"/>
                  </a:lnTo>
                  <a:lnTo>
                    <a:pt x="88161" y="446150"/>
                  </a:lnTo>
                  <a:close/>
                </a:path>
                <a:path w="187325" h="573405">
                  <a:moveTo>
                    <a:pt x="43052" y="476758"/>
                  </a:moveTo>
                  <a:lnTo>
                    <a:pt x="42829" y="477138"/>
                  </a:lnTo>
                  <a:lnTo>
                    <a:pt x="43052" y="476758"/>
                  </a:lnTo>
                  <a:close/>
                </a:path>
                <a:path w="187325" h="573405">
                  <a:moveTo>
                    <a:pt x="103413" y="414782"/>
                  </a:moveTo>
                  <a:lnTo>
                    <a:pt x="75564" y="414782"/>
                  </a:lnTo>
                  <a:lnTo>
                    <a:pt x="59562" y="446532"/>
                  </a:lnTo>
                  <a:lnTo>
                    <a:pt x="59816" y="446150"/>
                  </a:lnTo>
                  <a:lnTo>
                    <a:pt x="88161" y="446150"/>
                  </a:lnTo>
                  <a:lnTo>
                    <a:pt x="98297" y="425958"/>
                  </a:lnTo>
                  <a:lnTo>
                    <a:pt x="103413" y="414782"/>
                  </a:lnTo>
                  <a:close/>
                </a:path>
                <a:path w="187325" h="573405">
                  <a:moveTo>
                    <a:pt x="117510" y="382650"/>
                  </a:moveTo>
                  <a:lnTo>
                    <a:pt x="90169" y="382650"/>
                  </a:lnTo>
                  <a:lnTo>
                    <a:pt x="89915" y="383286"/>
                  </a:lnTo>
                  <a:lnTo>
                    <a:pt x="75329" y="415248"/>
                  </a:lnTo>
                  <a:lnTo>
                    <a:pt x="75564" y="414782"/>
                  </a:lnTo>
                  <a:lnTo>
                    <a:pt x="103413" y="414782"/>
                  </a:lnTo>
                  <a:lnTo>
                    <a:pt x="113411" y="392938"/>
                  </a:lnTo>
                  <a:lnTo>
                    <a:pt x="117510" y="382650"/>
                  </a:lnTo>
                  <a:close/>
                </a:path>
                <a:path w="187325" h="573405">
                  <a:moveTo>
                    <a:pt x="90162" y="382667"/>
                  </a:moveTo>
                  <a:lnTo>
                    <a:pt x="89880" y="383286"/>
                  </a:lnTo>
                  <a:lnTo>
                    <a:pt x="90162" y="382667"/>
                  </a:lnTo>
                  <a:close/>
                </a:path>
                <a:path w="187325" h="573405">
                  <a:moveTo>
                    <a:pt x="130143" y="349503"/>
                  </a:moveTo>
                  <a:lnTo>
                    <a:pt x="103377" y="349503"/>
                  </a:lnTo>
                  <a:lnTo>
                    <a:pt x="90162" y="382667"/>
                  </a:lnTo>
                  <a:lnTo>
                    <a:pt x="117510" y="382650"/>
                  </a:lnTo>
                  <a:lnTo>
                    <a:pt x="127126" y="358521"/>
                  </a:lnTo>
                  <a:lnTo>
                    <a:pt x="130143" y="349503"/>
                  </a:lnTo>
                  <a:close/>
                </a:path>
                <a:path w="187325" h="573405">
                  <a:moveTo>
                    <a:pt x="141206" y="315087"/>
                  </a:moveTo>
                  <a:lnTo>
                    <a:pt x="114934" y="315087"/>
                  </a:lnTo>
                  <a:lnTo>
                    <a:pt x="103124" y="350138"/>
                  </a:lnTo>
                  <a:lnTo>
                    <a:pt x="103377" y="349503"/>
                  </a:lnTo>
                  <a:lnTo>
                    <a:pt x="130143" y="349503"/>
                  </a:lnTo>
                  <a:lnTo>
                    <a:pt x="139064" y="322834"/>
                  </a:lnTo>
                  <a:lnTo>
                    <a:pt x="141206" y="315087"/>
                  </a:lnTo>
                  <a:close/>
                </a:path>
                <a:path w="187325" h="573405">
                  <a:moveTo>
                    <a:pt x="158784" y="242188"/>
                  </a:moveTo>
                  <a:lnTo>
                    <a:pt x="132968" y="242188"/>
                  </a:lnTo>
                  <a:lnTo>
                    <a:pt x="124587" y="279908"/>
                  </a:lnTo>
                  <a:lnTo>
                    <a:pt x="114680" y="315722"/>
                  </a:lnTo>
                  <a:lnTo>
                    <a:pt x="114934" y="315087"/>
                  </a:lnTo>
                  <a:lnTo>
                    <a:pt x="141206" y="315087"/>
                  </a:lnTo>
                  <a:lnTo>
                    <a:pt x="149351" y="285623"/>
                  </a:lnTo>
                  <a:lnTo>
                    <a:pt x="157861" y="247396"/>
                  </a:lnTo>
                  <a:lnTo>
                    <a:pt x="158784" y="242188"/>
                  </a:lnTo>
                  <a:close/>
                </a:path>
                <a:path w="187325" h="573405">
                  <a:moveTo>
                    <a:pt x="124713" y="279273"/>
                  </a:moveTo>
                  <a:lnTo>
                    <a:pt x="124539" y="279908"/>
                  </a:lnTo>
                  <a:lnTo>
                    <a:pt x="124713" y="279273"/>
                  </a:lnTo>
                  <a:close/>
                </a:path>
                <a:path w="187325" h="573405">
                  <a:moveTo>
                    <a:pt x="165486" y="203708"/>
                  </a:moveTo>
                  <a:lnTo>
                    <a:pt x="139826" y="203708"/>
                  </a:lnTo>
                  <a:lnTo>
                    <a:pt x="132841" y="242697"/>
                  </a:lnTo>
                  <a:lnTo>
                    <a:pt x="132968" y="242188"/>
                  </a:lnTo>
                  <a:lnTo>
                    <a:pt x="158784" y="242188"/>
                  </a:lnTo>
                  <a:lnTo>
                    <a:pt x="164845" y="208025"/>
                  </a:lnTo>
                  <a:lnTo>
                    <a:pt x="165486" y="203708"/>
                  </a:lnTo>
                  <a:close/>
                </a:path>
                <a:path w="187325" h="573405">
                  <a:moveTo>
                    <a:pt x="171235" y="164211"/>
                  </a:moveTo>
                  <a:lnTo>
                    <a:pt x="145668" y="164211"/>
                  </a:lnTo>
                  <a:lnTo>
                    <a:pt x="139700" y="204088"/>
                  </a:lnTo>
                  <a:lnTo>
                    <a:pt x="139826" y="203708"/>
                  </a:lnTo>
                  <a:lnTo>
                    <a:pt x="165486" y="203708"/>
                  </a:lnTo>
                  <a:lnTo>
                    <a:pt x="170814" y="167766"/>
                  </a:lnTo>
                  <a:lnTo>
                    <a:pt x="171235" y="164211"/>
                  </a:lnTo>
                  <a:close/>
                </a:path>
                <a:path w="187325" h="573405">
                  <a:moveTo>
                    <a:pt x="180179" y="83058"/>
                  </a:moveTo>
                  <a:lnTo>
                    <a:pt x="154686" y="83058"/>
                  </a:lnTo>
                  <a:lnTo>
                    <a:pt x="150494" y="124206"/>
                  </a:lnTo>
                  <a:lnTo>
                    <a:pt x="145541" y="164591"/>
                  </a:lnTo>
                  <a:lnTo>
                    <a:pt x="145668" y="164211"/>
                  </a:lnTo>
                  <a:lnTo>
                    <a:pt x="171235" y="164211"/>
                  </a:lnTo>
                  <a:lnTo>
                    <a:pt x="175640" y="127000"/>
                  </a:lnTo>
                  <a:lnTo>
                    <a:pt x="179958" y="85598"/>
                  </a:lnTo>
                  <a:lnTo>
                    <a:pt x="180179" y="83058"/>
                  </a:lnTo>
                  <a:close/>
                </a:path>
                <a:path w="187325" h="573405">
                  <a:moveTo>
                    <a:pt x="150494" y="124078"/>
                  </a:moveTo>
                  <a:lnTo>
                    <a:pt x="150479" y="124206"/>
                  </a:lnTo>
                  <a:lnTo>
                    <a:pt x="150494" y="124078"/>
                  </a:lnTo>
                  <a:close/>
                </a:path>
                <a:path w="187325" h="573405">
                  <a:moveTo>
                    <a:pt x="161797" y="0"/>
                  </a:moveTo>
                  <a:lnTo>
                    <a:pt x="154558" y="83312"/>
                  </a:lnTo>
                  <a:lnTo>
                    <a:pt x="154686" y="83058"/>
                  </a:lnTo>
                  <a:lnTo>
                    <a:pt x="180179" y="83058"/>
                  </a:lnTo>
                  <a:lnTo>
                    <a:pt x="187197" y="2286"/>
                  </a:lnTo>
                  <a:lnTo>
                    <a:pt x="161797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662421" y="4361307"/>
            <a:ext cx="1632585" cy="417195"/>
          </a:xfrm>
          <a:custGeom>
            <a:avLst/>
            <a:gdLst/>
            <a:ahLst/>
            <a:cxnLst/>
            <a:rect l="l" t="t" r="r" b="b"/>
            <a:pathLst>
              <a:path w="1632584" h="417195">
                <a:moveTo>
                  <a:pt x="71783" y="242719"/>
                </a:moveTo>
                <a:lnTo>
                  <a:pt x="58587" y="264486"/>
                </a:lnTo>
                <a:lnTo>
                  <a:pt x="60325" y="265557"/>
                </a:lnTo>
                <a:lnTo>
                  <a:pt x="94233" y="285369"/>
                </a:lnTo>
                <a:lnTo>
                  <a:pt x="128777" y="304546"/>
                </a:lnTo>
                <a:lnTo>
                  <a:pt x="163702" y="322961"/>
                </a:lnTo>
                <a:lnTo>
                  <a:pt x="199516" y="340487"/>
                </a:lnTo>
                <a:lnTo>
                  <a:pt x="236219" y="356489"/>
                </a:lnTo>
                <a:lnTo>
                  <a:pt x="273938" y="371348"/>
                </a:lnTo>
                <a:lnTo>
                  <a:pt x="312800" y="384302"/>
                </a:lnTo>
                <a:lnTo>
                  <a:pt x="352932" y="395351"/>
                </a:lnTo>
                <a:lnTo>
                  <a:pt x="394588" y="404495"/>
                </a:lnTo>
                <a:lnTo>
                  <a:pt x="437768" y="411226"/>
                </a:lnTo>
                <a:lnTo>
                  <a:pt x="482473" y="415290"/>
                </a:lnTo>
                <a:lnTo>
                  <a:pt x="529081" y="416814"/>
                </a:lnTo>
                <a:lnTo>
                  <a:pt x="553212" y="416306"/>
                </a:lnTo>
                <a:lnTo>
                  <a:pt x="602614" y="413131"/>
                </a:lnTo>
                <a:lnTo>
                  <a:pt x="654176" y="406654"/>
                </a:lnTo>
                <a:lnTo>
                  <a:pt x="707770" y="397002"/>
                </a:lnTo>
                <a:lnTo>
                  <a:pt x="733570" y="391414"/>
                </a:lnTo>
                <a:lnTo>
                  <a:pt x="528827" y="391414"/>
                </a:lnTo>
                <a:lnTo>
                  <a:pt x="529048" y="391409"/>
                </a:lnTo>
                <a:lnTo>
                  <a:pt x="506222" y="391033"/>
                </a:lnTo>
                <a:lnTo>
                  <a:pt x="506602" y="391033"/>
                </a:lnTo>
                <a:lnTo>
                  <a:pt x="486395" y="390017"/>
                </a:lnTo>
                <a:lnTo>
                  <a:pt x="484250" y="390017"/>
                </a:lnTo>
                <a:lnTo>
                  <a:pt x="462025" y="388239"/>
                </a:lnTo>
                <a:lnTo>
                  <a:pt x="462406" y="388239"/>
                </a:lnTo>
                <a:lnTo>
                  <a:pt x="441776" y="386080"/>
                </a:lnTo>
                <a:lnTo>
                  <a:pt x="441070" y="386080"/>
                </a:lnTo>
                <a:lnTo>
                  <a:pt x="419607" y="383032"/>
                </a:lnTo>
                <a:lnTo>
                  <a:pt x="419988" y="383032"/>
                </a:lnTo>
                <a:lnTo>
                  <a:pt x="399782" y="379603"/>
                </a:lnTo>
                <a:lnTo>
                  <a:pt x="399414" y="379603"/>
                </a:lnTo>
                <a:lnTo>
                  <a:pt x="379464" y="375539"/>
                </a:lnTo>
                <a:lnTo>
                  <a:pt x="379222" y="375539"/>
                </a:lnTo>
                <a:lnTo>
                  <a:pt x="358901" y="370713"/>
                </a:lnTo>
                <a:lnTo>
                  <a:pt x="319913" y="359918"/>
                </a:lnTo>
                <a:lnTo>
                  <a:pt x="320164" y="359918"/>
                </a:lnTo>
                <a:lnTo>
                  <a:pt x="282961" y="347599"/>
                </a:lnTo>
                <a:lnTo>
                  <a:pt x="282828" y="347599"/>
                </a:lnTo>
                <a:lnTo>
                  <a:pt x="245744" y="332994"/>
                </a:lnTo>
                <a:lnTo>
                  <a:pt x="210510" y="317500"/>
                </a:lnTo>
                <a:lnTo>
                  <a:pt x="175527" y="300482"/>
                </a:lnTo>
                <a:lnTo>
                  <a:pt x="175387" y="300482"/>
                </a:lnTo>
                <a:lnTo>
                  <a:pt x="140715" y="282194"/>
                </a:lnTo>
                <a:lnTo>
                  <a:pt x="107034" y="263398"/>
                </a:lnTo>
                <a:lnTo>
                  <a:pt x="73494" y="243713"/>
                </a:lnTo>
                <a:lnTo>
                  <a:pt x="71783" y="242719"/>
                </a:lnTo>
                <a:close/>
              </a:path>
              <a:path w="1632584" h="417195">
                <a:moveTo>
                  <a:pt x="529048" y="391409"/>
                </a:moveTo>
                <a:lnTo>
                  <a:pt x="528827" y="391414"/>
                </a:lnTo>
                <a:lnTo>
                  <a:pt x="529336" y="391414"/>
                </a:lnTo>
                <a:lnTo>
                  <a:pt x="529048" y="391409"/>
                </a:lnTo>
                <a:close/>
              </a:path>
              <a:path w="1632584" h="417195">
                <a:moveTo>
                  <a:pt x="650493" y="381508"/>
                </a:moveTo>
                <a:lnTo>
                  <a:pt x="624839" y="385191"/>
                </a:lnTo>
                <a:lnTo>
                  <a:pt x="625220" y="385191"/>
                </a:lnTo>
                <a:lnTo>
                  <a:pt x="600075" y="387858"/>
                </a:lnTo>
                <a:lnTo>
                  <a:pt x="600455" y="387858"/>
                </a:lnTo>
                <a:lnTo>
                  <a:pt x="575817" y="389763"/>
                </a:lnTo>
                <a:lnTo>
                  <a:pt x="576199" y="389763"/>
                </a:lnTo>
                <a:lnTo>
                  <a:pt x="552068" y="390906"/>
                </a:lnTo>
                <a:lnTo>
                  <a:pt x="552450" y="390906"/>
                </a:lnTo>
                <a:lnTo>
                  <a:pt x="529048" y="391409"/>
                </a:lnTo>
                <a:lnTo>
                  <a:pt x="733592" y="391409"/>
                </a:lnTo>
                <a:lnTo>
                  <a:pt x="735329" y="391033"/>
                </a:lnTo>
                <a:lnTo>
                  <a:pt x="763269" y="384302"/>
                </a:lnTo>
                <a:lnTo>
                  <a:pt x="773350" y="381635"/>
                </a:lnTo>
                <a:lnTo>
                  <a:pt x="650113" y="381635"/>
                </a:lnTo>
                <a:lnTo>
                  <a:pt x="650493" y="381508"/>
                </a:lnTo>
                <a:close/>
              </a:path>
              <a:path w="1632584" h="417195">
                <a:moveTo>
                  <a:pt x="483869" y="389890"/>
                </a:moveTo>
                <a:lnTo>
                  <a:pt x="484250" y="390017"/>
                </a:lnTo>
                <a:lnTo>
                  <a:pt x="486395" y="390017"/>
                </a:lnTo>
                <a:lnTo>
                  <a:pt x="483869" y="389890"/>
                </a:lnTo>
                <a:close/>
              </a:path>
              <a:path w="1632584" h="417195">
                <a:moveTo>
                  <a:pt x="440563" y="385953"/>
                </a:moveTo>
                <a:lnTo>
                  <a:pt x="441070" y="386080"/>
                </a:lnTo>
                <a:lnTo>
                  <a:pt x="441776" y="386080"/>
                </a:lnTo>
                <a:lnTo>
                  <a:pt x="440563" y="385953"/>
                </a:lnTo>
                <a:close/>
              </a:path>
              <a:path w="1632584" h="417195">
                <a:moveTo>
                  <a:pt x="676401" y="377190"/>
                </a:moveTo>
                <a:lnTo>
                  <a:pt x="650113" y="381635"/>
                </a:lnTo>
                <a:lnTo>
                  <a:pt x="773350" y="381635"/>
                </a:lnTo>
                <a:lnTo>
                  <a:pt x="789670" y="377317"/>
                </a:lnTo>
                <a:lnTo>
                  <a:pt x="676020" y="377317"/>
                </a:lnTo>
                <a:lnTo>
                  <a:pt x="676401" y="377190"/>
                </a:lnTo>
                <a:close/>
              </a:path>
              <a:path w="1632584" h="417195">
                <a:moveTo>
                  <a:pt x="399033" y="379476"/>
                </a:moveTo>
                <a:lnTo>
                  <a:pt x="399414" y="379603"/>
                </a:lnTo>
                <a:lnTo>
                  <a:pt x="399782" y="379603"/>
                </a:lnTo>
                <a:lnTo>
                  <a:pt x="399033" y="379476"/>
                </a:lnTo>
                <a:close/>
              </a:path>
              <a:path w="1632584" h="417195">
                <a:moveTo>
                  <a:pt x="702817" y="372110"/>
                </a:moveTo>
                <a:lnTo>
                  <a:pt x="676020" y="377317"/>
                </a:lnTo>
                <a:lnTo>
                  <a:pt x="789670" y="377317"/>
                </a:lnTo>
                <a:lnTo>
                  <a:pt x="791590" y="376809"/>
                </a:lnTo>
                <a:lnTo>
                  <a:pt x="808064" y="372237"/>
                </a:lnTo>
                <a:lnTo>
                  <a:pt x="702563" y="372237"/>
                </a:lnTo>
                <a:lnTo>
                  <a:pt x="702817" y="372110"/>
                </a:lnTo>
                <a:close/>
              </a:path>
              <a:path w="1632584" h="417195">
                <a:moveTo>
                  <a:pt x="378840" y="375412"/>
                </a:moveTo>
                <a:lnTo>
                  <a:pt x="379222" y="375539"/>
                </a:lnTo>
                <a:lnTo>
                  <a:pt x="379464" y="375539"/>
                </a:lnTo>
                <a:lnTo>
                  <a:pt x="378840" y="375412"/>
                </a:lnTo>
                <a:close/>
              </a:path>
              <a:path w="1632584" h="417195">
                <a:moveTo>
                  <a:pt x="729741" y="366268"/>
                </a:moveTo>
                <a:lnTo>
                  <a:pt x="702563" y="372237"/>
                </a:lnTo>
                <a:lnTo>
                  <a:pt x="808064" y="372237"/>
                </a:lnTo>
                <a:lnTo>
                  <a:pt x="820419" y="368808"/>
                </a:lnTo>
                <a:lnTo>
                  <a:pt x="828498" y="366395"/>
                </a:lnTo>
                <a:lnTo>
                  <a:pt x="729488" y="366395"/>
                </a:lnTo>
                <a:lnTo>
                  <a:pt x="729741" y="366268"/>
                </a:lnTo>
                <a:close/>
              </a:path>
              <a:path w="1632584" h="417195">
                <a:moveTo>
                  <a:pt x="359247" y="370795"/>
                </a:moveTo>
                <a:lnTo>
                  <a:pt x="359410" y="370840"/>
                </a:lnTo>
                <a:lnTo>
                  <a:pt x="359247" y="370795"/>
                </a:lnTo>
                <a:close/>
              </a:path>
              <a:path w="1632584" h="417195">
                <a:moveTo>
                  <a:pt x="358950" y="370713"/>
                </a:moveTo>
                <a:lnTo>
                  <a:pt x="359247" y="370795"/>
                </a:lnTo>
                <a:lnTo>
                  <a:pt x="358950" y="370713"/>
                </a:lnTo>
                <a:close/>
              </a:path>
              <a:path w="1632584" h="417195">
                <a:moveTo>
                  <a:pt x="757174" y="359664"/>
                </a:moveTo>
                <a:lnTo>
                  <a:pt x="729488" y="366395"/>
                </a:lnTo>
                <a:lnTo>
                  <a:pt x="828498" y="366395"/>
                </a:lnTo>
                <a:lnTo>
                  <a:pt x="849756" y="360045"/>
                </a:lnTo>
                <a:lnTo>
                  <a:pt x="850556" y="359791"/>
                </a:lnTo>
                <a:lnTo>
                  <a:pt x="756919" y="359791"/>
                </a:lnTo>
                <a:lnTo>
                  <a:pt x="757174" y="359664"/>
                </a:lnTo>
                <a:close/>
              </a:path>
              <a:path w="1632584" h="417195">
                <a:moveTo>
                  <a:pt x="320164" y="359918"/>
                </a:moveTo>
                <a:lnTo>
                  <a:pt x="319913" y="359918"/>
                </a:lnTo>
                <a:lnTo>
                  <a:pt x="320548" y="360045"/>
                </a:lnTo>
                <a:lnTo>
                  <a:pt x="320164" y="359918"/>
                </a:lnTo>
                <a:close/>
              </a:path>
              <a:path w="1632584" h="417195">
                <a:moveTo>
                  <a:pt x="784987" y="352298"/>
                </a:moveTo>
                <a:lnTo>
                  <a:pt x="756919" y="359791"/>
                </a:lnTo>
                <a:lnTo>
                  <a:pt x="850556" y="359791"/>
                </a:lnTo>
                <a:lnTo>
                  <a:pt x="873749" y="352425"/>
                </a:lnTo>
                <a:lnTo>
                  <a:pt x="784860" y="352425"/>
                </a:lnTo>
                <a:close/>
              </a:path>
              <a:path w="1632584" h="417195">
                <a:moveTo>
                  <a:pt x="901192" y="316611"/>
                </a:moveTo>
                <a:lnTo>
                  <a:pt x="871474" y="326517"/>
                </a:lnTo>
                <a:lnTo>
                  <a:pt x="842136" y="335788"/>
                </a:lnTo>
                <a:lnTo>
                  <a:pt x="842391" y="335788"/>
                </a:lnTo>
                <a:lnTo>
                  <a:pt x="813307" y="344424"/>
                </a:lnTo>
                <a:lnTo>
                  <a:pt x="813562" y="344424"/>
                </a:lnTo>
                <a:lnTo>
                  <a:pt x="784860" y="352425"/>
                </a:lnTo>
                <a:lnTo>
                  <a:pt x="873749" y="352425"/>
                </a:lnTo>
                <a:lnTo>
                  <a:pt x="939800" y="330200"/>
                </a:lnTo>
                <a:lnTo>
                  <a:pt x="976869" y="316738"/>
                </a:lnTo>
                <a:lnTo>
                  <a:pt x="901064" y="316738"/>
                </a:lnTo>
                <a:lnTo>
                  <a:pt x="901192" y="316611"/>
                </a:lnTo>
                <a:close/>
              </a:path>
              <a:path w="1632584" h="417195">
                <a:moveTo>
                  <a:pt x="282193" y="347345"/>
                </a:moveTo>
                <a:lnTo>
                  <a:pt x="282828" y="347599"/>
                </a:lnTo>
                <a:lnTo>
                  <a:pt x="282961" y="347599"/>
                </a:lnTo>
                <a:lnTo>
                  <a:pt x="282193" y="347345"/>
                </a:lnTo>
                <a:close/>
              </a:path>
              <a:path w="1632584" h="417195">
                <a:moveTo>
                  <a:pt x="245836" y="332994"/>
                </a:moveTo>
                <a:lnTo>
                  <a:pt x="246125" y="333121"/>
                </a:lnTo>
                <a:lnTo>
                  <a:pt x="245836" y="332994"/>
                </a:lnTo>
                <a:close/>
              </a:path>
              <a:path w="1632584" h="417195">
                <a:moveTo>
                  <a:pt x="209930" y="317246"/>
                </a:moveTo>
                <a:lnTo>
                  <a:pt x="210438" y="317500"/>
                </a:lnTo>
                <a:lnTo>
                  <a:pt x="209930" y="317246"/>
                </a:lnTo>
                <a:close/>
              </a:path>
              <a:path w="1632584" h="417195">
                <a:moveTo>
                  <a:pt x="931418" y="306197"/>
                </a:moveTo>
                <a:lnTo>
                  <a:pt x="901064" y="316738"/>
                </a:lnTo>
                <a:lnTo>
                  <a:pt x="976869" y="316738"/>
                </a:lnTo>
                <a:lnTo>
                  <a:pt x="1004213" y="306324"/>
                </a:lnTo>
                <a:lnTo>
                  <a:pt x="931291" y="306324"/>
                </a:lnTo>
                <a:close/>
              </a:path>
              <a:path w="1632584" h="417195">
                <a:moveTo>
                  <a:pt x="1086866" y="246253"/>
                </a:moveTo>
                <a:lnTo>
                  <a:pt x="1023493" y="271780"/>
                </a:lnTo>
                <a:lnTo>
                  <a:pt x="961644" y="295275"/>
                </a:lnTo>
                <a:lnTo>
                  <a:pt x="931291" y="306324"/>
                </a:lnTo>
                <a:lnTo>
                  <a:pt x="1004213" y="306324"/>
                </a:lnTo>
                <a:lnTo>
                  <a:pt x="1032891" y="295402"/>
                </a:lnTo>
                <a:lnTo>
                  <a:pt x="1096518" y="269748"/>
                </a:lnTo>
                <a:lnTo>
                  <a:pt x="1152098" y="246380"/>
                </a:lnTo>
                <a:lnTo>
                  <a:pt x="1086738" y="246380"/>
                </a:lnTo>
                <a:lnTo>
                  <a:pt x="1086866" y="246253"/>
                </a:lnTo>
                <a:close/>
              </a:path>
              <a:path w="1632584" h="417195">
                <a:moveTo>
                  <a:pt x="175005" y="300228"/>
                </a:moveTo>
                <a:lnTo>
                  <a:pt x="175387" y="300482"/>
                </a:lnTo>
                <a:lnTo>
                  <a:pt x="175527" y="300482"/>
                </a:lnTo>
                <a:lnTo>
                  <a:pt x="175005" y="300228"/>
                </a:lnTo>
                <a:close/>
              </a:path>
              <a:path w="1632584" h="417195">
                <a:moveTo>
                  <a:pt x="0" y="214122"/>
                </a:moveTo>
                <a:lnTo>
                  <a:pt x="45465" y="286131"/>
                </a:lnTo>
                <a:lnTo>
                  <a:pt x="58587" y="264486"/>
                </a:lnTo>
                <a:lnTo>
                  <a:pt x="47751" y="257810"/>
                </a:lnTo>
                <a:lnTo>
                  <a:pt x="60960" y="236093"/>
                </a:lnTo>
                <a:lnTo>
                  <a:pt x="75800" y="236093"/>
                </a:lnTo>
                <a:lnTo>
                  <a:pt x="84962" y="220980"/>
                </a:lnTo>
                <a:lnTo>
                  <a:pt x="0" y="214122"/>
                </a:lnTo>
                <a:close/>
              </a:path>
              <a:path w="1632584" h="417195">
                <a:moveTo>
                  <a:pt x="140742" y="282194"/>
                </a:moveTo>
                <a:lnTo>
                  <a:pt x="140969" y="282321"/>
                </a:lnTo>
                <a:lnTo>
                  <a:pt x="140742" y="282194"/>
                </a:lnTo>
                <a:close/>
              </a:path>
              <a:path w="1632584" h="417195">
                <a:moveTo>
                  <a:pt x="1023747" y="271653"/>
                </a:moveTo>
                <a:lnTo>
                  <a:pt x="1023413" y="271780"/>
                </a:lnTo>
                <a:lnTo>
                  <a:pt x="1023747" y="271653"/>
                </a:lnTo>
                <a:close/>
              </a:path>
              <a:path w="1632584" h="417195">
                <a:moveTo>
                  <a:pt x="60960" y="236093"/>
                </a:moveTo>
                <a:lnTo>
                  <a:pt x="47751" y="257810"/>
                </a:lnTo>
                <a:lnTo>
                  <a:pt x="58587" y="264486"/>
                </a:lnTo>
                <a:lnTo>
                  <a:pt x="71783" y="242719"/>
                </a:lnTo>
                <a:lnTo>
                  <a:pt x="60960" y="236093"/>
                </a:lnTo>
                <a:close/>
              </a:path>
              <a:path w="1632584" h="417195">
                <a:moveTo>
                  <a:pt x="106806" y="263271"/>
                </a:moveTo>
                <a:lnTo>
                  <a:pt x="106933" y="263398"/>
                </a:lnTo>
                <a:lnTo>
                  <a:pt x="106806" y="263271"/>
                </a:lnTo>
                <a:close/>
              </a:path>
              <a:path w="1632584" h="417195">
                <a:moveTo>
                  <a:pt x="1621281" y="0"/>
                </a:moveTo>
                <a:lnTo>
                  <a:pt x="1349375" y="129921"/>
                </a:lnTo>
                <a:lnTo>
                  <a:pt x="1282573" y="160782"/>
                </a:lnTo>
                <a:lnTo>
                  <a:pt x="1216405" y="190627"/>
                </a:lnTo>
                <a:lnTo>
                  <a:pt x="1151001" y="219202"/>
                </a:lnTo>
                <a:lnTo>
                  <a:pt x="1151254" y="219202"/>
                </a:lnTo>
                <a:lnTo>
                  <a:pt x="1086738" y="246380"/>
                </a:lnTo>
                <a:lnTo>
                  <a:pt x="1152098" y="246380"/>
                </a:lnTo>
                <a:lnTo>
                  <a:pt x="1161160" y="242570"/>
                </a:lnTo>
                <a:lnTo>
                  <a:pt x="1226693" y="213868"/>
                </a:lnTo>
                <a:lnTo>
                  <a:pt x="1293113" y="183896"/>
                </a:lnTo>
                <a:lnTo>
                  <a:pt x="1427860" y="121158"/>
                </a:lnTo>
                <a:lnTo>
                  <a:pt x="1632330" y="22860"/>
                </a:lnTo>
                <a:lnTo>
                  <a:pt x="1621281" y="0"/>
                </a:lnTo>
                <a:close/>
              </a:path>
              <a:path w="1632584" h="417195">
                <a:moveTo>
                  <a:pt x="73278" y="243586"/>
                </a:moveTo>
                <a:lnTo>
                  <a:pt x="73494" y="243713"/>
                </a:lnTo>
                <a:lnTo>
                  <a:pt x="73278" y="243586"/>
                </a:lnTo>
                <a:close/>
              </a:path>
              <a:path w="1632584" h="417195">
                <a:moveTo>
                  <a:pt x="75800" y="236093"/>
                </a:moveTo>
                <a:lnTo>
                  <a:pt x="60960" y="236093"/>
                </a:lnTo>
                <a:lnTo>
                  <a:pt x="71783" y="242719"/>
                </a:lnTo>
                <a:lnTo>
                  <a:pt x="75800" y="236093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190" y="1248148"/>
            <a:ext cx="6316345" cy="4195445"/>
            <a:chOff x="473190" y="1248148"/>
            <a:chExt cx="6316345" cy="4195445"/>
          </a:xfrm>
        </p:grpSpPr>
        <p:sp>
          <p:nvSpPr>
            <p:cNvPr id="3" name="object 3"/>
            <p:cNvSpPr/>
            <p:nvPr/>
          </p:nvSpPr>
          <p:spPr>
            <a:xfrm>
              <a:off x="473190" y="1248148"/>
              <a:ext cx="6070877" cy="4194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4631" y="1259586"/>
              <a:ext cx="6001512" cy="4125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1935" y="2003298"/>
              <a:ext cx="1080490" cy="3316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59654" y="2041017"/>
              <a:ext cx="958215" cy="3194050"/>
            </a:xfrm>
            <a:custGeom>
              <a:avLst/>
              <a:gdLst/>
              <a:ahLst/>
              <a:cxnLst/>
              <a:rect l="l" t="t" r="r" b="b"/>
              <a:pathLst>
                <a:path w="958214" h="3194050">
                  <a:moveTo>
                    <a:pt x="0" y="3193542"/>
                  </a:moveTo>
                  <a:lnTo>
                    <a:pt x="957834" y="3193542"/>
                  </a:lnTo>
                  <a:lnTo>
                    <a:pt x="957834" y="0"/>
                  </a:lnTo>
                  <a:lnTo>
                    <a:pt x="0" y="0"/>
                  </a:lnTo>
                  <a:lnTo>
                    <a:pt x="0" y="319354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6124" y="1952117"/>
              <a:ext cx="963294" cy="785495"/>
            </a:xfrm>
            <a:custGeom>
              <a:avLst/>
              <a:gdLst/>
              <a:ahLst/>
              <a:cxnLst/>
              <a:rect l="l" t="t" r="r" b="b"/>
              <a:pathLst>
                <a:path w="963295" h="785494">
                  <a:moveTo>
                    <a:pt x="118363" y="752221"/>
                  </a:moveTo>
                  <a:lnTo>
                    <a:pt x="94741" y="754634"/>
                  </a:lnTo>
                  <a:lnTo>
                    <a:pt x="94996" y="754634"/>
                  </a:lnTo>
                  <a:lnTo>
                    <a:pt x="71120" y="756412"/>
                  </a:lnTo>
                  <a:lnTo>
                    <a:pt x="71374" y="756412"/>
                  </a:lnTo>
                  <a:lnTo>
                    <a:pt x="47625" y="757682"/>
                  </a:lnTo>
                  <a:lnTo>
                    <a:pt x="0" y="759713"/>
                  </a:lnTo>
                  <a:lnTo>
                    <a:pt x="1015" y="785113"/>
                  </a:lnTo>
                  <a:lnTo>
                    <a:pt x="48895" y="783082"/>
                  </a:lnTo>
                  <a:lnTo>
                    <a:pt x="97027" y="779907"/>
                  </a:lnTo>
                  <a:lnTo>
                    <a:pt x="145287" y="774319"/>
                  </a:lnTo>
                  <a:lnTo>
                    <a:pt x="193421" y="765175"/>
                  </a:lnTo>
                  <a:lnTo>
                    <a:pt x="237619" y="752348"/>
                  </a:lnTo>
                  <a:lnTo>
                    <a:pt x="117983" y="752348"/>
                  </a:lnTo>
                  <a:lnTo>
                    <a:pt x="118363" y="752221"/>
                  </a:lnTo>
                  <a:close/>
                </a:path>
                <a:path w="963295" h="785494">
                  <a:moveTo>
                    <a:pt x="164846" y="745236"/>
                  </a:moveTo>
                  <a:lnTo>
                    <a:pt x="141224" y="749173"/>
                  </a:lnTo>
                  <a:lnTo>
                    <a:pt x="141732" y="749173"/>
                  </a:lnTo>
                  <a:lnTo>
                    <a:pt x="117983" y="752348"/>
                  </a:lnTo>
                  <a:lnTo>
                    <a:pt x="237619" y="752348"/>
                  </a:lnTo>
                  <a:lnTo>
                    <a:pt x="241553" y="751078"/>
                  </a:lnTo>
                  <a:lnTo>
                    <a:pt x="256272" y="745363"/>
                  </a:lnTo>
                  <a:lnTo>
                    <a:pt x="164337" y="745363"/>
                  </a:lnTo>
                  <a:lnTo>
                    <a:pt x="164846" y="745236"/>
                  </a:lnTo>
                  <a:close/>
                </a:path>
                <a:path w="963295" h="785494">
                  <a:moveTo>
                    <a:pt x="268483" y="740410"/>
                  </a:moveTo>
                  <a:lnTo>
                    <a:pt x="187960" y="740410"/>
                  </a:lnTo>
                  <a:lnTo>
                    <a:pt x="164337" y="745363"/>
                  </a:lnTo>
                  <a:lnTo>
                    <a:pt x="256272" y="745363"/>
                  </a:lnTo>
                  <a:lnTo>
                    <a:pt x="265429" y="741807"/>
                  </a:lnTo>
                  <a:lnTo>
                    <a:pt x="268483" y="740410"/>
                  </a:lnTo>
                  <a:close/>
                </a:path>
                <a:path w="963295" h="785494">
                  <a:moveTo>
                    <a:pt x="210692" y="734313"/>
                  </a:moveTo>
                  <a:lnTo>
                    <a:pt x="187325" y="740537"/>
                  </a:lnTo>
                  <a:lnTo>
                    <a:pt x="187960" y="740410"/>
                  </a:lnTo>
                  <a:lnTo>
                    <a:pt x="268483" y="740410"/>
                  </a:lnTo>
                  <a:lnTo>
                    <a:pt x="281254" y="734568"/>
                  </a:lnTo>
                  <a:lnTo>
                    <a:pt x="210058" y="734568"/>
                  </a:lnTo>
                  <a:lnTo>
                    <a:pt x="210692" y="734313"/>
                  </a:lnTo>
                  <a:close/>
                </a:path>
                <a:path w="963295" h="785494">
                  <a:moveTo>
                    <a:pt x="233425" y="726948"/>
                  </a:moveTo>
                  <a:lnTo>
                    <a:pt x="210058" y="734568"/>
                  </a:lnTo>
                  <a:lnTo>
                    <a:pt x="281254" y="734568"/>
                  </a:lnTo>
                  <a:lnTo>
                    <a:pt x="289305" y="730885"/>
                  </a:lnTo>
                  <a:lnTo>
                    <a:pt x="296119" y="727202"/>
                  </a:lnTo>
                  <a:lnTo>
                    <a:pt x="232790" y="727202"/>
                  </a:lnTo>
                  <a:lnTo>
                    <a:pt x="233425" y="726948"/>
                  </a:lnTo>
                  <a:close/>
                </a:path>
                <a:path w="963295" h="785494">
                  <a:moveTo>
                    <a:pt x="312566" y="718312"/>
                  </a:moveTo>
                  <a:lnTo>
                    <a:pt x="256032" y="718312"/>
                  </a:lnTo>
                  <a:lnTo>
                    <a:pt x="232790" y="727202"/>
                  </a:lnTo>
                  <a:lnTo>
                    <a:pt x="296119" y="727202"/>
                  </a:lnTo>
                  <a:lnTo>
                    <a:pt x="312566" y="718312"/>
                  </a:lnTo>
                  <a:close/>
                </a:path>
                <a:path w="963295" h="785494">
                  <a:moveTo>
                    <a:pt x="329004" y="708025"/>
                  </a:moveTo>
                  <a:lnTo>
                    <a:pt x="278257" y="708025"/>
                  </a:lnTo>
                  <a:lnTo>
                    <a:pt x="277495" y="708406"/>
                  </a:lnTo>
                  <a:lnTo>
                    <a:pt x="255270" y="718566"/>
                  </a:lnTo>
                  <a:lnTo>
                    <a:pt x="256032" y="718312"/>
                  </a:lnTo>
                  <a:lnTo>
                    <a:pt x="312566" y="718312"/>
                  </a:lnTo>
                  <a:lnTo>
                    <a:pt x="312800" y="718185"/>
                  </a:lnTo>
                  <a:lnTo>
                    <a:pt x="329004" y="708025"/>
                  </a:lnTo>
                  <a:close/>
                </a:path>
                <a:path w="963295" h="785494">
                  <a:moveTo>
                    <a:pt x="277862" y="708205"/>
                  </a:moveTo>
                  <a:lnTo>
                    <a:pt x="277426" y="708406"/>
                  </a:lnTo>
                  <a:lnTo>
                    <a:pt x="277862" y="708205"/>
                  </a:lnTo>
                  <a:close/>
                </a:path>
                <a:path w="963295" h="785494">
                  <a:moveTo>
                    <a:pt x="278257" y="708025"/>
                  </a:moveTo>
                  <a:lnTo>
                    <a:pt x="277862" y="708205"/>
                  </a:lnTo>
                  <a:lnTo>
                    <a:pt x="277495" y="708406"/>
                  </a:lnTo>
                  <a:lnTo>
                    <a:pt x="278257" y="708025"/>
                  </a:lnTo>
                  <a:close/>
                </a:path>
                <a:path w="963295" h="785494">
                  <a:moveTo>
                    <a:pt x="300354" y="695960"/>
                  </a:moveTo>
                  <a:lnTo>
                    <a:pt x="277862" y="708205"/>
                  </a:lnTo>
                  <a:lnTo>
                    <a:pt x="278257" y="708025"/>
                  </a:lnTo>
                  <a:lnTo>
                    <a:pt x="329004" y="708025"/>
                  </a:lnTo>
                  <a:lnTo>
                    <a:pt x="336296" y="703453"/>
                  </a:lnTo>
                  <a:lnTo>
                    <a:pt x="345926" y="696468"/>
                  </a:lnTo>
                  <a:lnTo>
                    <a:pt x="299720" y="696468"/>
                  </a:lnTo>
                  <a:lnTo>
                    <a:pt x="300354" y="695960"/>
                  </a:lnTo>
                  <a:close/>
                </a:path>
                <a:path w="963295" h="785494">
                  <a:moveTo>
                    <a:pt x="322452" y="682117"/>
                  </a:moveTo>
                  <a:lnTo>
                    <a:pt x="299720" y="696468"/>
                  </a:lnTo>
                  <a:lnTo>
                    <a:pt x="345926" y="696468"/>
                  </a:lnTo>
                  <a:lnTo>
                    <a:pt x="359410" y="686688"/>
                  </a:lnTo>
                  <a:lnTo>
                    <a:pt x="364531" y="682625"/>
                  </a:lnTo>
                  <a:lnTo>
                    <a:pt x="321817" y="682625"/>
                  </a:lnTo>
                  <a:lnTo>
                    <a:pt x="322452" y="682117"/>
                  </a:lnTo>
                  <a:close/>
                </a:path>
                <a:path w="963295" h="785494">
                  <a:moveTo>
                    <a:pt x="344297" y="666242"/>
                  </a:moveTo>
                  <a:lnTo>
                    <a:pt x="321817" y="682625"/>
                  </a:lnTo>
                  <a:lnTo>
                    <a:pt x="364531" y="682625"/>
                  </a:lnTo>
                  <a:lnTo>
                    <a:pt x="371094" y="677418"/>
                  </a:lnTo>
                  <a:lnTo>
                    <a:pt x="382650" y="667638"/>
                  </a:lnTo>
                  <a:lnTo>
                    <a:pt x="383738" y="666623"/>
                  </a:lnTo>
                  <a:lnTo>
                    <a:pt x="343915" y="666623"/>
                  </a:lnTo>
                  <a:lnTo>
                    <a:pt x="344297" y="666242"/>
                  </a:lnTo>
                  <a:close/>
                </a:path>
                <a:path w="963295" h="785494">
                  <a:moveTo>
                    <a:pt x="411600" y="638429"/>
                  </a:moveTo>
                  <a:lnTo>
                    <a:pt x="376682" y="638429"/>
                  </a:lnTo>
                  <a:lnTo>
                    <a:pt x="376174" y="638937"/>
                  </a:lnTo>
                  <a:lnTo>
                    <a:pt x="365505" y="648843"/>
                  </a:lnTo>
                  <a:lnTo>
                    <a:pt x="354838" y="657987"/>
                  </a:lnTo>
                  <a:lnTo>
                    <a:pt x="343915" y="666623"/>
                  </a:lnTo>
                  <a:lnTo>
                    <a:pt x="383738" y="666623"/>
                  </a:lnTo>
                  <a:lnTo>
                    <a:pt x="394208" y="656844"/>
                  </a:lnTo>
                  <a:lnTo>
                    <a:pt x="405764" y="644906"/>
                  </a:lnTo>
                  <a:lnTo>
                    <a:pt x="411600" y="638429"/>
                  </a:lnTo>
                  <a:close/>
                </a:path>
                <a:path w="963295" h="785494">
                  <a:moveTo>
                    <a:pt x="355091" y="657733"/>
                  </a:moveTo>
                  <a:lnTo>
                    <a:pt x="354772" y="657987"/>
                  </a:lnTo>
                  <a:lnTo>
                    <a:pt x="355091" y="657733"/>
                  </a:lnTo>
                  <a:close/>
                </a:path>
                <a:path w="963295" h="785494">
                  <a:moveTo>
                    <a:pt x="365887" y="648462"/>
                  </a:moveTo>
                  <a:lnTo>
                    <a:pt x="365445" y="648843"/>
                  </a:lnTo>
                  <a:lnTo>
                    <a:pt x="365887" y="648462"/>
                  </a:lnTo>
                  <a:close/>
                </a:path>
                <a:path w="963295" h="785494">
                  <a:moveTo>
                    <a:pt x="376512" y="638586"/>
                  </a:moveTo>
                  <a:lnTo>
                    <a:pt x="376136" y="638937"/>
                  </a:lnTo>
                  <a:lnTo>
                    <a:pt x="376512" y="638586"/>
                  </a:lnTo>
                  <a:close/>
                </a:path>
                <a:path w="963295" h="785494">
                  <a:moveTo>
                    <a:pt x="421166" y="627380"/>
                  </a:moveTo>
                  <a:lnTo>
                    <a:pt x="387350" y="627380"/>
                  </a:lnTo>
                  <a:lnTo>
                    <a:pt x="376512" y="638586"/>
                  </a:lnTo>
                  <a:lnTo>
                    <a:pt x="376682" y="638429"/>
                  </a:lnTo>
                  <a:lnTo>
                    <a:pt x="411600" y="638429"/>
                  </a:lnTo>
                  <a:lnTo>
                    <a:pt x="417322" y="632079"/>
                  </a:lnTo>
                  <a:lnTo>
                    <a:pt x="421166" y="627380"/>
                  </a:lnTo>
                  <a:close/>
                </a:path>
                <a:path w="963295" h="785494">
                  <a:moveTo>
                    <a:pt x="441293" y="602107"/>
                  </a:moveTo>
                  <a:lnTo>
                    <a:pt x="409066" y="602107"/>
                  </a:lnTo>
                  <a:lnTo>
                    <a:pt x="397890" y="615696"/>
                  </a:lnTo>
                  <a:lnTo>
                    <a:pt x="386969" y="627761"/>
                  </a:lnTo>
                  <a:lnTo>
                    <a:pt x="387350" y="627380"/>
                  </a:lnTo>
                  <a:lnTo>
                    <a:pt x="421166" y="627380"/>
                  </a:lnTo>
                  <a:lnTo>
                    <a:pt x="428751" y="618109"/>
                  </a:lnTo>
                  <a:lnTo>
                    <a:pt x="440182" y="603631"/>
                  </a:lnTo>
                  <a:lnTo>
                    <a:pt x="441293" y="602107"/>
                  </a:lnTo>
                  <a:close/>
                </a:path>
                <a:path w="963295" h="785494">
                  <a:moveTo>
                    <a:pt x="398272" y="615188"/>
                  </a:moveTo>
                  <a:lnTo>
                    <a:pt x="397815" y="615696"/>
                  </a:lnTo>
                  <a:lnTo>
                    <a:pt x="398272" y="615188"/>
                  </a:lnTo>
                  <a:close/>
                </a:path>
                <a:path w="963295" h="785494">
                  <a:moveTo>
                    <a:pt x="462189" y="573151"/>
                  </a:moveTo>
                  <a:lnTo>
                    <a:pt x="431038" y="573151"/>
                  </a:lnTo>
                  <a:lnTo>
                    <a:pt x="419862" y="588391"/>
                  </a:lnTo>
                  <a:lnTo>
                    <a:pt x="408813" y="602361"/>
                  </a:lnTo>
                  <a:lnTo>
                    <a:pt x="409066" y="602107"/>
                  </a:lnTo>
                  <a:lnTo>
                    <a:pt x="441293" y="602107"/>
                  </a:lnTo>
                  <a:lnTo>
                    <a:pt x="451575" y="588010"/>
                  </a:lnTo>
                  <a:lnTo>
                    <a:pt x="462189" y="573151"/>
                  </a:lnTo>
                  <a:close/>
                </a:path>
                <a:path w="963295" h="785494">
                  <a:moveTo>
                    <a:pt x="420115" y="588010"/>
                  </a:moveTo>
                  <a:lnTo>
                    <a:pt x="419815" y="588391"/>
                  </a:lnTo>
                  <a:lnTo>
                    <a:pt x="420115" y="588010"/>
                  </a:lnTo>
                  <a:close/>
                </a:path>
                <a:path w="963295" h="785494">
                  <a:moveTo>
                    <a:pt x="548253" y="432816"/>
                  </a:moveTo>
                  <a:lnTo>
                    <a:pt x="519049" y="432816"/>
                  </a:lnTo>
                  <a:lnTo>
                    <a:pt x="497077" y="470535"/>
                  </a:lnTo>
                  <a:lnTo>
                    <a:pt x="474979" y="506984"/>
                  </a:lnTo>
                  <a:lnTo>
                    <a:pt x="464058" y="524383"/>
                  </a:lnTo>
                  <a:lnTo>
                    <a:pt x="453009" y="541401"/>
                  </a:lnTo>
                  <a:lnTo>
                    <a:pt x="441960" y="557784"/>
                  </a:lnTo>
                  <a:lnTo>
                    <a:pt x="430911" y="573278"/>
                  </a:lnTo>
                  <a:lnTo>
                    <a:pt x="431038" y="573151"/>
                  </a:lnTo>
                  <a:lnTo>
                    <a:pt x="462189" y="573151"/>
                  </a:lnTo>
                  <a:lnTo>
                    <a:pt x="462914" y="572135"/>
                  </a:lnTo>
                  <a:lnTo>
                    <a:pt x="485394" y="537972"/>
                  </a:lnTo>
                  <a:lnTo>
                    <a:pt x="518922" y="483488"/>
                  </a:lnTo>
                  <a:lnTo>
                    <a:pt x="541020" y="445516"/>
                  </a:lnTo>
                  <a:lnTo>
                    <a:pt x="548253" y="432816"/>
                  </a:lnTo>
                  <a:close/>
                </a:path>
                <a:path w="963295" h="785494">
                  <a:moveTo>
                    <a:pt x="442087" y="557530"/>
                  </a:moveTo>
                  <a:lnTo>
                    <a:pt x="441906" y="557784"/>
                  </a:lnTo>
                  <a:lnTo>
                    <a:pt x="442087" y="557530"/>
                  </a:lnTo>
                  <a:close/>
                </a:path>
                <a:path w="963295" h="785494">
                  <a:moveTo>
                    <a:pt x="453136" y="541147"/>
                  </a:moveTo>
                  <a:lnTo>
                    <a:pt x="452965" y="541401"/>
                  </a:lnTo>
                  <a:lnTo>
                    <a:pt x="453136" y="541147"/>
                  </a:lnTo>
                  <a:close/>
                </a:path>
                <a:path w="963295" h="785494">
                  <a:moveTo>
                    <a:pt x="464058" y="524256"/>
                  </a:moveTo>
                  <a:close/>
                </a:path>
                <a:path w="963295" h="785494">
                  <a:moveTo>
                    <a:pt x="475107" y="506730"/>
                  </a:moveTo>
                  <a:lnTo>
                    <a:pt x="474948" y="506984"/>
                  </a:lnTo>
                  <a:lnTo>
                    <a:pt x="475107" y="506730"/>
                  </a:lnTo>
                  <a:close/>
                </a:path>
                <a:path w="963295" h="785494">
                  <a:moveTo>
                    <a:pt x="497077" y="470408"/>
                  </a:moveTo>
                  <a:close/>
                </a:path>
                <a:path w="963295" h="785494">
                  <a:moveTo>
                    <a:pt x="885807" y="25867"/>
                  </a:moveTo>
                  <a:lnTo>
                    <a:pt x="842518" y="37211"/>
                  </a:lnTo>
                  <a:lnTo>
                    <a:pt x="793350" y="60844"/>
                  </a:lnTo>
                  <a:lnTo>
                    <a:pt x="758951" y="84709"/>
                  </a:lnTo>
                  <a:lnTo>
                    <a:pt x="723265" y="116078"/>
                  </a:lnTo>
                  <a:lnTo>
                    <a:pt x="694944" y="145923"/>
                  </a:lnTo>
                  <a:lnTo>
                    <a:pt x="665479" y="184404"/>
                  </a:lnTo>
                  <a:lnTo>
                    <a:pt x="635380" y="230378"/>
                  </a:lnTo>
                  <a:lnTo>
                    <a:pt x="614934" y="264287"/>
                  </a:lnTo>
                  <a:lnTo>
                    <a:pt x="583564" y="318643"/>
                  </a:lnTo>
                  <a:lnTo>
                    <a:pt x="562228" y="356362"/>
                  </a:lnTo>
                  <a:lnTo>
                    <a:pt x="540765" y="394716"/>
                  </a:lnTo>
                  <a:lnTo>
                    <a:pt x="518922" y="432943"/>
                  </a:lnTo>
                  <a:lnTo>
                    <a:pt x="548253" y="432816"/>
                  </a:lnTo>
                  <a:lnTo>
                    <a:pt x="562863" y="407162"/>
                  </a:lnTo>
                  <a:lnTo>
                    <a:pt x="605663" y="331216"/>
                  </a:lnTo>
                  <a:lnTo>
                    <a:pt x="626545" y="294767"/>
                  </a:lnTo>
                  <a:lnTo>
                    <a:pt x="636703" y="277241"/>
                  </a:lnTo>
                  <a:lnTo>
                    <a:pt x="646938" y="260096"/>
                  </a:lnTo>
                  <a:lnTo>
                    <a:pt x="657098" y="243586"/>
                  </a:lnTo>
                  <a:lnTo>
                    <a:pt x="666923" y="228092"/>
                  </a:lnTo>
                  <a:lnTo>
                    <a:pt x="676617" y="213106"/>
                  </a:lnTo>
                  <a:lnTo>
                    <a:pt x="686258" y="199136"/>
                  </a:lnTo>
                  <a:lnTo>
                    <a:pt x="695777" y="185800"/>
                  </a:lnTo>
                  <a:lnTo>
                    <a:pt x="705230" y="173355"/>
                  </a:lnTo>
                  <a:lnTo>
                    <a:pt x="714375" y="162179"/>
                  </a:lnTo>
                  <a:lnTo>
                    <a:pt x="723265" y="152146"/>
                  </a:lnTo>
                  <a:lnTo>
                    <a:pt x="731911" y="143256"/>
                  </a:lnTo>
                  <a:lnTo>
                    <a:pt x="740918" y="134366"/>
                  </a:lnTo>
                  <a:lnTo>
                    <a:pt x="757903" y="118745"/>
                  </a:lnTo>
                  <a:lnTo>
                    <a:pt x="774494" y="104902"/>
                  </a:lnTo>
                  <a:lnTo>
                    <a:pt x="774319" y="104902"/>
                  </a:lnTo>
                  <a:lnTo>
                    <a:pt x="790564" y="92963"/>
                  </a:lnTo>
                  <a:lnTo>
                    <a:pt x="806238" y="82804"/>
                  </a:lnTo>
                  <a:lnTo>
                    <a:pt x="806830" y="82423"/>
                  </a:lnTo>
                  <a:lnTo>
                    <a:pt x="821512" y="74295"/>
                  </a:lnTo>
                  <a:lnTo>
                    <a:pt x="837056" y="66675"/>
                  </a:lnTo>
                  <a:lnTo>
                    <a:pt x="837235" y="66675"/>
                  </a:lnTo>
                  <a:lnTo>
                    <a:pt x="851034" y="61087"/>
                  </a:lnTo>
                  <a:lnTo>
                    <a:pt x="850900" y="61087"/>
                  </a:lnTo>
                  <a:lnTo>
                    <a:pt x="865885" y="56134"/>
                  </a:lnTo>
                  <a:lnTo>
                    <a:pt x="866209" y="56134"/>
                  </a:lnTo>
                  <a:lnTo>
                    <a:pt x="879151" y="52705"/>
                  </a:lnTo>
                  <a:lnTo>
                    <a:pt x="878840" y="52705"/>
                  </a:lnTo>
                  <a:lnTo>
                    <a:pt x="880109" y="52450"/>
                  </a:lnTo>
                  <a:lnTo>
                    <a:pt x="880425" y="52450"/>
                  </a:lnTo>
                  <a:lnTo>
                    <a:pt x="888642" y="51134"/>
                  </a:lnTo>
                  <a:lnTo>
                    <a:pt x="885807" y="25867"/>
                  </a:lnTo>
                  <a:close/>
                </a:path>
                <a:path w="963295" h="785494">
                  <a:moveTo>
                    <a:pt x="540765" y="394588"/>
                  </a:moveTo>
                  <a:lnTo>
                    <a:pt x="540693" y="394716"/>
                  </a:lnTo>
                  <a:lnTo>
                    <a:pt x="540765" y="394588"/>
                  </a:lnTo>
                  <a:close/>
                </a:path>
                <a:path w="963295" h="785494">
                  <a:moveTo>
                    <a:pt x="626617" y="294640"/>
                  </a:moveTo>
                  <a:close/>
                </a:path>
                <a:path w="963295" h="785494">
                  <a:moveTo>
                    <a:pt x="636777" y="277113"/>
                  </a:moveTo>
                  <a:lnTo>
                    <a:pt x="636651" y="277241"/>
                  </a:lnTo>
                  <a:lnTo>
                    <a:pt x="636777" y="277113"/>
                  </a:lnTo>
                  <a:close/>
                </a:path>
                <a:path w="963295" h="785494">
                  <a:moveTo>
                    <a:pt x="647015" y="260096"/>
                  </a:moveTo>
                  <a:close/>
                </a:path>
                <a:path w="963295" h="785494">
                  <a:moveTo>
                    <a:pt x="657131" y="243586"/>
                  </a:moveTo>
                  <a:lnTo>
                    <a:pt x="656971" y="243840"/>
                  </a:lnTo>
                  <a:lnTo>
                    <a:pt x="657131" y="243586"/>
                  </a:lnTo>
                  <a:close/>
                </a:path>
                <a:path w="963295" h="785494">
                  <a:moveTo>
                    <a:pt x="667003" y="227965"/>
                  </a:moveTo>
                  <a:close/>
                </a:path>
                <a:path w="963295" h="785494">
                  <a:moveTo>
                    <a:pt x="676782" y="212852"/>
                  </a:moveTo>
                  <a:lnTo>
                    <a:pt x="676528" y="213106"/>
                  </a:lnTo>
                  <a:lnTo>
                    <a:pt x="676782" y="212852"/>
                  </a:lnTo>
                  <a:close/>
                </a:path>
                <a:path w="963295" h="785494">
                  <a:moveTo>
                    <a:pt x="686434" y="198882"/>
                  </a:moveTo>
                  <a:lnTo>
                    <a:pt x="686180" y="199136"/>
                  </a:lnTo>
                  <a:lnTo>
                    <a:pt x="686434" y="198882"/>
                  </a:lnTo>
                  <a:close/>
                </a:path>
                <a:path w="963295" h="785494">
                  <a:moveTo>
                    <a:pt x="695959" y="185547"/>
                  </a:moveTo>
                  <a:lnTo>
                    <a:pt x="695705" y="185800"/>
                  </a:lnTo>
                  <a:lnTo>
                    <a:pt x="695959" y="185547"/>
                  </a:lnTo>
                  <a:close/>
                </a:path>
                <a:path w="963295" h="785494">
                  <a:moveTo>
                    <a:pt x="705286" y="173355"/>
                  </a:moveTo>
                  <a:lnTo>
                    <a:pt x="704976" y="173736"/>
                  </a:lnTo>
                  <a:lnTo>
                    <a:pt x="705286" y="173355"/>
                  </a:lnTo>
                  <a:close/>
                </a:path>
                <a:path w="963295" h="785494">
                  <a:moveTo>
                    <a:pt x="714455" y="162179"/>
                  </a:moveTo>
                  <a:lnTo>
                    <a:pt x="714121" y="162560"/>
                  </a:lnTo>
                  <a:lnTo>
                    <a:pt x="714455" y="162179"/>
                  </a:lnTo>
                  <a:close/>
                </a:path>
                <a:path w="963295" h="785494">
                  <a:moveTo>
                    <a:pt x="723376" y="152146"/>
                  </a:moveTo>
                  <a:lnTo>
                    <a:pt x="723010" y="152527"/>
                  </a:lnTo>
                  <a:lnTo>
                    <a:pt x="723376" y="152146"/>
                  </a:lnTo>
                  <a:close/>
                </a:path>
                <a:path w="963295" h="785494">
                  <a:moveTo>
                    <a:pt x="740939" y="134366"/>
                  </a:moveTo>
                  <a:lnTo>
                    <a:pt x="740664" y="134620"/>
                  </a:lnTo>
                  <a:lnTo>
                    <a:pt x="740939" y="134366"/>
                  </a:lnTo>
                  <a:close/>
                </a:path>
                <a:path w="963295" h="785494">
                  <a:moveTo>
                    <a:pt x="758317" y="118363"/>
                  </a:moveTo>
                  <a:lnTo>
                    <a:pt x="757808" y="118745"/>
                  </a:lnTo>
                  <a:lnTo>
                    <a:pt x="758317" y="118363"/>
                  </a:lnTo>
                  <a:close/>
                </a:path>
                <a:path w="963295" h="785494">
                  <a:moveTo>
                    <a:pt x="774953" y="104521"/>
                  </a:moveTo>
                  <a:lnTo>
                    <a:pt x="774319" y="104902"/>
                  </a:lnTo>
                  <a:lnTo>
                    <a:pt x="774494" y="104902"/>
                  </a:lnTo>
                  <a:lnTo>
                    <a:pt x="774953" y="104521"/>
                  </a:lnTo>
                  <a:close/>
                </a:path>
                <a:path w="963295" h="785494">
                  <a:moveTo>
                    <a:pt x="791082" y="92583"/>
                  </a:moveTo>
                  <a:lnTo>
                    <a:pt x="790448" y="92963"/>
                  </a:lnTo>
                  <a:lnTo>
                    <a:pt x="791082" y="92583"/>
                  </a:lnTo>
                  <a:close/>
                </a:path>
                <a:path w="963295" h="785494">
                  <a:moveTo>
                    <a:pt x="806509" y="82629"/>
                  </a:moveTo>
                  <a:lnTo>
                    <a:pt x="806196" y="82804"/>
                  </a:lnTo>
                  <a:lnTo>
                    <a:pt x="806509" y="82629"/>
                  </a:lnTo>
                  <a:close/>
                </a:path>
                <a:path w="963295" h="785494">
                  <a:moveTo>
                    <a:pt x="806881" y="82423"/>
                  </a:moveTo>
                  <a:lnTo>
                    <a:pt x="806509" y="82629"/>
                  </a:lnTo>
                  <a:lnTo>
                    <a:pt x="806881" y="82423"/>
                  </a:lnTo>
                  <a:close/>
                </a:path>
                <a:path w="963295" h="785494">
                  <a:moveTo>
                    <a:pt x="948084" y="24003"/>
                  </a:moveTo>
                  <a:lnTo>
                    <a:pt x="897763" y="24003"/>
                  </a:lnTo>
                  <a:lnTo>
                    <a:pt x="901826" y="49022"/>
                  </a:lnTo>
                  <a:lnTo>
                    <a:pt x="888642" y="51134"/>
                  </a:lnTo>
                  <a:lnTo>
                    <a:pt x="891413" y="75819"/>
                  </a:lnTo>
                  <a:lnTo>
                    <a:pt x="962914" y="29463"/>
                  </a:lnTo>
                  <a:lnTo>
                    <a:pt x="948084" y="24003"/>
                  </a:lnTo>
                  <a:close/>
                </a:path>
                <a:path w="963295" h="785494">
                  <a:moveTo>
                    <a:pt x="822060" y="73990"/>
                  </a:moveTo>
                  <a:lnTo>
                    <a:pt x="821435" y="74295"/>
                  </a:lnTo>
                  <a:lnTo>
                    <a:pt x="822060" y="73990"/>
                  </a:lnTo>
                  <a:close/>
                </a:path>
                <a:path w="963295" h="785494">
                  <a:moveTo>
                    <a:pt x="837235" y="66675"/>
                  </a:moveTo>
                  <a:lnTo>
                    <a:pt x="837056" y="66675"/>
                  </a:lnTo>
                  <a:lnTo>
                    <a:pt x="836295" y="67056"/>
                  </a:lnTo>
                  <a:lnTo>
                    <a:pt x="837235" y="66675"/>
                  </a:lnTo>
                  <a:close/>
                </a:path>
                <a:path w="963295" h="785494">
                  <a:moveTo>
                    <a:pt x="851633" y="60844"/>
                  </a:moveTo>
                  <a:lnTo>
                    <a:pt x="850900" y="61087"/>
                  </a:lnTo>
                  <a:lnTo>
                    <a:pt x="851034" y="61087"/>
                  </a:lnTo>
                  <a:lnTo>
                    <a:pt x="851633" y="60844"/>
                  </a:lnTo>
                  <a:close/>
                </a:path>
                <a:path w="963295" h="785494">
                  <a:moveTo>
                    <a:pt x="866209" y="56134"/>
                  </a:moveTo>
                  <a:lnTo>
                    <a:pt x="865885" y="56134"/>
                  </a:lnTo>
                  <a:lnTo>
                    <a:pt x="865251" y="56387"/>
                  </a:lnTo>
                  <a:lnTo>
                    <a:pt x="866209" y="56134"/>
                  </a:lnTo>
                  <a:close/>
                </a:path>
                <a:path w="963295" h="785494">
                  <a:moveTo>
                    <a:pt x="880109" y="52450"/>
                  </a:moveTo>
                  <a:lnTo>
                    <a:pt x="878840" y="52705"/>
                  </a:lnTo>
                  <a:lnTo>
                    <a:pt x="879627" y="52578"/>
                  </a:lnTo>
                  <a:lnTo>
                    <a:pt x="880109" y="52450"/>
                  </a:lnTo>
                  <a:close/>
                </a:path>
                <a:path w="963295" h="785494">
                  <a:moveTo>
                    <a:pt x="879627" y="52578"/>
                  </a:moveTo>
                  <a:lnTo>
                    <a:pt x="878840" y="52705"/>
                  </a:lnTo>
                  <a:lnTo>
                    <a:pt x="879151" y="52705"/>
                  </a:lnTo>
                  <a:lnTo>
                    <a:pt x="879627" y="52578"/>
                  </a:lnTo>
                  <a:close/>
                </a:path>
                <a:path w="963295" h="785494">
                  <a:moveTo>
                    <a:pt x="880425" y="52450"/>
                  </a:moveTo>
                  <a:lnTo>
                    <a:pt x="880109" y="52450"/>
                  </a:lnTo>
                  <a:lnTo>
                    <a:pt x="879627" y="52578"/>
                  </a:lnTo>
                  <a:lnTo>
                    <a:pt x="880425" y="52450"/>
                  </a:lnTo>
                  <a:close/>
                </a:path>
                <a:path w="963295" h="785494">
                  <a:moveTo>
                    <a:pt x="897763" y="24003"/>
                  </a:moveTo>
                  <a:lnTo>
                    <a:pt x="885807" y="25867"/>
                  </a:lnTo>
                  <a:lnTo>
                    <a:pt x="888642" y="51134"/>
                  </a:lnTo>
                  <a:lnTo>
                    <a:pt x="901826" y="49022"/>
                  </a:lnTo>
                  <a:lnTo>
                    <a:pt x="897763" y="24003"/>
                  </a:lnTo>
                  <a:close/>
                </a:path>
                <a:path w="963295" h="785494">
                  <a:moveTo>
                    <a:pt x="882903" y="0"/>
                  </a:moveTo>
                  <a:lnTo>
                    <a:pt x="885807" y="25867"/>
                  </a:lnTo>
                  <a:lnTo>
                    <a:pt x="897763" y="24003"/>
                  </a:lnTo>
                  <a:lnTo>
                    <a:pt x="948084" y="24003"/>
                  </a:lnTo>
                  <a:lnTo>
                    <a:pt x="882903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33291" y="242569"/>
            <a:ext cx="4727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DEFINING </a:t>
            </a:r>
            <a:r>
              <a:rPr sz="3200" b="0" spc="-140" dirty="0">
                <a:latin typeface="Carlito"/>
                <a:cs typeface="Carlito"/>
              </a:rPr>
              <a:t>DATA</a:t>
            </a:r>
            <a:r>
              <a:rPr sz="3200" b="0" spc="-20" dirty="0">
                <a:latin typeface="Carlito"/>
                <a:cs typeface="Carlito"/>
              </a:rPr>
              <a:t> </a:t>
            </a:r>
            <a:r>
              <a:rPr sz="3200" b="0" spc="-35" dirty="0">
                <a:latin typeface="Carlito"/>
                <a:cs typeface="Carlito"/>
              </a:rPr>
              <a:t>CATEGORIES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21245" y="1792478"/>
            <a:ext cx="4652010" cy="1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Select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column </a:t>
            </a:r>
            <a:r>
              <a:rPr sz="1800" dirty="0">
                <a:latin typeface="Carlito"/>
                <a:cs typeface="Carlito"/>
              </a:rPr>
              <a:t>in the </a:t>
            </a:r>
            <a:r>
              <a:rPr sz="1800" b="1" spc="-15" dirty="0">
                <a:latin typeface="Carlito"/>
                <a:cs typeface="Carlito"/>
              </a:rPr>
              <a:t>Data </a:t>
            </a:r>
            <a:r>
              <a:rPr sz="1800" spc="-5" dirty="0">
                <a:latin typeface="Carlito"/>
                <a:cs typeface="Carlito"/>
              </a:rPr>
              <a:t>view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access  </a:t>
            </a:r>
            <a:r>
              <a:rPr sz="1800" b="1" spc="-5" dirty="0">
                <a:latin typeface="Carlito"/>
                <a:cs typeface="Carlito"/>
              </a:rPr>
              <a:t>Column </a:t>
            </a:r>
            <a:r>
              <a:rPr sz="1800" b="1" spc="-30" dirty="0">
                <a:latin typeface="Carlito"/>
                <a:cs typeface="Carlito"/>
              </a:rPr>
              <a:t>Tools</a:t>
            </a:r>
            <a:r>
              <a:rPr sz="1800" spc="-30" dirty="0">
                <a:latin typeface="Carlito"/>
                <a:cs typeface="Carlito"/>
              </a:rPr>
              <a:t>, </a:t>
            </a:r>
            <a:r>
              <a:rPr sz="1800" spc="-5" dirty="0">
                <a:latin typeface="Carlito"/>
                <a:cs typeface="Carlito"/>
              </a:rPr>
              <a:t>where </a:t>
            </a:r>
            <a:r>
              <a:rPr sz="1800" spc="-10" dirty="0">
                <a:latin typeface="Carlito"/>
                <a:cs typeface="Carlito"/>
              </a:rPr>
              <a:t>you can </a:t>
            </a:r>
            <a:r>
              <a:rPr sz="1800" dirty="0">
                <a:latin typeface="Carlito"/>
                <a:cs typeface="Carlito"/>
              </a:rPr>
              <a:t>edit </a:t>
            </a:r>
            <a:r>
              <a:rPr sz="1800" spc="-5" dirty="0">
                <a:latin typeface="Carlito"/>
                <a:cs typeface="Carlito"/>
              </a:rPr>
              <a:t>field </a:t>
            </a:r>
            <a:r>
              <a:rPr sz="1800" spc="-10" dirty="0">
                <a:latin typeface="Carlito"/>
                <a:cs typeface="Carlito"/>
              </a:rPr>
              <a:t>properties 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10" dirty="0">
                <a:latin typeface="Carlito"/>
                <a:cs typeface="Carlito"/>
              </a:rPr>
              <a:t>define </a:t>
            </a:r>
            <a:r>
              <a:rPr sz="1800" spc="-5" dirty="0">
                <a:latin typeface="Carlito"/>
                <a:cs typeface="Carlito"/>
              </a:rPr>
              <a:t>specific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categories*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arlito"/>
              <a:cs typeface="Carlito"/>
            </a:endParaRPr>
          </a:p>
          <a:p>
            <a:pPr marL="423545" marR="393065" indent="-1270" algn="ctr">
              <a:lnSpc>
                <a:spcPct val="100000"/>
              </a:lnSpc>
              <a:spcBef>
                <a:spcPts val="5"/>
              </a:spcBef>
            </a:pPr>
            <a:r>
              <a:rPr sz="1400" i="1" spc="-5" dirty="0">
                <a:latin typeface="Carlito"/>
                <a:cs typeface="Carlito"/>
              </a:rPr>
              <a:t>This is </a:t>
            </a:r>
            <a:r>
              <a:rPr sz="1400" i="1" spc="-10" dirty="0">
                <a:latin typeface="Carlito"/>
                <a:cs typeface="Carlito"/>
              </a:rPr>
              <a:t>commonly </a:t>
            </a:r>
            <a:r>
              <a:rPr sz="1400" i="1" spc="-5" dirty="0">
                <a:latin typeface="Carlito"/>
                <a:cs typeface="Carlito"/>
              </a:rPr>
              <a:t>used </a:t>
            </a:r>
            <a:r>
              <a:rPr sz="1400" i="1" spc="-15" dirty="0">
                <a:latin typeface="Carlito"/>
                <a:cs typeface="Carlito"/>
              </a:rPr>
              <a:t>to </a:t>
            </a:r>
            <a:r>
              <a:rPr sz="1400" i="1" spc="-10" dirty="0">
                <a:latin typeface="Carlito"/>
                <a:cs typeface="Carlito"/>
              </a:rPr>
              <a:t>help </a:t>
            </a:r>
            <a:r>
              <a:rPr sz="1400" i="1" spc="-15" dirty="0">
                <a:latin typeface="Carlito"/>
                <a:cs typeface="Carlito"/>
              </a:rPr>
              <a:t>Power </a:t>
            </a:r>
            <a:r>
              <a:rPr sz="1400" i="1" spc="-5" dirty="0">
                <a:latin typeface="Carlito"/>
                <a:cs typeface="Carlito"/>
              </a:rPr>
              <a:t>BI accurately  map location-based fields </a:t>
            </a:r>
            <a:r>
              <a:rPr sz="1400" i="1" spc="-20" dirty="0">
                <a:latin typeface="Carlito"/>
                <a:cs typeface="Carlito"/>
              </a:rPr>
              <a:t>like </a:t>
            </a:r>
            <a:r>
              <a:rPr sz="1400" b="1" i="1" spc="-5" dirty="0">
                <a:latin typeface="Carlito"/>
                <a:cs typeface="Carlito"/>
              </a:rPr>
              <a:t>addresses</a:t>
            </a:r>
            <a:r>
              <a:rPr sz="1400" i="1" spc="-5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countries</a:t>
            </a:r>
            <a:r>
              <a:rPr sz="1400" i="1" spc="-5" dirty="0">
                <a:latin typeface="Carlito"/>
                <a:cs typeface="Carlito"/>
              </a:rPr>
              <a:t>,  </a:t>
            </a:r>
            <a:r>
              <a:rPr sz="1400" b="1" i="1" spc="-5" dirty="0">
                <a:latin typeface="Carlito"/>
                <a:cs typeface="Carlito"/>
              </a:rPr>
              <a:t>cities</a:t>
            </a:r>
            <a:r>
              <a:rPr sz="1400" i="1" spc="-5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latitude/longitude </a:t>
            </a:r>
            <a:r>
              <a:rPr sz="1400" b="1" i="1" spc="-10" dirty="0">
                <a:latin typeface="Carlito"/>
                <a:cs typeface="Carlito"/>
              </a:rPr>
              <a:t>coordinates</a:t>
            </a:r>
            <a:r>
              <a:rPr sz="1400" i="1" spc="-10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zip codes</a:t>
            </a:r>
            <a:r>
              <a:rPr sz="1400" i="1" spc="-5" dirty="0">
                <a:latin typeface="Carlito"/>
                <a:cs typeface="Carlito"/>
              </a:rPr>
              <a:t>,</a:t>
            </a:r>
            <a:r>
              <a:rPr sz="1400" i="1" spc="90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48500" y="3659098"/>
            <a:ext cx="4718685" cy="2654300"/>
            <a:chOff x="7048500" y="3659098"/>
            <a:chExt cx="4718685" cy="2654300"/>
          </a:xfrm>
        </p:grpSpPr>
        <p:sp>
          <p:nvSpPr>
            <p:cNvPr id="12" name="object 12"/>
            <p:cNvSpPr/>
            <p:nvPr/>
          </p:nvSpPr>
          <p:spPr>
            <a:xfrm>
              <a:off x="7063721" y="3909774"/>
              <a:ext cx="4575084" cy="240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75169" y="3921252"/>
              <a:ext cx="4505706" cy="23340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48500" y="3659098"/>
              <a:ext cx="4718304" cy="3345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83171" y="3760089"/>
              <a:ext cx="4602480" cy="161925"/>
            </a:xfrm>
            <a:custGeom>
              <a:avLst/>
              <a:gdLst/>
              <a:ahLst/>
              <a:cxnLst/>
              <a:rect l="l" t="t" r="r" b="b"/>
              <a:pathLst>
                <a:path w="4602480" h="161925">
                  <a:moveTo>
                    <a:pt x="0" y="161544"/>
                  </a:moveTo>
                  <a:lnTo>
                    <a:pt x="8985" y="130117"/>
                  </a:lnTo>
                  <a:lnTo>
                    <a:pt x="33496" y="104441"/>
                  </a:lnTo>
                  <a:lnTo>
                    <a:pt x="69865" y="87123"/>
                  </a:lnTo>
                  <a:lnTo>
                    <a:pt x="114426" y="80772"/>
                  </a:lnTo>
                  <a:lnTo>
                    <a:pt x="2026157" y="80772"/>
                  </a:lnTo>
                  <a:lnTo>
                    <a:pt x="2070645" y="74420"/>
                  </a:lnTo>
                  <a:lnTo>
                    <a:pt x="2106977" y="57102"/>
                  </a:lnTo>
                  <a:lnTo>
                    <a:pt x="2131474" y="31426"/>
                  </a:lnTo>
                  <a:lnTo>
                    <a:pt x="2140457" y="0"/>
                  </a:lnTo>
                  <a:lnTo>
                    <a:pt x="2149461" y="31426"/>
                  </a:lnTo>
                  <a:lnTo>
                    <a:pt x="2174001" y="57102"/>
                  </a:lnTo>
                  <a:lnTo>
                    <a:pt x="2210377" y="74420"/>
                  </a:lnTo>
                  <a:lnTo>
                    <a:pt x="2254884" y="80772"/>
                  </a:lnTo>
                  <a:lnTo>
                    <a:pt x="4488053" y="80772"/>
                  </a:lnTo>
                  <a:lnTo>
                    <a:pt x="4532614" y="87123"/>
                  </a:lnTo>
                  <a:lnTo>
                    <a:pt x="4568983" y="104441"/>
                  </a:lnTo>
                  <a:lnTo>
                    <a:pt x="4593494" y="130117"/>
                  </a:lnTo>
                  <a:lnTo>
                    <a:pt x="4602480" y="161544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39" y="6648704"/>
            <a:ext cx="4293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Carlito"/>
                <a:cs typeface="Carlito"/>
              </a:rPr>
              <a:t>*In </a:t>
            </a:r>
            <a:r>
              <a:rPr sz="900" i="1" spc="-5" dirty="0">
                <a:latin typeface="Carlito"/>
                <a:cs typeface="Carlito"/>
              </a:rPr>
              <a:t>older versions of Power </a:t>
            </a:r>
            <a:r>
              <a:rPr sz="900" i="1" dirty="0">
                <a:latin typeface="Carlito"/>
                <a:cs typeface="Carlito"/>
              </a:rPr>
              <a:t>BI, these </a:t>
            </a:r>
            <a:r>
              <a:rPr sz="900" i="1" spc="-5" dirty="0">
                <a:latin typeface="Carlito"/>
                <a:cs typeface="Carlito"/>
              </a:rPr>
              <a:t>tools can be found </a:t>
            </a:r>
            <a:r>
              <a:rPr sz="900" i="1" dirty="0">
                <a:latin typeface="Carlito"/>
                <a:cs typeface="Carlito"/>
              </a:rPr>
              <a:t>in the </a:t>
            </a:r>
            <a:r>
              <a:rPr sz="900" b="1" i="1" dirty="0">
                <a:latin typeface="Carlito"/>
                <a:cs typeface="Carlito"/>
              </a:rPr>
              <a:t>Modeling </a:t>
            </a:r>
            <a:r>
              <a:rPr sz="900" i="1" dirty="0">
                <a:latin typeface="Carlito"/>
                <a:cs typeface="Carlito"/>
              </a:rPr>
              <a:t>tab </a:t>
            </a:r>
            <a:r>
              <a:rPr sz="900" i="1" spc="-5" dirty="0">
                <a:latin typeface="Carlito"/>
                <a:cs typeface="Carlito"/>
              </a:rPr>
              <a:t>in </a:t>
            </a:r>
            <a:r>
              <a:rPr sz="900" i="1" dirty="0">
                <a:latin typeface="Carlito"/>
                <a:cs typeface="Carlito"/>
              </a:rPr>
              <a:t>the </a:t>
            </a:r>
            <a:r>
              <a:rPr sz="900" i="1" spc="-5" dirty="0">
                <a:latin typeface="Carlito"/>
                <a:cs typeface="Carlito"/>
              </a:rPr>
              <a:t>Data</a:t>
            </a:r>
            <a:r>
              <a:rPr sz="900" i="1" spc="-75" dirty="0">
                <a:latin typeface="Carlito"/>
                <a:cs typeface="Carlito"/>
              </a:rPr>
              <a:t> </a:t>
            </a:r>
            <a:r>
              <a:rPr sz="900" i="1" dirty="0">
                <a:latin typeface="Carlito"/>
                <a:cs typeface="Carlito"/>
              </a:rPr>
              <a:t>view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94247" y="3030429"/>
            <a:ext cx="2057400" cy="2704465"/>
            <a:chOff x="9594247" y="3030429"/>
            <a:chExt cx="2057400" cy="2704465"/>
          </a:xfrm>
        </p:grpSpPr>
        <p:sp>
          <p:nvSpPr>
            <p:cNvPr id="3" name="object 3"/>
            <p:cNvSpPr/>
            <p:nvPr/>
          </p:nvSpPr>
          <p:spPr>
            <a:xfrm>
              <a:off x="9594247" y="3030429"/>
              <a:ext cx="2056827" cy="2704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05772" y="3041904"/>
              <a:ext cx="1987296" cy="2634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25584" y="3611118"/>
              <a:ext cx="2023110" cy="300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63303" y="3648837"/>
              <a:ext cx="1900555" cy="177800"/>
            </a:xfrm>
            <a:custGeom>
              <a:avLst/>
              <a:gdLst/>
              <a:ahLst/>
              <a:cxnLst/>
              <a:rect l="l" t="t" r="r" b="b"/>
              <a:pathLst>
                <a:path w="1900554" h="177800">
                  <a:moveTo>
                    <a:pt x="0" y="177545"/>
                  </a:moveTo>
                  <a:lnTo>
                    <a:pt x="1900427" y="177545"/>
                  </a:lnTo>
                  <a:lnTo>
                    <a:pt x="1900427" y="0"/>
                  </a:lnTo>
                  <a:lnTo>
                    <a:pt x="0" y="0"/>
                  </a:lnTo>
                  <a:lnTo>
                    <a:pt x="0" y="17754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6890" y="887542"/>
            <a:ext cx="11019155" cy="180213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00" b="1" spc="-15" dirty="0">
                <a:latin typeface="Carlito"/>
                <a:cs typeface="Carlito"/>
              </a:rPr>
              <a:t>Hierarchies </a:t>
            </a:r>
            <a:r>
              <a:rPr sz="2400" spc="-15" dirty="0">
                <a:latin typeface="Carlito"/>
                <a:cs typeface="Carlito"/>
              </a:rPr>
              <a:t>are groups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nested </a:t>
            </a:r>
            <a:r>
              <a:rPr sz="2400" spc="-10" dirty="0">
                <a:latin typeface="Carlito"/>
                <a:cs typeface="Carlito"/>
              </a:rPr>
              <a:t>columns that </a:t>
            </a:r>
            <a:r>
              <a:rPr sz="2400" spc="-15" dirty="0">
                <a:latin typeface="Carlito"/>
                <a:cs typeface="Carlito"/>
              </a:rPr>
              <a:t>reflect </a:t>
            </a:r>
            <a:r>
              <a:rPr sz="2400" dirty="0">
                <a:latin typeface="Carlito"/>
                <a:cs typeface="Carlito"/>
              </a:rPr>
              <a:t>multiple </a:t>
            </a:r>
            <a:r>
              <a:rPr sz="2400" spc="-10" dirty="0">
                <a:latin typeface="Carlito"/>
                <a:cs typeface="Carlito"/>
              </a:rPr>
              <a:t>levels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spc="1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granularity</a:t>
            </a:r>
            <a:endParaRPr sz="2400">
              <a:latin typeface="Carlito"/>
              <a:cs typeface="Carlito"/>
            </a:endParaRPr>
          </a:p>
          <a:p>
            <a:pPr marL="812800" indent="-342900">
              <a:lnSpc>
                <a:spcPct val="100000"/>
              </a:lnSpc>
              <a:spcBef>
                <a:spcPts val="123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example,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2000" b="1" spc="-10" dirty="0">
                <a:solidFill>
                  <a:srgbClr val="252525"/>
                </a:solidFill>
                <a:latin typeface="Carlito"/>
                <a:cs typeface="Carlito"/>
              </a:rPr>
              <a:t>Geography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”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hierarchy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might include </a:t>
            </a:r>
            <a:r>
              <a:rPr sz="2000" b="1" spc="-5" dirty="0">
                <a:solidFill>
                  <a:srgbClr val="252525"/>
                </a:solidFill>
                <a:latin typeface="Carlito"/>
                <a:cs typeface="Carlito"/>
              </a:rPr>
              <a:t>Country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2000" b="1" spc="-15" dirty="0">
                <a:solidFill>
                  <a:srgbClr val="252525"/>
                </a:solidFill>
                <a:latin typeface="Carlito"/>
                <a:cs typeface="Carlito"/>
              </a:rPr>
              <a:t>State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2000" b="1" spc="-5" dirty="0">
                <a:solidFill>
                  <a:srgbClr val="252525"/>
                </a:solidFill>
                <a:latin typeface="Carlito"/>
                <a:cs typeface="Carlito"/>
              </a:rPr>
              <a:t>City</a:t>
            </a:r>
            <a:r>
              <a:rPr sz="2000" b="1" spc="1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columns</a:t>
            </a:r>
            <a:endParaRPr sz="2000">
              <a:latin typeface="Carlito"/>
              <a:cs typeface="Carlito"/>
            </a:endParaRPr>
          </a:p>
          <a:p>
            <a:pPr marL="8128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hierarchy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treated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as a </a:t>
            </a:r>
            <a:r>
              <a:rPr sz="2000" b="1" spc="-5" dirty="0">
                <a:solidFill>
                  <a:srgbClr val="252525"/>
                </a:solidFill>
                <a:latin typeface="Carlito"/>
                <a:cs typeface="Carlito"/>
              </a:rPr>
              <a:t>single </a:t>
            </a:r>
            <a:r>
              <a:rPr sz="2000" b="1" spc="-10" dirty="0">
                <a:solidFill>
                  <a:srgbClr val="252525"/>
                </a:solidFill>
                <a:latin typeface="Carlito"/>
                <a:cs typeface="Carlito"/>
              </a:rPr>
              <a:t>item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in tables and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reports,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allowing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users to </a:t>
            </a:r>
            <a:r>
              <a:rPr sz="2000" spc="-25" dirty="0">
                <a:solidFill>
                  <a:srgbClr val="252525"/>
                </a:solidFill>
                <a:latin typeface="Carlito"/>
                <a:cs typeface="Carlito"/>
              </a:rPr>
              <a:t>“drill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up” and  </a:t>
            </a:r>
            <a:r>
              <a:rPr sz="2000" spc="-25" dirty="0">
                <a:solidFill>
                  <a:srgbClr val="252525"/>
                </a:solidFill>
                <a:latin typeface="Carlito"/>
                <a:cs typeface="Carlito"/>
              </a:rPr>
              <a:t>“drill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down” through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levels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hierarchy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in a meaningful</a:t>
            </a:r>
            <a:r>
              <a:rPr sz="2000" spc="1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Carlito"/>
                <a:cs typeface="Carlito"/>
              </a:rPr>
              <a:t>way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35120" y="242569"/>
            <a:ext cx="39198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DEFINING</a:t>
            </a:r>
            <a:r>
              <a:rPr sz="3200" b="0" spc="-25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HIERARCHIES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22704" y="3038825"/>
            <a:ext cx="8994140" cy="2696210"/>
            <a:chOff x="522704" y="3038825"/>
            <a:chExt cx="8994140" cy="2696210"/>
          </a:xfrm>
        </p:grpSpPr>
        <p:sp>
          <p:nvSpPr>
            <p:cNvPr id="11" name="object 11"/>
            <p:cNvSpPr/>
            <p:nvPr/>
          </p:nvSpPr>
          <p:spPr>
            <a:xfrm>
              <a:off x="522704" y="3038825"/>
              <a:ext cx="6050334" cy="26960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161" y="3050285"/>
              <a:ext cx="5980938" cy="26266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8185" y="3640035"/>
              <a:ext cx="1187945" cy="2934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5904" y="3677793"/>
              <a:ext cx="1065530" cy="170815"/>
            </a:xfrm>
            <a:custGeom>
              <a:avLst/>
              <a:gdLst/>
              <a:ahLst/>
              <a:cxnLst/>
              <a:rect l="l" t="t" r="r" b="b"/>
              <a:pathLst>
                <a:path w="1065529" h="170814">
                  <a:moveTo>
                    <a:pt x="0" y="170687"/>
                  </a:moveTo>
                  <a:lnTo>
                    <a:pt x="1065276" y="170687"/>
                  </a:lnTo>
                  <a:lnTo>
                    <a:pt x="1065276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36994" y="3038825"/>
              <a:ext cx="2046120" cy="2696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8500" y="3050285"/>
              <a:ext cx="1976627" cy="26266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11161" y="3847287"/>
              <a:ext cx="2089403" cy="4153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8881" y="3885057"/>
              <a:ext cx="1967230" cy="292735"/>
            </a:xfrm>
            <a:custGeom>
              <a:avLst/>
              <a:gdLst/>
              <a:ahLst/>
              <a:cxnLst/>
              <a:rect l="l" t="t" r="r" b="b"/>
              <a:pathLst>
                <a:path w="1967229" h="292735">
                  <a:moveTo>
                    <a:pt x="0" y="292608"/>
                  </a:moveTo>
                  <a:lnTo>
                    <a:pt x="1966722" y="292608"/>
                  </a:lnTo>
                  <a:lnTo>
                    <a:pt x="1966722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79871" y="3665346"/>
              <a:ext cx="3436620" cy="419100"/>
            </a:xfrm>
            <a:custGeom>
              <a:avLst/>
              <a:gdLst/>
              <a:ahLst/>
              <a:cxnLst/>
              <a:rect l="l" t="t" r="r" b="b"/>
              <a:pathLst>
                <a:path w="3436620" h="419100">
                  <a:moveTo>
                    <a:pt x="871372" y="393954"/>
                  </a:moveTo>
                  <a:lnTo>
                    <a:pt x="831342" y="393954"/>
                  </a:lnTo>
                  <a:lnTo>
                    <a:pt x="818591" y="393954"/>
                  </a:lnTo>
                  <a:lnTo>
                    <a:pt x="818007" y="419100"/>
                  </a:lnTo>
                  <a:lnTo>
                    <a:pt x="871372" y="393954"/>
                  </a:lnTo>
                  <a:close/>
                </a:path>
                <a:path w="3436620" h="419100">
                  <a:moveTo>
                    <a:pt x="895096" y="382778"/>
                  </a:moveTo>
                  <a:lnTo>
                    <a:pt x="819785" y="342900"/>
                  </a:lnTo>
                  <a:lnTo>
                    <a:pt x="819188" y="368236"/>
                  </a:lnTo>
                  <a:lnTo>
                    <a:pt x="811530" y="368046"/>
                  </a:lnTo>
                  <a:lnTo>
                    <a:pt x="668274" y="362712"/>
                  </a:lnTo>
                  <a:lnTo>
                    <a:pt x="621411" y="360299"/>
                  </a:lnTo>
                  <a:lnTo>
                    <a:pt x="574027" y="357378"/>
                  </a:lnTo>
                  <a:lnTo>
                    <a:pt x="526923" y="354203"/>
                  </a:lnTo>
                  <a:lnTo>
                    <a:pt x="481076" y="350520"/>
                  </a:lnTo>
                  <a:lnTo>
                    <a:pt x="437642" y="346329"/>
                  </a:lnTo>
                  <a:lnTo>
                    <a:pt x="437769" y="346329"/>
                  </a:lnTo>
                  <a:lnTo>
                    <a:pt x="418274" y="344043"/>
                  </a:lnTo>
                  <a:lnTo>
                    <a:pt x="417195" y="343916"/>
                  </a:lnTo>
                  <a:lnTo>
                    <a:pt x="417322" y="344043"/>
                  </a:lnTo>
                  <a:lnTo>
                    <a:pt x="397510" y="341503"/>
                  </a:lnTo>
                  <a:lnTo>
                    <a:pt x="397764" y="341503"/>
                  </a:lnTo>
                  <a:lnTo>
                    <a:pt x="379095" y="338963"/>
                  </a:lnTo>
                  <a:lnTo>
                    <a:pt x="379349" y="338963"/>
                  </a:lnTo>
                  <a:lnTo>
                    <a:pt x="362737" y="336296"/>
                  </a:lnTo>
                  <a:lnTo>
                    <a:pt x="361950" y="336169"/>
                  </a:lnTo>
                  <a:lnTo>
                    <a:pt x="362204" y="336296"/>
                  </a:lnTo>
                  <a:lnTo>
                    <a:pt x="346773" y="333502"/>
                  </a:lnTo>
                  <a:lnTo>
                    <a:pt x="346075" y="333375"/>
                  </a:lnTo>
                  <a:lnTo>
                    <a:pt x="346456" y="333502"/>
                  </a:lnTo>
                  <a:lnTo>
                    <a:pt x="332447" y="330581"/>
                  </a:lnTo>
                  <a:lnTo>
                    <a:pt x="331851" y="330454"/>
                  </a:lnTo>
                  <a:lnTo>
                    <a:pt x="332232" y="330581"/>
                  </a:lnTo>
                  <a:lnTo>
                    <a:pt x="305689" y="324104"/>
                  </a:lnTo>
                  <a:lnTo>
                    <a:pt x="305181" y="323977"/>
                  </a:lnTo>
                  <a:lnTo>
                    <a:pt x="305562" y="324104"/>
                  </a:lnTo>
                  <a:lnTo>
                    <a:pt x="280352" y="316992"/>
                  </a:lnTo>
                  <a:lnTo>
                    <a:pt x="279908" y="316865"/>
                  </a:lnTo>
                  <a:lnTo>
                    <a:pt x="280289" y="316992"/>
                  </a:lnTo>
                  <a:lnTo>
                    <a:pt x="256679" y="309372"/>
                  </a:lnTo>
                  <a:lnTo>
                    <a:pt x="255905" y="309118"/>
                  </a:lnTo>
                  <a:lnTo>
                    <a:pt x="256413" y="309372"/>
                  </a:lnTo>
                  <a:lnTo>
                    <a:pt x="233045" y="300863"/>
                  </a:lnTo>
                  <a:lnTo>
                    <a:pt x="233426" y="300990"/>
                  </a:lnTo>
                  <a:lnTo>
                    <a:pt x="233108" y="300863"/>
                  </a:lnTo>
                  <a:lnTo>
                    <a:pt x="211328" y="292100"/>
                  </a:lnTo>
                  <a:lnTo>
                    <a:pt x="211709" y="292227"/>
                  </a:lnTo>
                  <a:lnTo>
                    <a:pt x="211416" y="292100"/>
                  </a:lnTo>
                  <a:lnTo>
                    <a:pt x="190500" y="282829"/>
                  </a:lnTo>
                  <a:lnTo>
                    <a:pt x="190881" y="282956"/>
                  </a:lnTo>
                  <a:lnTo>
                    <a:pt x="190614" y="282829"/>
                  </a:lnTo>
                  <a:lnTo>
                    <a:pt x="170561" y="273050"/>
                  </a:lnTo>
                  <a:lnTo>
                    <a:pt x="170942" y="273177"/>
                  </a:lnTo>
                  <a:lnTo>
                    <a:pt x="170688" y="273050"/>
                  </a:lnTo>
                  <a:lnTo>
                    <a:pt x="151866" y="263271"/>
                  </a:lnTo>
                  <a:lnTo>
                    <a:pt x="151384" y="263017"/>
                  </a:lnTo>
                  <a:lnTo>
                    <a:pt x="151765" y="263271"/>
                  </a:lnTo>
                  <a:lnTo>
                    <a:pt x="132842" y="252603"/>
                  </a:lnTo>
                  <a:lnTo>
                    <a:pt x="133223" y="252730"/>
                  </a:lnTo>
                  <a:lnTo>
                    <a:pt x="133007" y="252603"/>
                  </a:lnTo>
                  <a:lnTo>
                    <a:pt x="115354" y="242062"/>
                  </a:lnTo>
                  <a:lnTo>
                    <a:pt x="114935" y="241808"/>
                  </a:lnTo>
                  <a:lnTo>
                    <a:pt x="115316" y="242062"/>
                  </a:lnTo>
                  <a:lnTo>
                    <a:pt x="80899" y="219710"/>
                  </a:lnTo>
                  <a:lnTo>
                    <a:pt x="80518" y="219456"/>
                  </a:lnTo>
                  <a:lnTo>
                    <a:pt x="80772" y="219710"/>
                  </a:lnTo>
                  <a:lnTo>
                    <a:pt x="47548" y="196469"/>
                  </a:lnTo>
                  <a:lnTo>
                    <a:pt x="47371" y="196342"/>
                  </a:lnTo>
                  <a:lnTo>
                    <a:pt x="47498" y="196469"/>
                  </a:lnTo>
                  <a:lnTo>
                    <a:pt x="14732" y="172847"/>
                  </a:lnTo>
                  <a:lnTo>
                    <a:pt x="0" y="193421"/>
                  </a:lnTo>
                  <a:lnTo>
                    <a:pt x="32766" y="217170"/>
                  </a:lnTo>
                  <a:lnTo>
                    <a:pt x="66421" y="240665"/>
                  </a:lnTo>
                  <a:lnTo>
                    <a:pt x="101727" y="263398"/>
                  </a:lnTo>
                  <a:lnTo>
                    <a:pt x="139446" y="285496"/>
                  </a:lnTo>
                  <a:lnTo>
                    <a:pt x="179959" y="305943"/>
                  </a:lnTo>
                  <a:lnTo>
                    <a:pt x="224155" y="324612"/>
                  </a:lnTo>
                  <a:lnTo>
                    <a:pt x="272796" y="341249"/>
                  </a:lnTo>
                  <a:lnTo>
                    <a:pt x="326390" y="355219"/>
                  </a:lnTo>
                  <a:lnTo>
                    <a:pt x="375539" y="364109"/>
                  </a:lnTo>
                  <a:lnTo>
                    <a:pt x="414147" y="369189"/>
                  </a:lnTo>
                  <a:lnTo>
                    <a:pt x="478917" y="375793"/>
                  </a:lnTo>
                  <a:lnTo>
                    <a:pt x="525018" y="379476"/>
                  </a:lnTo>
                  <a:lnTo>
                    <a:pt x="620014" y="385699"/>
                  </a:lnTo>
                  <a:lnTo>
                    <a:pt x="689864" y="389128"/>
                  </a:lnTo>
                  <a:lnTo>
                    <a:pt x="818591" y="393649"/>
                  </a:lnTo>
                  <a:lnTo>
                    <a:pt x="831342" y="393649"/>
                  </a:lnTo>
                  <a:lnTo>
                    <a:pt x="872032" y="393649"/>
                  </a:lnTo>
                  <a:lnTo>
                    <a:pt x="895096" y="382778"/>
                  </a:lnTo>
                  <a:close/>
                </a:path>
                <a:path w="3436620" h="419100">
                  <a:moveTo>
                    <a:pt x="3436366" y="40386"/>
                  </a:moveTo>
                  <a:lnTo>
                    <a:pt x="3361436" y="0"/>
                  </a:lnTo>
                  <a:lnTo>
                    <a:pt x="3360623" y="25463"/>
                  </a:lnTo>
                  <a:lnTo>
                    <a:pt x="3333877" y="24765"/>
                  </a:lnTo>
                  <a:lnTo>
                    <a:pt x="3282950" y="24130"/>
                  </a:lnTo>
                  <a:lnTo>
                    <a:pt x="3232658" y="24765"/>
                  </a:lnTo>
                  <a:lnTo>
                    <a:pt x="3183255" y="27051"/>
                  </a:lnTo>
                  <a:lnTo>
                    <a:pt x="3134868" y="31242"/>
                  </a:lnTo>
                  <a:lnTo>
                    <a:pt x="3088005" y="37846"/>
                  </a:lnTo>
                  <a:lnTo>
                    <a:pt x="3042666" y="47244"/>
                  </a:lnTo>
                  <a:lnTo>
                    <a:pt x="2999232" y="59690"/>
                  </a:lnTo>
                  <a:lnTo>
                    <a:pt x="2957576" y="74930"/>
                  </a:lnTo>
                  <a:lnTo>
                    <a:pt x="2917571" y="92583"/>
                  </a:lnTo>
                  <a:lnTo>
                    <a:pt x="2879217" y="112141"/>
                  </a:lnTo>
                  <a:lnTo>
                    <a:pt x="2841752" y="133223"/>
                  </a:lnTo>
                  <a:lnTo>
                    <a:pt x="2805176" y="155448"/>
                  </a:lnTo>
                  <a:lnTo>
                    <a:pt x="2733675" y="201422"/>
                  </a:lnTo>
                  <a:lnTo>
                    <a:pt x="2747645" y="222758"/>
                  </a:lnTo>
                  <a:lnTo>
                    <a:pt x="2783078" y="199644"/>
                  </a:lnTo>
                  <a:lnTo>
                    <a:pt x="2782951" y="199644"/>
                  </a:lnTo>
                  <a:lnTo>
                    <a:pt x="2818561" y="177038"/>
                  </a:lnTo>
                  <a:lnTo>
                    <a:pt x="2818765" y="176911"/>
                  </a:lnTo>
                  <a:lnTo>
                    <a:pt x="2818511" y="177038"/>
                  </a:lnTo>
                  <a:lnTo>
                    <a:pt x="2854617" y="155194"/>
                  </a:lnTo>
                  <a:lnTo>
                    <a:pt x="2854833" y="155067"/>
                  </a:lnTo>
                  <a:lnTo>
                    <a:pt x="2854452" y="155194"/>
                  </a:lnTo>
                  <a:lnTo>
                    <a:pt x="2890951" y="134620"/>
                  </a:lnTo>
                  <a:lnTo>
                    <a:pt x="2891409" y="134366"/>
                  </a:lnTo>
                  <a:lnTo>
                    <a:pt x="2928620" y="115570"/>
                  </a:lnTo>
                  <a:lnTo>
                    <a:pt x="2928874" y="115443"/>
                  </a:lnTo>
                  <a:lnTo>
                    <a:pt x="2928493" y="115570"/>
                  </a:lnTo>
                  <a:lnTo>
                    <a:pt x="2947644" y="106807"/>
                  </a:lnTo>
                  <a:lnTo>
                    <a:pt x="2947924" y="106680"/>
                  </a:lnTo>
                  <a:lnTo>
                    <a:pt x="2947543" y="106807"/>
                  </a:lnTo>
                  <a:lnTo>
                    <a:pt x="2967050" y="98552"/>
                  </a:lnTo>
                  <a:lnTo>
                    <a:pt x="2967355" y="98425"/>
                  </a:lnTo>
                  <a:lnTo>
                    <a:pt x="2966974" y="98552"/>
                  </a:lnTo>
                  <a:lnTo>
                    <a:pt x="3006991" y="83947"/>
                  </a:lnTo>
                  <a:lnTo>
                    <a:pt x="3048406" y="72009"/>
                  </a:lnTo>
                  <a:lnTo>
                    <a:pt x="3048571" y="71970"/>
                  </a:lnTo>
                  <a:lnTo>
                    <a:pt x="3048939" y="71882"/>
                  </a:lnTo>
                  <a:lnTo>
                    <a:pt x="3070479" y="67056"/>
                  </a:lnTo>
                  <a:lnTo>
                    <a:pt x="3069971" y="67056"/>
                  </a:lnTo>
                  <a:lnTo>
                    <a:pt x="3092450" y="62865"/>
                  </a:lnTo>
                  <a:lnTo>
                    <a:pt x="3092069" y="62865"/>
                  </a:lnTo>
                  <a:lnTo>
                    <a:pt x="3114929" y="59309"/>
                  </a:lnTo>
                  <a:lnTo>
                    <a:pt x="3114548" y="59309"/>
                  </a:lnTo>
                  <a:lnTo>
                    <a:pt x="3137916" y="56515"/>
                  </a:lnTo>
                  <a:lnTo>
                    <a:pt x="3137535" y="56515"/>
                  </a:lnTo>
                  <a:lnTo>
                    <a:pt x="3161284" y="54102"/>
                  </a:lnTo>
                  <a:lnTo>
                    <a:pt x="3161030" y="54102"/>
                  </a:lnTo>
                  <a:lnTo>
                    <a:pt x="3185033" y="52324"/>
                  </a:lnTo>
                  <a:lnTo>
                    <a:pt x="3184652" y="52324"/>
                  </a:lnTo>
                  <a:lnTo>
                    <a:pt x="3233547" y="50165"/>
                  </a:lnTo>
                  <a:lnTo>
                    <a:pt x="3283026" y="49542"/>
                  </a:lnTo>
                  <a:lnTo>
                    <a:pt x="3282823" y="49530"/>
                  </a:lnTo>
                  <a:lnTo>
                    <a:pt x="3359861" y="49530"/>
                  </a:lnTo>
                  <a:lnTo>
                    <a:pt x="3283026" y="49542"/>
                  </a:lnTo>
                  <a:lnTo>
                    <a:pt x="3333369" y="50038"/>
                  </a:lnTo>
                  <a:lnTo>
                    <a:pt x="3359823" y="50812"/>
                  </a:lnTo>
                  <a:lnTo>
                    <a:pt x="3359023" y="76200"/>
                  </a:lnTo>
                  <a:lnTo>
                    <a:pt x="3413048" y="51181"/>
                  </a:lnTo>
                  <a:lnTo>
                    <a:pt x="3436366" y="4038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97989" y="5828538"/>
            <a:ext cx="34791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arlito"/>
                <a:cs typeface="Carlito"/>
              </a:rPr>
              <a:t>1)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within the </a:t>
            </a:r>
            <a:r>
              <a:rPr sz="1400" b="1" spc="-10" dirty="0">
                <a:latin typeface="Carlito"/>
                <a:cs typeface="Carlito"/>
              </a:rPr>
              <a:t>Data </a:t>
            </a:r>
            <a:r>
              <a:rPr sz="1400" spc="-30" dirty="0">
                <a:latin typeface="Carlito"/>
                <a:cs typeface="Carlito"/>
              </a:rPr>
              <a:t>view, </a:t>
            </a:r>
            <a:r>
              <a:rPr sz="1400" spc="-5" dirty="0">
                <a:latin typeface="Carlito"/>
                <a:cs typeface="Carlito"/>
              </a:rPr>
              <a:t>right-click a field  (or click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ellipsis) </a:t>
            </a:r>
            <a:r>
              <a:rPr sz="1400" dirty="0">
                <a:latin typeface="Carlito"/>
                <a:cs typeface="Carlito"/>
              </a:rPr>
              <a:t>and </a:t>
            </a:r>
            <a:r>
              <a:rPr sz="1400" spc="-5" dirty="0">
                <a:latin typeface="Carlito"/>
                <a:cs typeface="Carlito"/>
              </a:rPr>
              <a:t>select </a:t>
            </a:r>
            <a:r>
              <a:rPr sz="1400" dirty="0">
                <a:latin typeface="Carlito"/>
                <a:cs typeface="Carlito"/>
              </a:rPr>
              <a:t>“</a:t>
            </a:r>
            <a:r>
              <a:rPr sz="1400" b="1" dirty="0">
                <a:latin typeface="Carlito"/>
                <a:cs typeface="Carlito"/>
              </a:rPr>
              <a:t>New </a:t>
            </a:r>
            <a:r>
              <a:rPr sz="1400" b="1" spc="-10" dirty="0">
                <a:latin typeface="Carlito"/>
                <a:cs typeface="Carlito"/>
              </a:rPr>
              <a:t>hierarchy</a:t>
            </a:r>
            <a:r>
              <a:rPr sz="1400" spc="-10" dirty="0">
                <a:latin typeface="Carlito"/>
                <a:cs typeface="Carlito"/>
              </a:rPr>
              <a:t>”  (here we’ve </a:t>
            </a:r>
            <a:r>
              <a:rPr sz="1400" spc="-5" dirty="0">
                <a:latin typeface="Carlito"/>
                <a:cs typeface="Carlito"/>
              </a:rPr>
              <a:t>selected </a:t>
            </a:r>
            <a:r>
              <a:rPr sz="1400" spc="-10" dirty="0">
                <a:latin typeface="Carlito"/>
                <a:cs typeface="Carlito"/>
              </a:rPr>
              <a:t>“</a:t>
            </a:r>
            <a:r>
              <a:rPr sz="1400" i="1" spc="-10" dirty="0">
                <a:latin typeface="Carlito"/>
                <a:cs typeface="Carlito"/>
              </a:rPr>
              <a:t>Start </a:t>
            </a:r>
            <a:r>
              <a:rPr sz="1400" i="1" spc="-5" dirty="0">
                <a:latin typeface="Carlito"/>
                <a:cs typeface="Carlito"/>
              </a:rPr>
              <a:t>of</a:t>
            </a:r>
            <a:r>
              <a:rPr sz="1400" i="1" spc="60" dirty="0">
                <a:latin typeface="Carlito"/>
                <a:cs typeface="Carlito"/>
              </a:rPr>
              <a:t> </a:t>
            </a:r>
            <a:r>
              <a:rPr sz="1400" i="1" spc="-20" dirty="0">
                <a:latin typeface="Carlito"/>
                <a:cs typeface="Carlito"/>
              </a:rPr>
              <a:t>Year</a:t>
            </a:r>
            <a:r>
              <a:rPr sz="1400" spc="-20" dirty="0">
                <a:latin typeface="Carlito"/>
                <a:cs typeface="Carlito"/>
              </a:rPr>
              <a:t>”)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4321" y="5828538"/>
            <a:ext cx="24206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arlito"/>
                <a:cs typeface="Carlito"/>
              </a:rPr>
              <a:t>2) </a:t>
            </a:r>
            <a:r>
              <a:rPr sz="1400" spc="-5" dirty="0">
                <a:latin typeface="Carlito"/>
                <a:cs typeface="Carlito"/>
              </a:rPr>
              <a:t>This </a:t>
            </a:r>
            <a:r>
              <a:rPr sz="1400" spc="-10" dirty="0">
                <a:latin typeface="Carlito"/>
                <a:cs typeface="Carlito"/>
              </a:rPr>
              <a:t>creates </a:t>
            </a:r>
            <a:r>
              <a:rPr sz="1400" spc="-5" dirty="0">
                <a:latin typeface="Carlito"/>
                <a:cs typeface="Carlito"/>
              </a:rPr>
              <a:t>a </a:t>
            </a:r>
            <a:r>
              <a:rPr sz="1400" spc="-15" dirty="0">
                <a:latin typeface="Carlito"/>
                <a:cs typeface="Carlito"/>
              </a:rPr>
              <a:t>hierarchy </a:t>
            </a:r>
            <a:r>
              <a:rPr sz="1400" spc="-10" dirty="0">
                <a:latin typeface="Carlito"/>
                <a:cs typeface="Carlito"/>
              </a:rPr>
              <a:t>field  containing “</a:t>
            </a:r>
            <a:r>
              <a:rPr sz="1400" i="1" spc="-10" dirty="0">
                <a:latin typeface="Carlito"/>
                <a:cs typeface="Carlito"/>
              </a:rPr>
              <a:t>Start </a:t>
            </a:r>
            <a:r>
              <a:rPr sz="1400" i="1" spc="-5" dirty="0">
                <a:latin typeface="Carlito"/>
                <a:cs typeface="Carlito"/>
              </a:rPr>
              <a:t>of </a:t>
            </a:r>
            <a:r>
              <a:rPr sz="1400" i="1" spc="-40" dirty="0">
                <a:latin typeface="Carlito"/>
                <a:cs typeface="Carlito"/>
              </a:rPr>
              <a:t>Year</a:t>
            </a:r>
            <a:r>
              <a:rPr sz="1400" spc="-40" dirty="0">
                <a:latin typeface="Carlito"/>
                <a:cs typeface="Carlito"/>
              </a:rPr>
              <a:t>”, </a:t>
            </a:r>
            <a:r>
              <a:rPr sz="1400" spc="-5" dirty="0">
                <a:latin typeface="Carlito"/>
                <a:cs typeface="Carlito"/>
              </a:rPr>
              <a:t>which  </a:t>
            </a:r>
            <a:r>
              <a:rPr sz="1400" spc="-10" dirty="0">
                <a:latin typeface="Carlito"/>
                <a:cs typeface="Carlito"/>
              </a:rPr>
              <a:t>we’ve </a:t>
            </a:r>
            <a:r>
              <a:rPr sz="1400" spc="-5" dirty="0">
                <a:latin typeface="Carlito"/>
                <a:cs typeface="Carlito"/>
              </a:rPr>
              <a:t>renamed </a:t>
            </a:r>
            <a:r>
              <a:rPr sz="1400" spc="-10" dirty="0">
                <a:latin typeface="Carlito"/>
                <a:cs typeface="Carlito"/>
              </a:rPr>
              <a:t>“</a:t>
            </a:r>
            <a:r>
              <a:rPr sz="1400" b="1" spc="-10" dirty="0">
                <a:latin typeface="Carlito"/>
                <a:cs typeface="Carlito"/>
              </a:rPr>
              <a:t>Date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Hierarchy</a:t>
            </a:r>
            <a:r>
              <a:rPr sz="1400" spc="-10" dirty="0"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54285" y="5835141"/>
            <a:ext cx="194119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arlito"/>
                <a:cs typeface="Carlito"/>
              </a:rPr>
              <a:t>3) </a:t>
            </a:r>
            <a:r>
              <a:rPr sz="1400" spc="-5" dirty="0">
                <a:latin typeface="Carlito"/>
                <a:cs typeface="Carlito"/>
              </a:rPr>
              <a:t>Right-click other </a:t>
            </a:r>
            <a:r>
              <a:rPr sz="1400" spc="-10" dirty="0">
                <a:latin typeface="Carlito"/>
                <a:cs typeface="Carlito"/>
              </a:rPr>
              <a:t>fields  </a:t>
            </a:r>
            <a:r>
              <a:rPr sz="1400" spc="-15" dirty="0">
                <a:latin typeface="Carlito"/>
                <a:cs typeface="Carlito"/>
              </a:rPr>
              <a:t>(like </a:t>
            </a:r>
            <a:r>
              <a:rPr sz="1400" spc="-10" dirty="0">
                <a:latin typeface="Carlito"/>
                <a:cs typeface="Carlito"/>
              </a:rPr>
              <a:t>“</a:t>
            </a:r>
            <a:r>
              <a:rPr sz="1400" i="1" spc="-10" dirty="0">
                <a:latin typeface="Carlito"/>
                <a:cs typeface="Carlito"/>
              </a:rPr>
              <a:t>Start </a:t>
            </a:r>
            <a:r>
              <a:rPr sz="1400" i="1" spc="-5" dirty="0">
                <a:latin typeface="Carlito"/>
                <a:cs typeface="Carlito"/>
              </a:rPr>
              <a:t>of Month</a:t>
            </a:r>
            <a:r>
              <a:rPr sz="1400" spc="-5" dirty="0">
                <a:latin typeface="Carlito"/>
                <a:cs typeface="Carlito"/>
              </a:rPr>
              <a:t>”) and  select “</a:t>
            </a:r>
            <a:r>
              <a:rPr sz="1400" b="1" spc="-5" dirty="0">
                <a:latin typeface="Carlito"/>
                <a:cs typeface="Carlito"/>
              </a:rPr>
              <a:t>Add </a:t>
            </a:r>
            <a:r>
              <a:rPr sz="1400" b="1" spc="-10" dirty="0">
                <a:latin typeface="Carlito"/>
                <a:cs typeface="Carlito"/>
              </a:rPr>
              <a:t>to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Hierarchy</a:t>
            </a:r>
            <a:r>
              <a:rPr sz="1400" spc="-10" dirty="0"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338" y="1023545"/>
            <a:ext cx="9972675" cy="51574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Get yourself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organized, </a:t>
            </a:r>
            <a:r>
              <a:rPr sz="2800" b="1" i="1" spc="-5" dirty="0">
                <a:solidFill>
                  <a:srgbClr val="0D0D0D"/>
                </a:solidFill>
                <a:latin typeface="Carlito"/>
                <a:cs typeface="Carlito"/>
              </a:rPr>
              <a:t>before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loading the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data into Power</a:t>
            </a:r>
            <a:r>
              <a:rPr sz="2800" b="1" spc="6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BI</a:t>
            </a:r>
            <a:endParaRPr sz="2800">
              <a:latin typeface="Carlito"/>
              <a:cs typeface="Carlito"/>
            </a:endParaRPr>
          </a:p>
          <a:p>
            <a:pPr marL="838200" indent="-343535">
              <a:lnSpc>
                <a:spcPct val="100000"/>
              </a:lnSpc>
              <a:spcBef>
                <a:spcPts val="1310"/>
              </a:spcBef>
              <a:buFont typeface="Arial"/>
              <a:buChar char="•"/>
              <a:tabLst>
                <a:tab pos="838200" algn="l"/>
                <a:tab pos="838835" algn="l"/>
              </a:tabLst>
            </a:pP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Define clear and intuitive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table names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(no spaces!) from the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start;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updating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them</a:t>
            </a:r>
            <a:r>
              <a:rPr sz="2000" i="1" spc="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later</a:t>
            </a:r>
            <a:endParaRPr sz="2000">
              <a:latin typeface="Carlito"/>
              <a:cs typeface="Carlito"/>
            </a:endParaRPr>
          </a:p>
          <a:p>
            <a:pPr marL="838200">
              <a:lnSpc>
                <a:spcPct val="100000"/>
              </a:lnSpc>
            </a:pP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be a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headache,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especially if you’ve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referenced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them in multiple</a:t>
            </a:r>
            <a:r>
              <a:rPr sz="2000" i="1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places</a:t>
            </a:r>
            <a:endParaRPr sz="2000">
              <a:latin typeface="Carlito"/>
              <a:cs typeface="Carlito"/>
            </a:endParaRPr>
          </a:p>
          <a:p>
            <a:pPr marL="838200" marR="68961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838200" algn="l"/>
                <a:tab pos="838835" algn="l"/>
              </a:tabLst>
            </a:pP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Establish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file/folder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structure that </a:t>
            </a:r>
            <a:r>
              <a:rPr sz="2000" i="1" spc="-20" dirty="0">
                <a:solidFill>
                  <a:srgbClr val="252525"/>
                </a:solidFill>
                <a:latin typeface="Carlito"/>
                <a:cs typeface="Carlito"/>
              </a:rPr>
              <a:t>makes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sense from the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start, to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avoid having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to 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modify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source settings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if file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names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or locations</a:t>
            </a:r>
            <a:r>
              <a:rPr sz="20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change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52525"/>
              </a:buClr>
              <a:buFont typeface="Arial"/>
              <a:buChar char="•"/>
            </a:pPr>
            <a:endParaRPr sz="190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</a:pP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Disabling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report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refresh for any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static</a:t>
            </a:r>
            <a:r>
              <a:rPr sz="2800" b="1" spc="3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sources</a:t>
            </a:r>
            <a:endParaRPr sz="2800">
              <a:latin typeface="Carlito"/>
              <a:cs typeface="Carlito"/>
            </a:endParaRPr>
          </a:p>
          <a:p>
            <a:pPr marL="914400" lvl="1" indent="-34353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914400" algn="l"/>
                <a:tab pos="915035" algn="l"/>
              </a:tabLst>
            </a:pPr>
            <a:r>
              <a:rPr sz="2000" i="1" spc="-25" dirty="0">
                <a:solidFill>
                  <a:srgbClr val="252525"/>
                </a:solidFill>
                <a:latin typeface="Carlito"/>
                <a:cs typeface="Carlito"/>
              </a:rPr>
              <a:t>There’s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no need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to constantly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refresh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sources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that don’t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update frequently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(or at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all),</a:t>
            </a:r>
            <a:r>
              <a:rPr sz="2000" i="1" spc="1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25" dirty="0">
                <a:solidFill>
                  <a:srgbClr val="252525"/>
                </a:solidFill>
                <a:latin typeface="Carlito"/>
                <a:cs typeface="Carlito"/>
              </a:rPr>
              <a:t>like</a:t>
            </a:r>
            <a:endParaRPr sz="2000">
              <a:latin typeface="Carlito"/>
              <a:cs typeface="Carlito"/>
            </a:endParaRPr>
          </a:p>
          <a:p>
            <a:pPr marL="914400">
              <a:lnSpc>
                <a:spcPct val="100000"/>
              </a:lnSpc>
            </a:pP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lookups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static data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tables;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only enable refresh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that will be</a:t>
            </a:r>
            <a:r>
              <a:rPr sz="2000" i="1" spc="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changing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</a:pP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When working with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large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tables,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only load the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you</a:t>
            </a:r>
            <a:r>
              <a:rPr sz="2800" b="1" spc="1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need</a:t>
            </a:r>
            <a:endParaRPr sz="2800">
              <a:latin typeface="Carlito"/>
              <a:cs typeface="Carlito"/>
            </a:endParaRPr>
          </a:p>
          <a:p>
            <a:pPr marL="914400" marR="126364" lvl="1" indent="-34290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914400" algn="l"/>
                <a:tab pos="915035" algn="l"/>
              </a:tabLst>
            </a:pP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Don’t include hourly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when you only need </a:t>
            </a:r>
            <a:r>
              <a:rPr sz="2000" i="1" spc="-25" dirty="0">
                <a:solidFill>
                  <a:srgbClr val="252525"/>
                </a:solidFill>
                <a:latin typeface="Carlito"/>
                <a:cs typeface="Carlito"/>
              </a:rPr>
              <a:t>daily,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or product-level transactions when  you only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care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about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store-level performance; extra </a:t>
            </a:r>
            <a:r>
              <a:rPr sz="2000" i="1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will only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slow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you</a:t>
            </a:r>
            <a:r>
              <a:rPr sz="2000" i="1" spc="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down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6984" y="242569"/>
            <a:ext cx="99926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/>
              <a:t>BEST </a:t>
            </a:r>
            <a:r>
              <a:rPr sz="3200" spc="-10" dirty="0"/>
              <a:t>PRACTICES: </a:t>
            </a:r>
            <a:r>
              <a:rPr sz="3200" b="0" spc="-15" dirty="0">
                <a:latin typeface="Carlito"/>
                <a:cs typeface="Carlito"/>
              </a:rPr>
              <a:t>CONNECTING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0" dirty="0">
                <a:latin typeface="Carlito"/>
                <a:cs typeface="Carlito"/>
              </a:rPr>
              <a:t>SHAPING</a:t>
            </a:r>
            <a:r>
              <a:rPr sz="3200" b="0" spc="-15" dirty="0">
                <a:latin typeface="Carlito"/>
                <a:cs typeface="Carlito"/>
              </a:rPr>
              <a:t> </a:t>
            </a:r>
            <a:r>
              <a:rPr sz="3200" b="0" spc="-140" dirty="0">
                <a:latin typeface="Carlito"/>
                <a:cs typeface="Carlito"/>
              </a:rPr>
              <a:t>DATA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268" y="1181861"/>
            <a:ext cx="578357" cy="566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268" y="3370326"/>
            <a:ext cx="578357" cy="56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268" y="4900421"/>
            <a:ext cx="578357" cy="566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4362" y="2716928"/>
            <a:ext cx="9603275" cy="1049235"/>
          </a:xfrm>
          <a:prstGeom prst="rect">
            <a:avLst/>
          </a:prstGeom>
        </p:spPr>
        <p:txBody>
          <a:bodyPr vert="horz" wrap="square" lIns="0" tIns="7264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spc="-75" dirty="0"/>
              <a:t>CREATING </a:t>
            </a:r>
            <a:r>
              <a:rPr sz="6000" dirty="0"/>
              <a:t>A </a:t>
            </a:r>
            <a:r>
              <a:rPr sz="6000" spc="-270" dirty="0"/>
              <a:t>DATA</a:t>
            </a:r>
            <a:r>
              <a:rPr sz="6000" spc="55" dirty="0"/>
              <a:t> </a:t>
            </a:r>
            <a:r>
              <a:rPr sz="6000" spc="-5" dirty="0"/>
              <a:t>MODEL</a:t>
            </a:r>
            <a:endParaRPr sz="6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966" y="1314427"/>
            <a:ext cx="4543425" cy="4719955"/>
            <a:chOff x="745966" y="1314427"/>
            <a:chExt cx="4543425" cy="4719955"/>
          </a:xfrm>
        </p:grpSpPr>
        <p:sp>
          <p:nvSpPr>
            <p:cNvPr id="3" name="object 3"/>
            <p:cNvSpPr/>
            <p:nvPr/>
          </p:nvSpPr>
          <p:spPr>
            <a:xfrm>
              <a:off x="745966" y="1314427"/>
              <a:ext cx="4543107" cy="47198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7427" y="1325879"/>
              <a:ext cx="4473702" cy="4650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0226" y="242569"/>
            <a:ext cx="637057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5" dirty="0">
                <a:latin typeface="Carlito"/>
                <a:cs typeface="Carlito"/>
              </a:rPr>
              <a:t>WHAT’S </a:t>
            </a:r>
            <a:r>
              <a:rPr sz="3200" b="0" spc="-5" dirty="0">
                <a:latin typeface="Carlito"/>
                <a:cs typeface="Carlito"/>
              </a:rPr>
              <a:t>A </a:t>
            </a:r>
            <a:r>
              <a:rPr sz="3200" b="0" spc="-120" dirty="0">
                <a:latin typeface="Carlito"/>
                <a:cs typeface="Carlito"/>
              </a:rPr>
              <a:t>“</a:t>
            </a:r>
            <a:r>
              <a:rPr sz="3200" spc="-120" dirty="0"/>
              <a:t>DATA</a:t>
            </a:r>
            <a:r>
              <a:rPr sz="3200" spc="-5" dirty="0"/>
              <a:t> MODEL</a:t>
            </a:r>
            <a:r>
              <a:rPr sz="3200" b="0" spc="-5" dirty="0">
                <a:latin typeface="Carlito"/>
                <a:cs typeface="Carlito"/>
              </a:rPr>
              <a:t>”?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452513" y="1158239"/>
            <a:ext cx="401320" cy="5045075"/>
            <a:chOff x="5452513" y="1158239"/>
            <a:chExt cx="401320" cy="5045075"/>
          </a:xfrm>
        </p:grpSpPr>
        <p:sp>
          <p:nvSpPr>
            <p:cNvPr id="8" name="object 8"/>
            <p:cNvSpPr/>
            <p:nvPr/>
          </p:nvSpPr>
          <p:spPr>
            <a:xfrm>
              <a:off x="5452513" y="1160497"/>
              <a:ext cx="400721" cy="50421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3920" y="1167764"/>
              <a:ext cx="334645" cy="4967605"/>
            </a:xfrm>
            <a:custGeom>
              <a:avLst/>
              <a:gdLst/>
              <a:ahLst/>
              <a:cxnLst/>
              <a:rect l="l" t="t" r="r" b="b"/>
              <a:pathLst>
                <a:path w="334645" h="4967605">
                  <a:moveTo>
                    <a:pt x="0" y="0"/>
                  </a:moveTo>
                  <a:lnTo>
                    <a:pt x="38336" y="6255"/>
                  </a:lnTo>
                  <a:lnTo>
                    <a:pt x="73536" y="24077"/>
                  </a:lnTo>
                  <a:lnTo>
                    <a:pt x="104592" y="52044"/>
                  </a:lnTo>
                  <a:lnTo>
                    <a:pt x="130499" y="88738"/>
                  </a:lnTo>
                  <a:lnTo>
                    <a:pt x="150250" y="132739"/>
                  </a:lnTo>
                  <a:lnTo>
                    <a:pt x="162839" y="182626"/>
                  </a:lnTo>
                  <a:lnTo>
                    <a:pt x="167258" y="236982"/>
                  </a:lnTo>
                  <a:lnTo>
                    <a:pt x="167258" y="377698"/>
                  </a:lnTo>
                  <a:lnTo>
                    <a:pt x="171678" y="432053"/>
                  </a:lnTo>
                  <a:lnTo>
                    <a:pt x="184267" y="481940"/>
                  </a:lnTo>
                  <a:lnTo>
                    <a:pt x="204018" y="525941"/>
                  </a:lnTo>
                  <a:lnTo>
                    <a:pt x="229925" y="562635"/>
                  </a:lnTo>
                  <a:lnTo>
                    <a:pt x="260981" y="590602"/>
                  </a:lnTo>
                  <a:lnTo>
                    <a:pt x="296181" y="608424"/>
                  </a:lnTo>
                  <a:lnTo>
                    <a:pt x="334517" y="614680"/>
                  </a:lnTo>
                  <a:lnTo>
                    <a:pt x="296181" y="620935"/>
                  </a:lnTo>
                  <a:lnTo>
                    <a:pt x="260981" y="638757"/>
                  </a:lnTo>
                  <a:lnTo>
                    <a:pt x="229925" y="666724"/>
                  </a:lnTo>
                  <a:lnTo>
                    <a:pt x="204018" y="703418"/>
                  </a:lnTo>
                  <a:lnTo>
                    <a:pt x="184267" y="747419"/>
                  </a:lnTo>
                  <a:lnTo>
                    <a:pt x="171678" y="797306"/>
                  </a:lnTo>
                  <a:lnTo>
                    <a:pt x="167258" y="851662"/>
                  </a:lnTo>
                  <a:lnTo>
                    <a:pt x="167258" y="4730534"/>
                  </a:lnTo>
                  <a:lnTo>
                    <a:pt x="162839" y="4784863"/>
                  </a:lnTo>
                  <a:lnTo>
                    <a:pt x="150250" y="4834736"/>
                  </a:lnTo>
                  <a:lnTo>
                    <a:pt x="130499" y="4878730"/>
                  </a:lnTo>
                  <a:lnTo>
                    <a:pt x="104592" y="4915424"/>
                  </a:lnTo>
                  <a:lnTo>
                    <a:pt x="73536" y="4943394"/>
                  </a:lnTo>
                  <a:lnTo>
                    <a:pt x="38336" y="4961220"/>
                  </a:lnTo>
                  <a:lnTo>
                    <a:pt x="0" y="4967478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11709" y="3964623"/>
            <a:ext cx="3679825" cy="2059939"/>
            <a:chOff x="7111709" y="3964623"/>
            <a:chExt cx="3679825" cy="2059939"/>
          </a:xfrm>
        </p:grpSpPr>
        <p:sp>
          <p:nvSpPr>
            <p:cNvPr id="11" name="object 11"/>
            <p:cNvSpPr/>
            <p:nvPr/>
          </p:nvSpPr>
          <p:spPr>
            <a:xfrm>
              <a:off x="7111709" y="3964623"/>
              <a:ext cx="3679771" cy="20598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23175" y="3976115"/>
              <a:ext cx="3610355" cy="1990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486739" y="1459465"/>
            <a:ext cx="568325" cy="569595"/>
            <a:chOff x="10486739" y="1459465"/>
            <a:chExt cx="568325" cy="569595"/>
          </a:xfrm>
        </p:grpSpPr>
        <p:sp>
          <p:nvSpPr>
            <p:cNvPr id="14" name="object 14"/>
            <p:cNvSpPr/>
            <p:nvPr/>
          </p:nvSpPr>
          <p:spPr>
            <a:xfrm>
              <a:off x="10486733" y="1459471"/>
              <a:ext cx="568325" cy="569595"/>
            </a:xfrm>
            <a:custGeom>
              <a:avLst/>
              <a:gdLst/>
              <a:ahLst/>
              <a:cxnLst/>
              <a:rect l="l" t="t" r="r" b="b"/>
              <a:pathLst>
                <a:path w="568325" h="569594">
                  <a:moveTo>
                    <a:pt x="435178" y="450240"/>
                  </a:moveTo>
                  <a:lnTo>
                    <a:pt x="403059" y="402894"/>
                  </a:lnTo>
                  <a:lnTo>
                    <a:pt x="367969" y="379730"/>
                  </a:lnTo>
                  <a:lnTo>
                    <a:pt x="327977" y="364858"/>
                  </a:lnTo>
                  <a:lnTo>
                    <a:pt x="284137" y="359600"/>
                  </a:lnTo>
                  <a:lnTo>
                    <a:pt x="240284" y="364744"/>
                  </a:lnTo>
                  <a:lnTo>
                    <a:pt x="200291" y="379450"/>
                  </a:lnTo>
                  <a:lnTo>
                    <a:pt x="165214" y="402577"/>
                  </a:lnTo>
                  <a:lnTo>
                    <a:pt x="133096" y="438264"/>
                  </a:lnTo>
                  <a:lnTo>
                    <a:pt x="133096" y="450240"/>
                  </a:lnTo>
                  <a:lnTo>
                    <a:pt x="139827" y="456984"/>
                  </a:lnTo>
                  <a:lnTo>
                    <a:pt x="153289" y="456984"/>
                  </a:lnTo>
                  <a:lnTo>
                    <a:pt x="157772" y="454736"/>
                  </a:lnTo>
                  <a:lnTo>
                    <a:pt x="184238" y="425716"/>
                  </a:lnTo>
                  <a:lnTo>
                    <a:pt x="213664" y="406603"/>
                  </a:lnTo>
                  <a:lnTo>
                    <a:pt x="247281" y="394525"/>
                  </a:lnTo>
                  <a:lnTo>
                    <a:pt x="284137" y="390309"/>
                  </a:lnTo>
                  <a:lnTo>
                    <a:pt x="320878" y="394525"/>
                  </a:lnTo>
                  <a:lnTo>
                    <a:pt x="354330" y="406603"/>
                  </a:lnTo>
                  <a:lnTo>
                    <a:pt x="383717" y="425716"/>
                  </a:lnTo>
                  <a:lnTo>
                    <a:pt x="411251" y="454736"/>
                  </a:lnTo>
                  <a:lnTo>
                    <a:pt x="428447" y="456984"/>
                  </a:lnTo>
                  <a:lnTo>
                    <a:pt x="435178" y="450240"/>
                  </a:lnTo>
                  <a:close/>
                </a:path>
                <a:path w="568325" h="569594">
                  <a:moveTo>
                    <a:pt x="568274" y="284683"/>
                  </a:moveTo>
                  <a:lnTo>
                    <a:pt x="564553" y="238480"/>
                  </a:lnTo>
                  <a:lnTo>
                    <a:pt x="553796" y="194665"/>
                  </a:lnTo>
                  <a:lnTo>
                    <a:pt x="538365" y="158064"/>
                  </a:lnTo>
                  <a:lnTo>
                    <a:pt x="538365" y="284683"/>
                  </a:lnTo>
                  <a:lnTo>
                    <a:pt x="534250" y="330314"/>
                  </a:lnTo>
                  <a:lnTo>
                    <a:pt x="522389" y="373329"/>
                  </a:lnTo>
                  <a:lnTo>
                    <a:pt x="503529" y="412978"/>
                  </a:lnTo>
                  <a:lnTo>
                    <a:pt x="478383" y="448551"/>
                  </a:lnTo>
                  <a:lnTo>
                    <a:pt x="447687" y="479298"/>
                  </a:lnTo>
                  <a:lnTo>
                    <a:pt x="412191" y="504494"/>
                  </a:lnTo>
                  <a:lnTo>
                    <a:pt x="372605" y="523392"/>
                  </a:lnTo>
                  <a:lnTo>
                    <a:pt x="329679" y="535279"/>
                  </a:lnTo>
                  <a:lnTo>
                    <a:pt x="284137" y="539394"/>
                  </a:lnTo>
                  <a:lnTo>
                    <a:pt x="238594" y="535279"/>
                  </a:lnTo>
                  <a:lnTo>
                    <a:pt x="195668" y="523392"/>
                  </a:lnTo>
                  <a:lnTo>
                    <a:pt x="156083" y="504494"/>
                  </a:lnTo>
                  <a:lnTo>
                    <a:pt x="120586" y="479298"/>
                  </a:lnTo>
                  <a:lnTo>
                    <a:pt x="89890" y="448551"/>
                  </a:lnTo>
                  <a:lnTo>
                    <a:pt x="64744" y="412978"/>
                  </a:lnTo>
                  <a:lnTo>
                    <a:pt x="45885" y="373329"/>
                  </a:lnTo>
                  <a:lnTo>
                    <a:pt x="34023" y="330314"/>
                  </a:lnTo>
                  <a:lnTo>
                    <a:pt x="29908" y="284683"/>
                  </a:lnTo>
                  <a:lnTo>
                    <a:pt x="34023" y="239052"/>
                  </a:lnTo>
                  <a:lnTo>
                    <a:pt x="45885" y="196037"/>
                  </a:lnTo>
                  <a:lnTo>
                    <a:pt x="64744" y="156375"/>
                  </a:lnTo>
                  <a:lnTo>
                    <a:pt x="89890" y="120815"/>
                  </a:lnTo>
                  <a:lnTo>
                    <a:pt x="120586" y="90068"/>
                  </a:lnTo>
                  <a:lnTo>
                    <a:pt x="156083" y="64871"/>
                  </a:lnTo>
                  <a:lnTo>
                    <a:pt x="195656" y="45974"/>
                  </a:lnTo>
                  <a:lnTo>
                    <a:pt x="238594" y="34086"/>
                  </a:lnTo>
                  <a:lnTo>
                    <a:pt x="284137" y="29972"/>
                  </a:lnTo>
                  <a:lnTo>
                    <a:pt x="329679" y="34086"/>
                  </a:lnTo>
                  <a:lnTo>
                    <a:pt x="372605" y="45974"/>
                  </a:lnTo>
                  <a:lnTo>
                    <a:pt x="412191" y="64871"/>
                  </a:lnTo>
                  <a:lnTo>
                    <a:pt x="447687" y="90068"/>
                  </a:lnTo>
                  <a:lnTo>
                    <a:pt x="478383" y="120815"/>
                  </a:lnTo>
                  <a:lnTo>
                    <a:pt x="503529" y="156375"/>
                  </a:lnTo>
                  <a:lnTo>
                    <a:pt x="522389" y="196037"/>
                  </a:lnTo>
                  <a:lnTo>
                    <a:pt x="534250" y="239052"/>
                  </a:lnTo>
                  <a:lnTo>
                    <a:pt x="538365" y="284683"/>
                  </a:lnTo>
                  <a:lnTo>
                    <a:pt x="538365" y="158064"/>
                  </a:lnTo>
                  <a:lnTo>
                    <a:pt x="513473" y="116509"/>
                  </a:lnTo>
                  <a:lnTo>
                    <a:pt x="485089" y="83350"/>
                  </a:lnTo>
                  <a:lnTo>
                    <a:pt x="451980" y="54902"/>
                  </a:lnTo>
                  <a:lnTo>
                    <a:pt x="414756" y="31762"/>
                  </a:lnTo>
                  <a:lnTo>
                    <a:pt x="373976" y="14503"/>
                  </a:lnTo>
                  <a:lnTo>
                    <a:pt x="330250" y="3721"/>
                  </a:lnTo>
                  <a:lnTo>
                    <a:pt x="284137" y="0"/>
                  </a:lnTo>
                  <a:lnTo>
                    <a:pt x="238023" y="3721"/>
                  </a:lnTo>
                  <a:lnTo>
                    <a:pt x="194284" y="14503"/>
                  </a:lnTo>
                  <a:lnTo>
                    <a:pt x="153517" y="31762"/>
                  </a:lnTo>
                  <a:lnTo>
                    <a:pt x="116281" y="54902"/>
                  </a:lnTo>
                  <a:lnTo>
                    <a:pt x="83185" y="83350"/>
                  </a:lnTo>
                  <a:lnTo>
                    <a:pt x="54787" y="116509"/>
                  </a:lnTo>
                  <a:lnTo>
                    <a:pt x="31699" y="153809"/>
                  </a:lnTo>
                  <a:lnTo>
                    <a:pt x="14478" y="194665"/>
                  </a:lnTo>
                  <a:lnTo>
                    <a:pt x="3721" y="238480"/>
                  </a:lnTo>
                  <a:lnTo>
                    <a:pt x="0" y="284683"/>
                  </a:lnTo>
                  <a:lnTo>
                    <a:pt x="3721" y="330885"/>
                  </a:lnTo>
                  <a:lnTo>
                    <a:pt x="14478" y="374700"/>
                  </a:lnTo>
                  <a:lnTo>
                    <a:pt x="31699" y="415556"/>
                  </a:lnTo>
                  <a:lnTo>
                    <a:pt x="54800" y="452856"/>
                  </a:lnTo>
                  <a:lnTo>
                    <a:pt x="83185" y="486016"/>
                  </a:lnTo>
                  <a:lnTo>
                    <a:pt x="116281" y="514464"/>
                  </a:lnTo>
                  <a:lnTo>
                    <a:pt x="153517" y="537603"/>
                  </a:lnTo>
                  <a:lnTo>
                    <a:pt x="194284" y="554863"/>
                  </a:lnTo>
                  <a:lnTo>
                    <a:pt x="238023" y="565645"/>
                  </a:lnTo>
                  <a:lnTo>
                    <a:pt x="284137" y="569366"/>
                  </a:lnTo>
                  <a:lnTo>
                    <a:pt x="330250" y="565645"/>
                  </a:lnTo>
                  <a:lnTo>
                    <a:pt x="373976" y="554863"/>
                  </a:lnTo>
                  <a:lnTo>
                    <a:pt x="410527" y="539394"/>
                  </a:lnTo>
                  <a:lnTo>
                    <a:pt x="451980" y="514464"/>
                  </a:lnTo>
                  <a:lnTo>
                    <a:pt x="485089" y="486016"/>
                  </a:lnTo>
                  <a:lnTo>
                    <a:pt x="513473" y="452856"/>
                  </a:lnTo>
                  <a:lnTo>
                    <a:pt x="536575" y="415556"/>
                  </a:lnTo>
                  <a:lnTo>
                    <a:pt x="553796" y="374700"/>
                  </a:lnTo>
                  <a:lnTo>
                    <a:pt x="564553" y="330885"/>
                  </a:lnTo>
                  <a:lnTo>
                    <a:pt x="568274" y="284683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06375" y="1654247"/>
              <a:ext cx="89726" cy="1723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5647" y="1654247"/>
              <a:ext cx="89726" cy="898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75247" y="1460753"/>
            <a:ext cx="5231765" cy="223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rlito"/>
                <a:cs typeface="Carlito"/>
              </a:rPr>
              <a:t>This </a:t>
            </a:r>
            <a:r>
              <a:rPr sz="3200" b="1" dirty="0">
                <a:latin typeface="Carlito"/>
                <a:cs typeface="Carlito"/>
              </a:rPr>
              <a:t>IS </a:t>
            </a:r>
            <a:r>
              <a:rPr sz="3200" b="1" spc="-30" dirty="0">
                <a:latin typeface="Carlito"/>
                <a:cs typeface="Carlito"/>
              </a:rPr>
              <a:t>NOT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20" dirty="0">
                <a:latin typeface="Carlito"/>
                <a:cs typeface="Carlito"/>
              </a:rPr>
              <a:t>data</a:t>
            </a:r>
            <a:r>
              <a:rPr sz="3200" spc="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model</a:t>
            </a:r>
            <a:endParaRPr sz="3200">
              <a:latin typeface="Carlito"/>
              <a:cs typeface="Carlito"/>
            </a:endParaRPr>
          </a:p>
          <a:p>
            <a:pPr marL="683260" marR="5080" indent="-342900">
              <a:lnSpc>
                <a:spcPct val="100000"/>
              </a:lnSpc>
              <a:spcBef>
                <a:spcPts val="2305"/>
              </a:spcBef>
              <a:buFont typeface="Arial"/>
              <a:buChar char="•"/>
              <a:tabLst>
                <a:tab pos="683260" algn="l"/>
                <a:tab pos="683895" algn="l"/>
              </a:tabLst>
            </a:pPr>
            <a:r>
              <a:rPr sz="2000" spc="-5" dirty="0">
                <a:latin typeface="Carlito"/>
                <a:cs typeface="Carlito"/>
              </a:rPr>
              <a:t>This is a </a:t>
            </a:r>
            <a:r>
              <a:rPr sz="2000" spc="-10" dirty="0">
                <a:latin typeface="Carlito"/>
                <a:cs typeface="Carlito"/>
              </a:rPr>
              <a:t>collection </a:t>
            </a:r>
            <a:r>
              <a:rPr sz="2000" spc="-5" dirty="0">
                <a:latin typeface="Carlito"/>
                <a:cs typeface="Carlito"/>
              </a:rPr>
              <a:t>of independent tables,  which </a:t>
            </a:r>
            <a:r>
              <a:rPr sz="2000" spc="-10" dirty="0">
                <a:latin typeface="Carlito"/>
                <a:cs typeface="Carlito"/>
              </a:rPr>
              <a:t>share </a:t>
            </a:r>
            <a:r>
              <a:rPr sz="2000" spc="-5" dirty="0">
                <a:latin typeface="Carlito"/>
                <a:cs typeface="Carlito"/>
              </a:rPr>
              <a:t>no connections or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relationships</a:t>
            </a:r>
            <a:endParaRPr sz="2000">
              <a:latin typeface="Carlito"/>
              <a:cs typeface="Carlito"/>
            </a:endParaRPr>
          </a:p>
          <a:p>
            <a:pPr marL="683260" indent="-474980">
              <a:lnSpc>
                <a:spcPct val="100000"/>
              </a:lnSpc>
              <a:spcBef>
                <a:spcPts val="1660"/>
              </a:spcBef>
              <a:buFont typeface="Arial"/>
              <a:buChar char="•"/>
              <a:tabLst>
                <a:tab pos="551815" algn="l"/>
                <a:tab pos="683895" algn="l"/>
              </a:tabLst>
            </a:pPr>
            <a:r>
              <a:rPr sz="2000" spc="-5" dirty="0">
                <a:latin typeface="Carlito"/>
                <a:cs typeface="Carlito"/>
              </a:rPr>
              <a:t>If </a:t>
            </a:r>
            <a:r>
              <a:rPr sz="2000" spc="-15" dirty="0">
                <a:latin typeface="Carlito"/>
                <a:cs typeface="Carlito"/>
              </a:rPr>
              <a:t>you </a:t>
            </a:r>
            <a:r>
              <a:rPr sz="2000" spc="-5" dirty="0">
                <a:latin typeface="Carlito"/>
                <a:cs typeface="Carlito"/>
              </a:rPr>
              <a:t>tried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visualize </a:t>
            </a:r>
            <a:r>
              <a:rPr sz="2000" b="1" spc="-15" dirty="0">
                <a:latin typeface="Carlito"/>
                <a:cs typeface="Carlito"/>
              </a:rPr>
              <a:t>Orders </a:t>
            </a:r>
            <a:r>
              <a:rPr sz="2000" spc="-5" dirty="0">
                <a:latin typeface="Carlito"/>
                <a:cs typeface="Carlito"/>
              </a:rPr>
              <a:t>and</a:t>
            </a:r>
            <a:r>
              <a:rPr sz="2000" spc="11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Returns</a:t>
            </a:r>
            <a:endParaRPr sz="2000">
              <a:latin typeface="Carlito"/>
              <a:cs typeface="Carlito"/>
            </a:endParaRPr>
          </a:p>
          <a:p>
            <a:pPr marR="437515" algn="ctr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by </a:t>
            </a:r>
            <a:r>
              <a:rPr sz="2000" b="1" spc="-10" dirty="0">
                <a:latin typeface="Carlito"/>
                <a:cs typeface="Carlito"/>
              </a:rPr>
              <a:t>Product</a:t>
            </a:r>
            <a:r>
              <a:rPr sz="2000" spc="-10" dirty="0">
                <a:latin typeface="Carlito"/>
                <a:cs typeface="Carlito"/>
              </a:rPr>
              <a:t>, </a:t>
            </a:r>
            <a:r>
              <a:rPr sz="2000" dirty="0">
                <a:latin typeface="Carlito"/>
                <a:cs typeface="Carlito"/>
              </a:rPr>
              <a:t>this is </a:t>
            </a:r>
            <a:r>
              <a:rPr sz="2000" spc="-5" dirty="0">
                <a:latin typeface="Carlito"/>
                <a:cs typeface="Carlito"/>
              </a:rPr>
              <a:t>what </a:t>
            </a:r>
            <a:r>
              <a:rPr sz="2000" spc="-40" dirty="0">
                <a:latin typeface="Carlito"/>
                <a:cs typeface="Carlito"/>
              </a:rPr>
              <a:t>you’d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get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80526" y="3577209"/>
            <a:ext cx="1774825" cy="2484755"/>
            <a:chOff x="8780526" y="3577209"/>
            <a:chExt cx="1774825" cy="2484755"/>
          </a:xfrm>
        </p:grpSpPr>
        <p:sp>
          <p:nvSpPr>
            <p:cNvPr id="19" name="object 19"/>
            <p:cNvSpPr/>
            <p:nvPr/>
          </p:nvSpPr>
          <p:spPr>
            <a:xfrm>
              <a:off x="8780526" y="4238269"/>
              <a:ext cx="1774698" cy="18234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18245" y="4275963"/>
              <a:ext cx="1652270" cy="1701164"/>
            </a:xfrm>
            <a:custGeom>
              <a:avLst/>
              <a:gdLst/>
              <a:ahLst/>
              <a:cxnLst/>
              <a:rect l="l" t="t" r="r" b="b"/>
              <a:pathLst>
                <a:path w="1652270" h="1701164">
                  <a:moveTo>
                    <a:pt x="0" y="1700784"/>
                  </a:moveTo>
                  <a:lnTo>
                    <a:pt x="1652016" y="1700784"/>
                  </a:lnTo>
                  <a:lnTo>
                    <a:pt x="1652016" y="0"/>
                  </a:lnTo>
                  <a:lnTo>
                    <a:pt x="0" y="0"/>
                  </a:lnTo>
                  <a:lnTo>
                    <a:pt x="0" y="170078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29164" y="3577209"/>
              <a:ext cx="203200" cy="473075"/>
            </a:xfrm>
            <a:custGeom>
              <a:avLst/>
              <a:gdLst/>
              <a:ahLst/>
              <a:cxnLst/>
              <a:rect l="l" t="t" r="r" b="b"/>
              <a:pathLst>
                <a:path w="203200" h="473075">
                  <a:moveTo>
                    <a:pt x="129412" y="389254"/>
                  </a:moveTo>
                  <a:lnTo>
                    <a:pt x="145414" y="472947"/>
                  </a:lnTo>
                  <a:lnTo>
                    <a:pt x="198296" y="415035"/>
                  </a:lnTo>
                  <a:lnTo>
                    <a:pt x="175005" y="415035"/>
                  </a:lnTo>
                  <a:lnTo>
                    <a:pt x="150367" y="408813"/>
                  </a:lnTo>
                  <a:lnTo>
                    <a:pt x="153566" y="396108"/>
                  </a:lnTo>
                  <a:lnTo>
                    <a:pt x="129412" y="389254"/>
                  </a:lnTo>
                  <a:close/>
                </a:path>
                <a:path w="203200" h="473075">
                  <a:moveTo>
                    <a:pt x="153566" y="396108"/>
                  </a:moveTo>
                  <a:lnTo>
                    <a:pt x="150367" y="408813"/>
                  </a:lnTo>
                  <a:lnTo>
                    <a:pt x="175005" y="415035"/>
                  </a:lnTo>
                  <a:lnTo>
                    <a:pt x="178062" y="403058"/>
                  </a:lnTo>
                  <a:lnTo>
                    <a:pt x="153566" y="396108"/>
                  </a:lnTo>
                  <a:close/>
                </a:path>
                <a:path w="203200" h="473075">
                  <a:moveTo>
                    <a:pt x="178062" y="403058"/>
                  </a:moveTo>
                  <a:lnTo>
                    <a:pt x="175005" y="415035"/>
                  </a:lnTo>
                  <a:lnTo>
                    <a:pt x="198296" y="415035"/>
                  </a:lnTo>
                  <a:lnTo>
                    <a:pt x="202818" y="410082"/>
                  </a:lnTo>
                  <a:lnTo>
                    <a:pt x="178062" y="403058"/>
                  </a:lnTo>
                  <a:close/>
                </a:path>
                <a:path w="203200" h="473075">
                  <a:moveTo>
                    <a:pt x="184880" y="368172"/>
                  </a:moveTo>
                  <a:lnTo>
                    <a:pt x="159130" y="368172"/>
                  </a:lnTo>
                  <a:lnTo>
                    <a:pt x="154812" y="391540"/>
                  </a:lnTo>
                  <a:lnTo>
                    <a:pt x="153566" y="396108"/>
                  </a:lnTo>
                  <a:lnTo>
                    <a:pt x="178062" y="403058"/>
                  </a:lnTo>
                  <a:lnTo>
                    <a:pt x="179704" y="396620"/>
                  </a:lnTo>
                  <a:lnTo>
                    <a:pt x="184150" y="372744"/>
                  </a:lnTo>
                  <a:lnTo>
                    <a:pt x="184880" y="368172"/>
                  </a:lnTo>
                  <a:close/>
                </a:path>
                <a:path w="203200" h="473075">
                  <a:moveTo>
                    <a:pt x="154939" y="390651"/>
                  </a:moveTo>
                  <a:lnTo>
                    <a:pt x="154716" y="391540"/>
                  </a:lnTo>
                  <a:lnTo>
                    <a:pt x="154939" y="390651"/>
                  </a:lnTo>
                  <a:close/>
                </a:path>
                <a:path w="203200" h="473075">
                  <a:moveTo>
                    <a:pt x="188649" y="344169"/>
                  </a:moveTo>
                  <a:lnTo>
                    <a:pt x="163067" y="344169"/>
                  </a:lnTo>
                  <a:lnTo>
                    <a:pt x="159003" y="368426"/>
                  </a:lnTo>
                  <a:lnTo>
                    <a:pt x="159130" y="368172"/>
                  </a:lnTo>
                  <a:lnTo>
                    <a:pt x="184880" y="368172"/>
                  </a:lnTo>
                  <a:lnTo>
                    <a:pt x="188086" y="348106"/>
                  </a:lnTo>
                  <a:lnTo>
                    <a:pt x="188649" y="344169"/>
                  </a:lnTo>
                  <a:close/>
                </a:path>
                <a:path w="203200" h="473075">
                  <a:moveTo>
                    <a:pt x="197598" y="249554"/>
                  </a:moveTo>
                  <a:lnTo>
                    <a:pt x="172211" y="249554"/>
                  </a:lnTo>
                  <a:lnTo>
                    <a:pt x="172211" y="250316"/>
                  </a:lnTo>
                  <a:lnTo>
                    <a:pt x="171322" y="272414"/>
                  </a:lnTo>
                  <a:lnTo>
                    <a:pt x="169290" y="295909"/>
                  </a:lnTo>
                  <a:lnTo>
                    <a:pt x="166496" y="320039"/>
                  </a:lnTo>
                  <a:lnTo>
                    <a:pt x="162940" y="344423"/>
                  </a:lnTo>
                  <a:lnTo>
                    <a:pt x="163067" y="344169"/>
                  </a:lnTo>
                  <a:lnTo>
                    <a:pt x="188649" y="344169"/>
                  </a:lnTo>
                  <a:lnTo>
                    <a:pt x="191642" y="323214"/>
                  </a:lnTo>
                  <a:lnTo>
                    <a:pt x="194563" y="298195"/>
                  </a:lnTo>
                  <a:lnTo>
                    <a:pt x="196595" y="273811"/>
                  </a:lnTo>
                  <a:lnTo>
                    <a:pt x="197611" y="250316"/>
                  </a:lnTo>
                  <a:lnTo>
                    <a:pt x="197598" y="249554"/>
                  </a:lnTo>
                  <a:close/>
                </a:path>
                <a:path w="203200" h="473075">
                  <a:moveTo>
                    <a:pt x="166496" y="319785"/>
                  </a:moveTo>
                  <a:lnTo>
                    <a:pt x="166460" y="320039"/>
                  </a:lnTo>
                  <a:lnTo>
                    <a:pt x="166496" y="319785"/>
                  </a:lnTo>
                  <a:close/>
                </a:path>
                <a:path w="203200" h="473075">
                  <a:moveTo>
                    <a:pt x="169290" y="295528"/>
                  </a:moveTo>
                  <a:lnTo>
                    <a:pt x="169247" y="295909"/>
                  </a:lnTo>
                  <a:lnTo>
                    <a:pt x="169290" y="295528"/>
                  </a:lnTo>
                  <a:close/>
                </a:path>
                <a:path w="203200" h="473075">
                  <a:moveTo>
                    <a:pt x="171322" y="271906"/>
                  </a:moveTo>
                  <a:lnTo>
                    <a:pt x="171279" y="272414"/>
                  </a:lnTo>
                  <a:lnTo>
                    <a:pt x="171322" y="271906"/>
                  </a:lnTo>
                  <a:close/>
                </a:path>
                <a:path w="203200" h="473075">
                  <a:moveTo>
                    <a:pt x="172202" y="249796"/>
                  </a:moveTo>
                  <a:lnTo>
                    <a:pt x="172182" y="250316"/>
                  </a:lnTo>
                  <a:lnTo>
                    <a:pt x="172202" y="249796"/>
                  </a:lnTo>
                  <a:close/>
                </a:path>
                <a:path w="203200" h="473075">
                  <a:moveTo>
                    <a:pt x="197244" y="229234"/>
                  </a:moveTo>
                  <a:lnTo>
                    <a:pt x="171830" y="229234"/>
                  </a:lnTo>
                  <a:lnTo>
                    <a:pt x="172202" y="249796"/>
                  </a:lnTo>
                  <a:lnTo>
                    <a:pt x="172211" y="249554"/>
                  </a:lnTo>
                  <a:lnTo>
                    <a:pt x="197598" y="249554"/>
                  </a:lnTo>
                  <a:lnTo>
                    <a:pt x="197244" y="229234"/>
                  </a:lnTo>
                  <a:close/>
                </a:path>
                <a:path w="203200" h="473075">
                  <a:moveTo>
                    <a:pt x="196623" y="219963"/>
                  </a:moveTo>
                  <a:lnTo>
                    <a:pt x="171195" y="219963"/>
                  </a:lnTo>
                  <a:lnTo>
                    <a:pt x="171830" y="229869"/>
                  </a:lnTo>
                  <a:lnTo>
                    <a:pt x="171830" y="229234"/>
                  </a:lnTo>
                  <a:lnTo>
                    <a:pt x="197244" y="229234"/>
                  </a:lnTo>
                  <a:lnTo>
                    <a:pt x="197230" y="228472"/>
                  </a:lnTo>
                  <a:lnTo>
                    <a:pt x="196623" y="219963"/>
                  </a:lnTo>
                  <a:close/>
                </a:path>
                <a:path w="203200" h="473075">
                  <a:moveTo>
                    <a:pt x="193143" y="196468"/>
                  </a:moveTo>
                  <a:lnTo>
                    <a:pt x="167004" y="196468"/>
                  </a:lnTo>
                  <a:lnTo>
                    <a:pt x="167258" y="197484"/>
                  </a:lnTo>
                  <a:lnTo>
                    <a:pt x="168909" y="204215"/>
                  </a:lnTo>
                  <a:lnTo>
                    <a:pt x="170179" y="212089"/>
                  </a:lnTo>
                  <a:lnTo>
                    <a:pt x="171195" y="220598"/>
                  </a:lnTo>
                  <a:lnTo>
                    <a:pt x="171195" y="219963"/>
                  </a:lnTo>
                  <a:lnTo>
                    <a:pt x="196623" y="219963"/>
                  </a:lnTo>
                  <a:lnTo>
                    <a:pt x="196468" y="217804"/>
                  </a:lnTo>
                  <a:lnTo>
                    <a:pt x="195325" y="207898"/>
                  </a:lnTo>
                  <a:lnTo>
                    <a:pt x="193675" y="198627"/>
                  </a:lnTo>
                  <a:lnTo>
                    <a:pt x="193143" y="196468"/>
                  </a:lnTo>
                  <a:close/>
                </a:path>
                <a:path w="203200" h="473075">
                  <a:moveTo>
                    <a:pt x="170052" y="211454"/>
                  </a:moveTo>
                  <a:lnTo>
                    <a:pt x="170132" y="212089"/>
                  </a:lnTo>
                  <a:lnTo>
                    <a:pt x="170052" y="211454"/>
                  </a:lnTo>
                  <a:close/>
                </a:path>
                <a:path w="203200" h="473075">
                  <a:moveTo>
                    <a:pt x="168655" y="203453"/>
                  </a:moveTo>
                  <a:lnTo>
                    <a:pt x="168790" y="204215"/>
                  </a:lnTo>
                  <a:lnTo>
                    <a:pt x="168655" y="203453"/>
                  </a:lnTo>
                  <a:close/>
                </a:path>
                <a:path w="203200" h="473075">
                  <a:moveTo>
                    <a:pt x="167244" y="197441"/>
                  </a:moveTo>
                  <a:close/>
                </a:path>
                <a:path w="203200" h="473075">
                  <a:moveTo>
                    <a:pt x="184298" y="169925"/>
                  </a:moveTo>
                  <a:lnTo>
                    <a:pt x="156717" y="169925"/>
                  </a:lnTo>
                  <a:lnTo>
                    <a:pt x="157099" y="170814"/>
                  </a:lnTo>
                  <a:lnTo>
                    <a:pt x="162686" y="183895"/>
                  </a:lnTo>
                  <a:lnTo>
                    <a:pt x="167244" y="197441"/>
                  </a:lnTo>
                  <a:lnTo>
                    <a:pt x="167004" y="196468"/>
                  </a:lnTo>
                  <a:lnTo>
                    <a:pt x="193143" y="196468"/>
                  </a:lnTo>
                  <a:lnTo>
                    <a:pt x="191515" y="189864"/>
                  </a:lnTo>
                  <a:lnTo>
                    <a:pt x="186181" y="174370"/>
                  </a:lnTo>
                  <a:lnTo>
                    <a:pt x="184298" y="169925"/>
                  </a:lnTo>
                  <a:close/>
                </a:path>
                <a:path w="203200" h="473075">
                  <a:moveTo>
                    <a:pt x="162305" y="183006"/>
                  </a:moveTo>
                  <a:lnTo>
                    <a:pt x="162610" y="183895"/>
                  </a:lnTo>
                  <a:lnTo>
                    <a:pt x="162305" y="183006"/>
                  </a:lnTo>
                  <a:close/>
                </a:path>
                <a:path w="203200" h="473075">
                  <a:moveTo>
                    <a:pt x="157092" y="170803"/>
                  </a:moveTo>
                  <a:close/>
                </a:path>
                <a:path w="203200" h="473075">
                  <a:moveTo>
                    <a:pt x="178753" y="157352"/>
                  </a:moveTo>
                  <a:lnTo>
                    <a:pt x="149986" y="157352"/>
                  </a:lnTo>
                  <a:lnTo>
                    <a:pt x="157092" y="170803"/>
                  </a:lnTo>
                  <a:lnTo>
                    <a:pt x="156717" y="169925"/>
                  </a:lnTo>
                  <a:lnTo>
                    <a:pt x="184298" y="169925"/>
                  </a:lnTo>
                  <a:lnTo>
                    <a:pt x="179831" y="159384"/>
                  </a:lnTo>
                  <a:lnTo>
                    <a:pt x="178753" y="157352"/>
                  </a:lnTo>
                  <a:close/>
                </a:path>
                <a:path w="203200" h="473075">
                  <a:moveTo>
                    <a:pt x="172279" y="145160"/>
                  </a:moveTo>
                  <a:lnTo>
                    <a:pt x="142366" y="145160"/>
                  </a:lnTo>
                  <a:lnTo>
                    <a:pt x="150367" y="158114"/>
                  </a:lnTo>
                  <a:lnTo>
                    <a:pt x="149986" y="157352"/>
                  </a:lnTo>
                  <a:lnTo>
                    <a:pt x="178753" y="157352"/>
                  </a:lnTo>
                  <a:lnTo>
                    <a:pt x="172279" y="145160"/>
                  </a:lnTo>
                  <a:close/>
                </a:path>
                <a:path w="203200" h="473075">
                  <a:moveTo>
                    <a:pt x="164948" y="133603"/>
                  </a:moveTo>
                  <a:lnTo>
                    <a:pt x="133857" y="133603"/>
                  </a:lnTo>
                  <a:lnTo>
                    <a:pt x="134365" y="134238"/>
                  </a:lnTo>
                  <a:lnTo>
                    <a:pt x="142747" y="145922"/>
                  </a:lnTo>
                  <a:lnTo>
                    <a:pt x="142366" y="145160"/>
                  </a:lnTo>
                  <a:lnTo>
                    <a:pt x="172279" y="145160"/>
                  </a:lnTo>
                  <a:lnTo>
                    <a:pt x="164948" y="133603"/>
                  </a:lnTo>
                  <a:close/>
                </a:path>
                <a:path w="203200" h="473075">
                  <a:moveTo>
                    <a:pt x="133948" y="133728"/>
                  </a:moveTo>
                  <a:lnTo>
                    <a:pt x="134316" y="134238"/>
                  </a:lnTo>
                  <a:lnTo>
                    <a:pt x="133948" y="133728"/>
                  </a:lnTo>
                  <a:close/>
                </a:path>
                <a:path w="203200" h="473075">
                  <a:moveTo>
                    <a:pt x="157006" y="122300"/>
                  </a:moveTo>
                  <a:lnTo>
                    <a:pt x="124586" y="122300"/>
                  </a:lnTo>
                  <a:lnTo>
                    <a:pt x="133948" y="133728"/>
                  </a:lnTo>
                  <a:lnTo>
                    <a:pt x="164948" y="133603"/>
                  </a:lnTo>
                  <a:lnTo>
                    <a:pt x="163575" y="131444"/>
                  </a:lnTo>
                  <a:lnTo>
                    <a:pt x="157006" y="122300"/>
                  </a:lnTo>
                  <a:close/>
                </a:path>
                <a:path w="203200" h="473075">
                  <a:moveTo>
                    <a:pt x="148194" y="111124"/>
                  </a:moveTo>
                  <a:lnTo>
                    <a:pt x="114426" y="111124"/>
                  </a:lnTo>
                  <a:lnTo>
                    <a:pt x="124967" y="122808"/>
                  </a:lnTo>
                  <a:lnTo>
                    <a:pt x="124586" y="122300"/>
                  </a:lnTo>
                  <a:lnTo>
                    <a:pt x="157006" y="122300"/>
                  </a:lnTo>
                  <a:lnTo>
                    <a:pt x="154177" y="118363"/>
                  </a:lnTo>
                  <a:lnTo>
                    <a:pt x="148194" y="111124"/>
                  </a:lnTo>
                  <a:close/>
                </a:path>
                <a:path w="203200" h="473075">
                  <a:moveTo>
                    <a:pt x="138947" y="100456"/>
                  </a:moveTo>
                  <a:lnTo>
                    <a:pt x="103631" y="100456"/>
                  </a:lnTo>
                  <a:lnTo>
                    <a:pt x="114807" y="111632"/>
                  </a:lnTo>
                  <a:lnTo>
                    <a:pt x="114426" y="111124"/>
                  </a:lnTo>
                  <a:lnTo>
                    <a:pt x="148194" y="111124"/>
                  </a:lnTo>
                  <a:lnTo>
                    <a:pt x="143890" y="105917"/>
                  </a:lnTo>
                  <a:lnTo>
                    <a:pt x="138947" y="100456"/>
                  </a:lnTo>
                  <a:close/>
                </a:path>
                <a:path w="203200" h="473075">
                  <a:moveTo>
                    <a:pt x="128988" y="89915"/>
                  </a:moveTo>
                  <a:lnTo>
                    <a:pt x="92075" y="89915"/>
                  </a:lnTo>
                  <a:lnTo>
                    <a:pt x="104013" y="100838"/>
                  </a:lnTo>
                  <a:lnTo>
                    <a:pt x="103631" y="100456"/>
                  </a:lnTo>
                  <a:lnTo>
                    <a:pt x="138947" y="100456"/>
                  </a:lnTo>
                  <a:lnTo>
                    <a:pt x="132968" y="93852"/>
                  </a:lnTo>
                  <a:lnTo>
                    <a:pt x="128988" y="89915"/>
                  </a:lnTo>
                  <a:close/>
                </a:path>
                <a:path w="203200" h="473075">
                  <a:moveTo>
                    <a:pt x="95582" y="59562"/>
                  </a:moveTo>
                  <a:lnTo>
                    <a:pt x="54482" y="59562"/>
                  </a:lnTo>
                  <a:lnTo>
                    <a:pt x="80517" y="80009"/>
                  </a:lnTo>
                  <a:lnTo>
                    <a:pt x="92328" y="90169"/>
                  </a:lnTo>
                  <a:lnTo>
                    <a:pt x="92075" y="89915"/>
                  </a:lnTo>
                  <a:lnTo>
                    <a:pt x="128988" y="89915"/>
                  </a:lnTo>
                  <a:lnTo>
                    <a:pt x="121284" y="82295"/>
                  </a:lnTo>
                  <a:lnTo>
                    <a:pt x="109092" y="71119"/>
                  </a:lnTo>
                  <a:lnTo>
                    <a:pt x="96392" y="60197"/>
                  </a:lnTo>
                  <a:lnTo>
                    <a:pt x="95582" y="59562"/>
                  </a:lnTo>
                  <a:close/>
                </a:path>
                <a:path w="203200" h="473075">
                  <a:moveTo>
                    <a:pt x="80009" y="79628"/>
                  </a:moveTo>
                  <a:lnTo>
                    <a:pt x="80455" y="80009"/>
                  </a:lnTo>
                  <a:lnTo>
                    <a:pt x="80009" y="79628"/>
                  </a:lnTo>
                  <a:close/>
                </a:path>
                <a:path w="203200" h="473075">
                  <a:moveTo>
                    <a:pt x="14477" y="0"/>
                  </a:moveTo>
                  <a:lnTo>
                    <a:pt x="0" y="20827"/>
                  </a:lnTo>
                  <a:lnTo>
                    <a:pt x="27812" y="40258"/>
                  </a:lnTo>
                  <a:lnTo>
                    <a:pt x="54863" y="59943"/>
                  </a:lnTo>
                  <a:lnTo>
                    <a:pt x="54482" y="59562"/>
                  </a:lnTo>
                  <a:lnTo>
                    <a:pt x="95582" y="59562"/>
                  </a:lnTo>
                  <a:lnTo>
                    <a:pt x="69976" y="39496"/>
                  </a:lnTo>
                  <a:lnTo>
                    <a:pt x="42417" y="19430"/>
                  </a:lnTo>
                  <a:lnTo>
                    <a:pt x="14477" y="0"/>
                  </a:lnTo>
                  <a:close/>
                </a:path>
                <a:path w="203200" h="473075">
                  <a:moveTo>
                    <a:pt x="27558" y="40131"/>
                  </a:moveTo>
                  <a:lnTo>
                    <a:pt x="27734" y="40258"/>
                  </a:lnTo>
                  <a:lnTo>
                    <a:pt x="27558" y="40131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6803" y="1716024"/>
            <a:ext cx="7868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BI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Desktop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features are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updated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frequently (product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updates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released each</a:t>
            </a:r>
            <a:r>
              <a:rPr sz="1600" i="1" spc="1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month)</a:t>
            </a:r>
            <a:endParaRPr sz="16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BI is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currently only compatible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with PC/Windows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(not available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16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Mac)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3782" y="1231646"/>
            <a:ext cx="84264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D0D0D"/>
                </a:solidFill>
                <a:latin typeface="Carlito"/>
                <a:cs typeface="Carlito"/>
              </a:rPr>
              <a:t>What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see on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your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screen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may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not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always match</a:t>
            </a:r>
            <a:r>
              <a:rPr sz="28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mine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3782" y="2537713"/>
            <a:ext cx="10229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This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course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is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designed </a:t>
            </a:r>
            <a:r>
              <a:rPr sz="2800" spc="-20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get </a:t>
            </a:r>
            <a:r>
              <a:rPr sz="2800" spc="-20" dirty="0">
                <a:solidFill>
                  <a:srgbClr val="0D0D0D"/>
                </a:solidFill>
                <a:latin typeface="Carlito"/>
                <a:cs typeface="Carlito"/>
              </a:rPr>
              <a:t>you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up &amp;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running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with </a:t>
            </a:r>
            <a:r>
              <a:rPr sz="2800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BI</a:t>
            </a:r>
            <a:r>
              <a:rPr sz="2800" spc="8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Carlito"/>
                <a:cs typeface="Carlito"/>
              </a:rPr>
              <a:t>Desktop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3782" y="3848861"/>
            <a:ext cx="9997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BI and </a:t>
            </a:r>
            <a:r>
              <a:rPr sz="2800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800" spc="-10" dirty="0">
                <a:solidFill>
                  <a:srgbClr val="0D0D0D"/>
                </a:solidFill>
                <a:latin typeface="Carlito"/>
                <a:cs typeface="Carlito"/>
              </a:rPr>
              <a:t>Pivot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in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Excel are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built on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exact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same</a:t>
            </a:r>
            <a:r>
              <a:rPr sz="2800" b="1" spc="8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engine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8996" y="3014217"/>
            <a:ext cx="9334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The goal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provide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foundational understanding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BI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desktop;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some concepts may be simplified,  and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we will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not cover some of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more advanced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tools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(i.e.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M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code, custom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R visuals,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advanced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DAX,</a:t>
            </a:r>
            <a:r>
              <a:rPr sz="1600" i="1" spc="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etc)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3153" y="4326890"/>
            <a:ext cx="9526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you’ve </a:t>
            </a:r>
            <a:r>
              <a:rPr sz="1600" i="1" spc="-20" dirty="0">
                <a:solidFill>
                  <a:srgbClr val="252525"/>
                </a:solidFill>
                <a:latin typeface="Carlito"/>
                <a:cs typeface="Carlito"/>
              </a:rPr>
              <a:t>taken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my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b="1" i="1" spc="-15" dirty="0">
                <a:solidFill>
                  <a:srgbClr val="252525"/>
                </a:solidFill>
                <a:latin typeface="Carlito"/>
                <a:cs typeface="Carlito"/>
              </a:rPr>
              <a:t>Query,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Pivot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&amp; </a:t>
            </a:r>
            <a:r>
              <a:rPr sz="1600" b="1" i="1" spc="-15" dirty="0">
                <a:solidFill>
                  <a:srgbClr val="252525"/>
                </a:solidFill>
                <a:latin typeface="Carlito"/>
                <a:cs typeface="Carlito"/>
              </a:rPr>
              <a:t>DAX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course,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sections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review similar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core</a:t>
            </a:r>
            <a:r>
              <a:rPr sz="16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concepts</a:t>
            </a:r>
            <a:endParaRPr sz="16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Feel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free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skip ahead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600" i="1" spc="-20" dirty="0">
                <a:solidFill>
                  <a:srgbClr val="252525"/>
                </a:solidFill>
                <a:latin typeface="Carlito"/>
                <a:cs typeface="Carlito"/>
              </a:rPr>
              <a:t>you’re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already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comfortable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Query and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modeling</a:t>
            </a:r>
            <a:r>
              <a:rPr sz="1600" i="1" spc="1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fundamentals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3782" y="5177028"/>
            <a:ext cx="8161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0D0D0D"/>
                </a:solidFill>
                <a:latin typeface="Carlito"/>
                <a:cs typeface="Carlito"/>
              </a:rPr>
              <a:t>We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will not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cover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Power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BI Service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as </a:t>
            </a:r>
            <a:r>
              <a:rPr sz="2800" spc="-5" dirty="0">
                <a:solidFill>
                  <a:srgbClr val="0D0D0D"/>
                </a:solidFill>
                <a:latin typeface="Carlito"/>
                <a:cs typeface="Carlito"/>
              </a:rPr>
              <a:t>part of </a:t>
            </a:r>
            <a:r>
              <a:rPr sz="2800" dirty="0">
                <a:solidFill>
                  <a:srgbClr val="0D0D0D"/>
                </a:solidFill>
                <a:latin typeface="Carlito"/>
                <a:cs typeface="Carlito"/>
              </a:rPr>
              <a:t>this</a:t>
            </a:r>
            <a:r>
              <a:rPr sz="2800" spc="8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0D0D0D"/>
                </a:solidFill>
                <a:latin typeface="Carlito"/>
                <a:cs typeface="Carlito"/>
              </a:rPr>
              <a:t>course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6803" y="5656579"/>
            <a:ext cx="8409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This course will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focus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BI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Desktop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specifically;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online sharing and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collaboration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features  (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app.powerbi.com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be covered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depth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separate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course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22165" y="242569"/>
            <a:ext cx="3943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Carlito"/>
                <a:cs typeface="Carlito"/>
              </a:rPr>
              <a:t>SETTING</a:t>
            </a:r>
            <a:r>
              <a:rPr sz="3200" b="0" spc="-40" dirty="0">
                <a:latin typeface="Carlito"/>
                <a:cs typeface="Carlito"/>
              </a:rPr>
              <a:t> </a:t>
            </a:r>
            <a:r>
              <a:rPr sz="3200" b="0" spc="-50" dirty="0">
                <a:latin typeface="Carlito"/>
                <a:cs typeface="Carlito"/>
              </a:rPr>
              <a:t>EXPECTATIONS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266" y="1207769"/>
            <a:ext cx="534924" cy="535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6158" y="1193545"/>
            <a:ext cx="231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4266" y="2521457"/>
            <a:ext cx="534924" cy="534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6158" y="2507233"/>
            <a:ext cx="231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4266" y="3834396"/>
            <a:ext cx="534924" cy="535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6158" y="3820414"/>
            <a:ext cx="231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4266" y="5148071"/>
            <a:ext cx="534924" cy="535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6158" y="5134355"/>
            <a:ext cx="231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693" y="1305281"/>
            <a:ext cx="4534535" cy="4719320"/>
            <a:chOff x="743693" y="1305281"/>
            <a:chExt cx="4534535" cy="4719320"/>
          </a:xfrm>
        </p:grpSpPr>
        <p:sp>
          <p:nvSpPr>
            <p:cNvPr id="3" name="object 3"/>
            <p:cNvSpPr/>
            <p:nvPr/>
          </p:nvSpPr>
          <p:spPr>
            <a:xfrm>
              <a:off x="743693" y="1305281"/>
              <a:ext cx="4533936" cy="4719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5142" y="1316736"/>
              <a:ext cx="4464558" cy="464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2536" y="2658618"/>
              <a:ext cx="2493264" cy="1293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0254" y="2696336"/>
              <a:ext cx="2371090" cy="1171575"/>
            </a:xfrm>
            <a:custGeom>
              <a:avLst/>
              <a:gdLst/>
              <a:ahLst/>
              <a:cxnLst/>
              <a:rect l="l" t="t" r="r" b="b"/>
              <a:pathLst>
                <a:path w="2371090" h="1171575">
                  <a:moveTo>
                    <a:pt x="0" y="1171194"/>
                  </a:moveTo>
                  <a:lnTo>
                    <a:pt x="2370582" y="1171194"/>
                  </a:lnTo>
                  <a:lnTo>
                    <a:pt x="2370582" y="0"/>
                  </a:lnTo>
                  <a:lnTo>
                    <a:pt x="0" y="0"/>
                  </a:lnTo>
                  <a:lnTo>
                    <a:pt x="0" y="11711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0225" y="242569"/>
            <a:ext cx="609939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5" dirty="0">
                <a:latin typeface="Carlito"/>
                <a:cs typeface="Carlito"/>
              </a:rPr>
              <a:t>WHAT’S </a:t>
            </a:r>
            <a:r>
              <a:rPr sz="3200" b="0" spc="-5" dirty="0">
                <a:latin typeface="Carlito"/>
                <a:cs typeface="Carlito"/>
              </a:rPr>
              <a:t>A </a:t>
            </a:r>
            <a:r>
              <a:rPr sz="3200" b="0" spc="-120" dirty="0">
                <a:latin typeface="Carlito"/>
                <a:cs typeface="Carlito"/>
              </a:rPr>
              <a:t>“</a:t>
            </a:r>
            <a:r>
              <a:rPr sz="3200" spc="-120" dirty="0"/>
              <a:t>DATA</a:t>
            </a:r>
            <a:r>
              <a:rPr sz="3200" spc="-5" dirty="0"/>
              <a:t> MODEL</a:t>
            </a:r>
            <a:r>
              <a:rPr sz="3200" b="0" spc="-5" dirty="0">
                <a:latin typeface="Carlito"/>
                <a:cs typeface="Carlito"/>
              </a:rPr>
              <a:t>”?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452513" y="1158239"/>
            <a:ext cx="401320" cy="5045075"/>
            <a:chOff x="5452513" y="1158239"/>
            <a:chExt cx="401320" cy="5045075"/>
          </a:xfrm>
        </p:grpSpPr>
        <p:sp>
          <p:nvSpPr>
            <p:cNvPr id="10" name="object 10"/>
            <p:cNvSpPr/>
            <p:nvPr/>
          </p:nvSpPr>
          <p:spPr>
            <a:xfrm>
              <a:off x="5452513" y="1160497"/>
              <a:ext cx="400721" cy="50421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3920" y="1167764"/>
              <a:ext cx="334645" cy="4967605"/>
            </a:xfrm>
            <a:custGeom>
              <a:avLst/>
              <a:gdLst/>
              <a:ahLst/>
              <a:cxnLst/>
              <a:rect l="l" t="t" r="r" b="b"/>
              <a:pathLst>
                <a:path w="334645" h="4967605">
                  <a:moveTo>
                    <a:pt x="0" y="0"/>
                  </a:moveTo>
                  <a:lnTo>
                    <a:pt x="38336" y="6255"/>
                  </a:lnTo>
                  <a:lnTo>
                    <a:pt x="73536" y="24077"/>
                  </a:lnTo>
                  <a:lnTo>
                    <a:pt x="104592" y="52044"/>
                  </a:lnTo>
                  <a:lnTo>
                    <a:pt x="130499" y="88738"/>
                  </a:lnTo>
                  <a:lnTo>
                    <a:pt x="150250" y="132739"/>
                  </a:lnTo>
                  <a:lnTo>
                    <a:pt x="162839" y="182626"/>
                  </a:lnTo>
                  <a:lnTo>
                    <a:pt x="167258" y="236982"/>
                  </a:lnTo>
                  <a:lnTo>
                    <a:pt x="167258" y="336423"/>
                  </a:lnTo>
                  <a:lnTo>
                    <a:pt x="171678" y="390778"/>
                  </a:lnTo>
                  <a:lnTo>
                    <a:pt x="184267" y="440665"/>
                  </a:lnTo>
                  <a:lnTo>
                    <a:pt x="204018" y="484666"/>
                  </a:lnTo>
                  <a:lnTo>
                    <a:pt x="229925" y="521360"/>
                  </a:lnTo>
                  <a:lnTo>
                    <a:pt x="260981" y="549327"/>
                  </a:lnTo>
                  <a:lnTo>
                    <a:pt x="296181" y="567149"/>
                  </a:lnTo>
                  <a:lnTo>
                    <a:pt x="334517" y="573405"/>
                  </a:lnTo>
                  <a:lnTo>
                    <a:pt x="296181" y="579660"/>
                  </a:lnTo>
                  <a:lnTo>
                    <a:pt x="260981" y="597482"/>
                  </a:lnTo>
                  <a:lnTo>
                    <a:pt x="229925" y="625449"/>
                  </a:lnTo>
                  <a:lnTo>
                    <a:pt x="204018" y="662143"/>
                  </a:lnTo>
                  <a:lnTo>
                    <a:pt x="184267" y="706144"/>
                  </a:lnTo>
                  <a:lnTo>
                    <a:pt x="171678" y="756031"/>
                  </a:lnTo>
                  <a:lnTo>
                    <a:pt x="167258" y="810387"/>
                  </a:lnTo>
                  <a:lnTo>
                    <a:pt x="167258" y="4730534"/>
                  </a:lnTo>
                  <a:lnTo>
                    <a:pt x="162839" y="4784863"/>
                  </a:lnTo>
                  <a:lnTo>
                    <a:pt x="150250" y="4834736"/>
                  </a:lnTo>
                  <a:lnTo>
                    <a:pt x="130499" y="4878730"/>
                  </a:lnTo>
                  <a:lnTo>
                    <a:pt x="104592" y="4915424"/>
                  </a:lnTo>
                  <a:lnTo>
                    <a:pt x="73536" y="4943394"/>
                  </a:lnTo>
                  <a:lnTo>
                    <a:pt x="38336" y="4961220"/>
                  </a:lnTo>
                  <a:lnTo>
                    <a:pt x="0" y="4967478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296880" y="3700398"/>
            <a:ext cx="3680460" cy="2361565"/>
            <a:chOff x="7296880" y="3700398"/>
            <a:chExt cx="3680460" cy="2361565"/>
          </a:xfrm>
        </p:grpSpPr>
        <p:sp>
          <p:nvSpPr>
            <p:cNvPr id="13" name="object 13"/>
            <p:cNvSpPr/>
            <p:nvPr/>
          </p:nvSpPr>
          <p:spPr>
            <a:xfrm>
              <a:off x="7296880" y="3960818"/>
              <a:ext cx="3612705" cy="2060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08341" y="3972305"/>
              <a:ext cx="3543300" cy="19911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80525" y="4238269"/>
              <a:ext cx="1774698" cy="18234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18244" y="4275962"/>
              <a:ext cx="1652270" cy="1701164"/>
            </a:xfrm>
            <a:custGeom>
              <a:avLst/>
              <a:gdLst/>
              <a:ahLst/>
              <a:cxnLst/>
              <a:rect l="l" t="t" r="r" b="b"/>
              <a:pathLst>
                <a:path w="1652270" h="1701164">
                  <a:moveTo>
                    <a:pt x="0" y="1700784"/>
                  </a:moveTo>
                  <a:lnTo>
                    <a:pt x="1652016" y="1700784"/>
                  </a:lnTo>
                  <a:lnTo>
                    <a:pt x="1652016" y="0"/>
                  </a:lnTo>
                  <a:lnTo>
                    <a:pt x="0" y="0"/>
                  </a:lnTo>
                  <a:lnTo>
                    <a:pt x="0" y="170078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28299" y="3700398"/>
              <a:ext cx="448945" cy="529590"/>
            </a:xfrm>
            <a:custGeom>
              <a:avLst/>
              <a:gdLst/>
              <a:ahLst/>
              <a:cxnLst/>
              <a:rect l="l" t="t" r="r" b="b"/>
              <a:pathLst>
                <a:path w="448945" h="529589">
                  <a:moveTo>
                    <a:pt x="55118" y="459486"/>
                  </a:moveTo>
                  <a:lnTo>
                    <a:pt x="0" y="524509"/>
                  </a:lnTo>
                  <a:lnTo>
                    <a:pt x="85090" y="529589"/>
                  </a:lnTo>
                  <a:lnTo>
                    <a:pt x="77162" y="511048"/>
                  </a:lnTo>
                  <a:lnTo>
                    <a:pt x="63753" y="511048"/>
                  </a:lnTo>
                  <a:lnTo>
                    <a:pt x="53085" y="488061"/>
                  </a:lnTo>
                  <a:lnTo>
                    <a:pt x="64958" y="482503"/>
                  </a:lnTo>
                  <a:lnTo>
                    <a:pt x="55118" y="459486"/>
                  </a:lnTo>
                  <a:close/>
                </a:path>
                <a:path w="448945" h="529589">
                  <a:moveTo>
                    <a:pt x="64958" y="482503"/>
                  </a:moveTo>
                  <a:lnTo>
                    <a:pt x="53085" y="488061"/>
                  </a:lnTo>
                  <a:lnTo>
                    <a:pt x="63753" y="511048"/>
                  </a:lnTo>
                  <a:lnTo>
                    <a:pt x="74965" y="505909"/>
                  </a:lnTo>
                  <a:lnTo>
                    <a:pt x="64958" y="482503"/>
                  </a:lnTo>
                  <a:close/>
                </a:path>
                <a:path w="448945" h="529589">
                  <a:moveTo>
                    <a:pt x="74965" y="505909"/>
                  </a:moveTo>
                  <a:lnTo>
                    <a:pt x="63753" y="511048"/>
                  </a:lnTo>
                  <a:lnTo>
                    <a:pt x="77162" y="511048"/>
                  </a:lnTo>
                  <a:lnTo>
                    <a:pt x="74965" y="505909"/>
                  </a:lnTo>
                  <a:close/>
                </a:path>
                <a:path w="448945" h="529589">
                  <a:moveTo>
                    <a:pt x="70993" y="479678"/>
                  </a:moveTo>
                  <a:lnTo>
                    <a:pt x="64958" y="482503"/>
                  </a:lnTo>
                  <a:lnTo>
                    <a:pt x="74965" y="505909"/>
                  </a:lnTo>
                  <a:lnTo>
                    <a:pt x="82042" y="502665"/>
                  </a:lnTo>
                  <a:lnTo>
                    <a:pt x="110108" y="487552"/>
                  </a:lnTo>
                  <a:lnTo>
                    <a:pt x="123737" y="480059"/>
                  </a:lnTo>
                  <a:lnTo>
                    <a:pt x="70357" y="480059"/>
                  </a:lnTo>
                  <a:lnTo>
                    <a:pt x="70993" y="479678"/>
                  </a:lnTo>
                  <a:close/>
                </a:path>
                <a:path w="448945" h="529589">
                  <a:moveTo>
                    <a:pt x="97917" y="465200"/>
                  </a:moveTo>
                  <a:lnTo>
                    <a:pt x="83820" y="472820"/>
                  </a:lnTo>
                  <a:lnTo>
                    <a:pt x="70357" y="480059"/>
                  </a:lnTo>
                  <a:lnTo>
                    <a:pt x="123737" y="480059"/>
                  </a:lnTo>
                  <a:lnTo>
                    <a:pt x="139446" y="471424"/>
                  </a:lnTo>
                  <a:lnTo>
                    <a:pt x="150036" y="465327"/>
                  </a:lnTo>
                  <a:lnTo>
                    <a:pt x="97917" y="465327"/>
                  </a:lnTo>
                  <a:close/>
                </a:path>
                <a:path w="448945" h="529589">
                  <a:moveTo>
                    <a:pt x="177771" y="449199"/>
                  </a:moveTo>
                  <a:lnTo>
                    <a:pt x="127126" y="449199"/>
                  </a:lnTo>
                  <a:lnTo>
                    <a:pt x="97917" y="465327"/>
                  </a:lnTo>
                  <a:lnTo>
                    <a:pt x="150036" y="465327"/>
                  </a:lnTo>
                  <a:lnTo>
                    <a:pt x="169672" y="454025"/>
                  </a:lnTo>
                  <a:lnTo>
                    <a:pt x="177771" y="449199"/>
                  </a:lnTo>
                  <a:close/>
                </a:path>
                <a:path w="448945" h="529589">
                  <a:moveTo>
                    <a:pt x="234961" y="414146"/>
                  </a:moveTo>
                  <a:lnTo>
                    <a:pt x="187071" y="414146"/>
                  </a:lnTo>
                  <a:lnTo>
                    <a:pt x="156845" y="432181"/>
                  </a:lnTo>
                  <a:lnTo>
                    <a:pt x="126873" y="449325"/>
                  </a:lnTo>
                  <a:lnTo>
                    <a:pt x="127126" y="449199"/>
                  </a:lnTo>
                  <a:lnTo>
                    <a:pt x="177771" y="449199"/>
                  </a:lnTo>
                  <a:lnTo>
                    <a:pt x="200151" y="435863"/>
                  </a:lnTo>
                  <a:lnTo>
                    <a:pt x="230124" y="417321"/>
                  </a:lnTo>
                  <a:lnTo>
                    <a:pt x="234961" y="414146"/>
                  </a:lnTo>
                  <a:close/>
                </a:path>
                <a:path w="448945" h="529589">
                  <a:moveTo>
                    <a:pt x="156972" y="432053"/>
                  </a:moveTo>
                  <a:lnTo>
                    <a:pt x="156750" y="432181"/>
                  </a:lnTo>
                  <a:lnTo>
                    <a:pt x="156972" y="432053"/>
                  </a:lnTo>
                  <a:close/>
                </a:path>
                <a:path w="448945" h="529589">
                  <a:moveTo>
                    <a:pt x="244855" y="377189"/>
                  </a:moveTo>
                  <a:lnTo>
                    <a:pt x="216280" y="395986"/>
                  </a:lnTo>
                  <a:lnTo>
                    <a:pt x="186817" y="414274"/>
                  </a:lnTo>
                  <a:lnTo>
                    <a:pt x="187071" y="414146"/>
                  </a:lnTo>
                  <a:lnTo>
                    <a:pt x="234961" y="414146"/>
                  </a:lnTo>
                  <a:lnTo>
                    <a:pt x="258952" y="398399"/>
                  </a:lnTo>
                  <a:lnTo>
                    <a:pt x="272669" y="388746"/>
                  </a:lnTo>
                  <a:lnTo>
                    <a:pt x="286003" y="379221"/>
                  </a:lnTo>
                  <a:lnTo>
                    <a:pt x="288327" y="377444"/>
                  </a:lnTo>
                  <a:lnTo>
                    <a:pt x="244601" y="377444"/>
                  </a:lnTo>
                  <a:lnTo>
                    <a:pt x="244855" y="377189"/>
                  </a:lnTo>
                  <a:close/>
                </a:path>
                <a:path w="448945" h="529589">
                  <a:moveTo>
                    <a:pt x="216661" y="395731"/>
                  </a:moveTo>
                  <a:lnTo>
                    <a:pt x="216253" y="395986"/>
                  </a:lnTo>
                  <a:lnTo>
                    <a:pt x="216661" y="395731"/>
                  </a:lnTo>
                  <a:close/>
                </a:path>
                <a:path w="448945" h="529589">
                  <a:moveTo>
                    <a:pt x="270891" y="358648"/>
                  </a:moveTo>
                  <a:lnTo>
                    <a:pt x="257936" y="368045"/>
                  </a:lnTo>
                  <a:lnTo>
                    <a:pt x="244601" y="377444"/>
                  </a:lnTo>
                  <a:lnTo>
                    <a:pt x="288327" y="377444"/>
                  </a:lnTo>
                  <a:lnTo>
                    <a:pt x="298450" y="369696"/>
                  </a:lnTo>
                  <a:lnTo>
                    <a:pt x="310260" y="360299"/>
                  </a:lnTo>
                  <a:lnTo>
                    <a:pt x="311903" y="358901"/>
                  </a:lnTo>
                  <a:lnTo>
                    <a:pt x="270764" y="358901"/>
                  </a:lnTo>
                  <a:lnTo>
                    <a:pt x="270891" y="358648"/>
                  </a:lnTo>
                  <a:close/>
                </a:path>
                <a:path w="448945" h="529589">
                  <a:moveTo>
                    <a:pt x="258064" y="367919"/>
                  </a:moveTo>
                  <a:lnTo>
                    <a:pt x="257884" y="368045"/>
                  </a:lnTo>
                  <a:lnTo>
                    <a:pt x="258064" y="367919"/>
                  </a:lnTo>
                  <a:close/>
                </a:path>
                <a:path w="448945" h="529589">
                  <a:moveTo>
                    <a:pt x="294258" y="340487"/>
                  </a:moveTo>
                  <a:lnTo>
                    <a:pt x="282828" y="349631"/>
                  </a:lnTo>
                  <a:lnTo>
                    <a:pt x="270764" y="358901"/>
                  </a:lnTo>
                  <a:lnTo>
                    <a:pt x="311903" y="358901"/>
                  </a:lnTo>
                  <a:lnTo>
                    <a:pt x="321309" y="350900"/>
                  </a:lnTo>
                  <a:lnTo>
                    <a:pt x="331597" y="341630"/>
                  </a:lnTo>
                  <a:lnTo>
                    <a:pt x="332348" y="340868"/>
                  </a:lnTo>
                  <a:lnTo>
                    <a:pt x="294004" y="340868"/>
                  </a:lnTo>
                  <a:lnTo>
                    <a:pt x="294258" y="340487"/>
                  </a:lnTo>
                  <a:close/>
                </a:path>
                <a:path w="448945" h="529589">
                  <a:moveTo>
                    <a:pt x="282955" y="349503"/>
                  </a:moveTo>
                  <a:lnTo>
                    <a:pt x="282791" y="349631"/>
                  </a:lnTo>
                  <a:lnTo>
                    <a:pt x="282955" y="349503"/>
                  </a:lnTo>
                  <a:close/>
                </a:path>
                <a:path w="448945" h="529589">
                  <a:moveTo>
                    <a:pt x="341313" y="331724"/>
                  </a:moveTo>
                  <a:lnTo>
                    <a:pt x="304800" y="331724"/>
                  </a:lnTo>
                  <a:lnTo>
                    <a:pt x="294004" y="340868"/>
                  </a:lnTo>
                  <a:lnTo>
                    <a:pt x="332348" y="340868"/>
                  </a:lnTo>
                  <a:lnTo>
                    <a:pt x="340741" y="332358"/>
                  </a:lnTo>
                  <a:lnTo>
                    <a:pt x="341313" y="331724"/>
                  </a:lnTo>
                  <a:close/>
                </a:path>
                <a:path w="448945" h="529589">
                  <a:moveTo>
                    <a:pt x="314198" y="322961"/>
                  </a:moveTo>
                  <a:lnTo>
                    <a:pt x="304419" y="331977"/>
                  </a:lnTo>
                  <a:lnTo>
                    <a:pt x="304800" y="331724"/>
                  </a:lnTo>
                  <a:lnTo>
                    <a:pt x="341313" y="331724"/>
                  </a:lnTo>
                  <a:lnTo>
                    <a:pt x="348754" y="323469"/>
                  </a:lnTo>
                  <a:lnTo>
                    <a:pt x="313817" y="323469"/>
                  </a:lnTo>
                  <a:lnTo>
                    <a:pt x="314198" y="322961"/>
                  </a:lnTo>
                  <a:close/>
                </a:path>
                <a:path w="448945" h="529589">
                  <a:moveTo>
                    <a:pt x="355654" y="314706"/>
                  </a:moveTo>
                  <a:lnTo>
                    <a:pt x="322579" y="314706"/>
                  </a:lnTo>
                  <a:lnTo>
                    <a:pt x="313817" y="323469"/>
                  </a:lnTo>
                  <a:lnTo>
                    <a:pt x="348754" y="323469"/>
                  </a:lnTo>
                  <a:lnTo>
                    <a:pt x="355654" y="314706"/>
                  </a:lnTo>
                  <a:close/>
                </a:path>
                <a:path w="448945" h="529589">
                  <a:moveTo>
                    <a:pt x="361940" y="306705"/>
                  </a:moveTo>
                  <a:lnTo>
                    <a:pt x="329692" y="306705"/>
                  </a:lnTo>
                  <a:lnTo>
                    <a:pt x="329183" y="307339"/>
                  </a:lnTo>
                  <a:lnTo>
                    <a:pt x="322072" y="315087"/>
                  </a:lnTo>
                  <a:lnTo>
                    <a:pt x="322579" y="314706"/>
                  </a:lnTo>
                  <a:lnTo>
                    <a:pt x="355654" y="314706"/>
                  </a:lnTo>
                  <a:lnTo>
                    <a:pt x="361940" y="306705"/>
                  </a:lnTo>
                  <a:close/>
                </a:path>
                <a:path w="448945" h="529589">
                  <a:moveTo>
                    <a:pt x="329622" y="306780"/>
                  </a:moveTo>
                  <a:lnTo>
                    <a:pt x="329114" y="307339"/>
                  </a:lnTo>
                  <a:lnTo>
                    <a:pt x="329622" y="306780"/>
                  </a:lnTo>
                  <a:close/>
                </a:path>
                <a:path w="448945" h="529589">
                  <a:moveTo>
                    <a:pt x="383520" y="273431"/>
                  </a:moveTo>
                  <a:lnTo>
                    <a:pt x="353949" y="273431"/>
                  </a:lnTo>
                  <a:lnTo>
                    <a:pt x="353568" y="274065"/>
                  </a:lnTo>
                  <a:lnTo>
                    <a:pt x="342138" y="290956"/>
                  </a:lnTo>
                  <a:lnTo>
                    <a:pt x="329622" y="306780"/>
                  </a:lnTo>
                  <a:lnTo>
                    <a:pt x="361940" y="306705"/>
                  </a:lnTo>
                  <a:lnTo>
                    <a:pt x="362839" y="305562"/>
                  </a:lnTo>
                  <a:lnTo>
                    <a:pt x="375157" y="287400"/>
                  </a:lnTo>
                  <a:lnTo>
                    <a:pt x="383520" y="273431"/>
                  </a:lnTo>
                  <a:close/>
                </a:path>
                <a:path w="448945" h="529589">
                  <a:moveTo>
                    <a:pt x="342646" y="290194"/>
                  </a:moveTo>
                  <a:lnTo>
                    <a:pt x="342047" y="290956"/>
                  </a:lnTo>
                  <a:lnTo>
                    <a:pt x="342646" y="290194"/>
                  </a:lnTo>
                  <a:close/>
                </a:path>
                <a:path w="448945" h="529589">
                  <a:moveTo>
                    <a:pt x="353905" y="273496"/>
                  </a:moveTo>
                  <a:lnTo>
                    <a:pt x="353521" y="274065"/>
                  </a:lnTo>
                  <a:lnTo>
                    <a:pt x="353905" y="273496"/>
                  </a:lnTo>
                  <a:close/>
                </a:path>
                <a:path w="448945" h="529589">
                  <a:moveTo>
                    <a:pt x="373252" y="238378"/>
                  </a:moveTo>
                  <a:lnTo>
                    <a:pt x="363854" y="256794"/>
                  </a:lnTo>
                  <a:lnTo>
                    <a:pt x="353905" y="273496"/>
                  </a:lnTo>
                  <a:lnTo>
                    <a:pt x="383520" y="273431"/>
                  </a:lnTo>
                  <a:lnTo>
                    <a:pt x="386333" y="268731"/>
                  </a:lnTo>
                  <a:lnTo>
                    <a:pt x="396113" y="249681"/>
                  </a:lnTo>
                  <a:lnTo>
                    <a:pt x="400699" y="239140"/>
                  </a:lnTo>
                  <a:lnTo>
                    <a:pt x="372999" y="239140"/>
                  </a:lnTo>
                  <a:lnTo>
                    <a:pt x="373252" y="238378"/>
                  </a:lnTo>
                  <a:close/>
                </a:path>
                <a:path w="448945" h="529589">
                  <a:moveTo>
                    <a:pt x="364235" y="256031"/>
                  </a:moveTo>
                  <a:lnTo>
                    <a:pt x="363785" y="256794"/>
                  </a:lnTo>
                  <a:lnTo>
                    <a:pt x="364235" y="256031"/>
                  </a:lnTo>
                  <a:close/>
                </a:path>
                <a:path w="448945" h="529589">
                  <a:moveTo>
                    <a:pt x="408368" y="220218"/>
                  </a:moveTo>
                  <a:lnTo>
                    <a:pt x="381253" y="220218"/>
                  </a:lnTo>
                  <a:lnTo>
                    <a:pt x="381000" y="220852"/>
                  </a:lnTo>
                  <a:lnTo>
                    <a:pt x="372999" y="239140"/>
                  </a:lnTo>
                  <a:lnTo>
                    <a:pt x="400699" y="239140"/>
                  </a:lnTo>
                  <a:lnTo>
                    <a:pt x="404622" y="230124"/>
                  </a:lnTo>
                  <a:lnTo>
                    <a:pt x="408368" y="220218"/>
                  </a:lnTo>
                  <a:close/>
                </a:path>
                <a:path w="448945" h="529589">
                  <a:moveTo>
                    <a:pt x="381147" y="220461"/>
                  </a:moveTo>
                  <a:lnTo>
                    <a:pt x="380976" y="220852"/>
                  </a:lnTo>
                  <a:lnTo>
                    <a:pt x="381147" y="220461"/>
                  </a:lnTo>
                  <a:close/>
                </a:path>
                <a:path w="448945" h="529589">
                  <a:moveTo>
                    <a:pt x="414957" y="201675"/>
                  </a:moveTo>
                  <a:lnTo>
                    <a:pt x="388239" y="201675"/>
                  </a:lnTo>
                  <a:lnTo>
                    <a:pt x="381147" y="220461"/>
                  </a:lnTo>
                  <a:lnTo>
                    <a:pt x="381253" y="220218"/>
                  </a:lnTo>
                  <a:lnTo>
                    <a:pt x="408368" y="220218"/>
                  </a:lnTo>
                  <a:lnTo>
                    <a:pt x="412115" y="210312"/>
                  </a:lnTo>
                  <a:lnTo>
                    <a:pt x="414957" y="201675"/>
                  </a:lnTo>
                  <a:close/>
                </a:path>
                <a:path w="448945" h="529589">
                  <a:moveTo>
                    <a:pt x="420766" y="182625"/>
                  </a:moveTo>
                  <a:lnTo>
                    <a:pt x="394461" y="182625"/>
                  </a:lnTo>
                  <a:lnTo>
                    <a:pt x="387984" y="202183"/>
                  </a:lnTo>
                  <a:lnTo>
                    <a:pt x="388239" y="201675"/>
                  </a:lnTo>
                  <a:lnTo>
                    <a:pt x="414957" y="201675"/>
                  </a:lnTo>
                  <a:lnTo>
                    <a:pt x="418719" y="190245"/>
                  </a:lnTo>
                  <a:lnTo>
                    <a:pt x="420766" y="182625"/>
                  </a:lnTo>
                  <a:close/>
                </a:path>
                <a:path w="448945" h="529589">
                  <a:moveTo>
                    <a:pt x="425699" y="163449"/>
                  </a:moveTo>
                  <a:lnTo>
                    <a:pt x="399669" y="163449"/>
                  </a:lnTo>
                  <a:lnTo>
                    <a:pt x="394207" y="183261"/>
                  </a:lnTo>
                  <a:lnTo>
                    <a:pt x="394461" y="182625"/>
                  </a:lnTo>
                  <a:lnTo>
                    <a:pt x="420766" y="182625"/>
                  </a:lnTo>
                  <a:lnTo>
                    <a:pt x="424179" y="169925"/>
                  </a:lnTo>
                  <a:lnTo>
                    <a:pt x="425699" y="163449"/>
                  </a:lnTo>
                  <a:close/>
                </a:path>
                <a:path w="448945" h="529589">
                  <a:moveTo>
                    <a:pt x="430130" y="143763"/>
                  </a:moveTo>
                  <a:lnTo>
                    <a:pt x="404241" y="143763"/>
                  </a:lnTo>
                  <a:lnTo>
                    <a:pt x="399542" y="163830"/>
                  </a:lnTo>
                  <a:lnTo>
                    <a:pt x="399669" y="163449"/>
                  </a:lnTo>
                  <a:lnTo>
                    <a:pt x="425699" y="163449"/>
                  </a:lnTo>
                  <a:lnTo>
                    <a:pt x="429005" y="149351"/>
                  </a:lnTo>
                  <a:lnTo>
                    <a:pt x="430130" y="143763"/>
                  </a:lnTo>
                  <a:close/>
                </a:path>
                <a:path w="448945" h="529589">
                  <a:moveTo>
                    <a:pt x="440233" y="83057"/>
                  </a:moveTo>
                  <a:lnTo>
                    <a:pt x="414654" y="83057"/>
                  </a:lnTo>
                  <a:lnTo>
                    <a:pt x="408177" y="124332"/>
                  </a:lnTo>
                  <a:lnTo>
                    <a:pt x="404114" y="144144"/>
                  </a:lnTo>
                  <a:lnTo>
                    <a:pt x="404241" y="143763"/>
                  </a:lnTo>
                  <a:lnTo>
                    <a:pt x="430130" y="143763"/>
                  </a:lnTo>
                  <a:lnTo>
                    <a:pt x="433197" y="128524"/>
                  </a:lnTo>
                  <a:lnTo>
                    <a:pt x="439800" y="86740"/>
                  </a:lnTo>
                  <a:lnTo>
                    <a:pt x="440233" y="83057"/>
                  </a:lnTo>
                  <a:close/>
                </a:path>
                <a:path w="448945" h="529589">
                  <a:moveTo>
                    <a:pt x="408177" y="123825"/>
                  </a:moveTo>
                  <a:lnTo>
                    <a:pt x="408076" y="124332"/>
                  </a:lnTo>
                  <a:lnTo>
                    <a:pt x="408177" y="123825"/>
                  </a:lnTo>
                  <a:close/>
                </a:path>
                <a:path w="448945" h="529589">
                  <a:moveTo>
                    <a:pt x="423672" y="0"/>
                  </a:moveTo>
                  <a:lnTo>
                    <a:pt x="419480" y="41909"/>
                  </a:lnTo>
                  <a:lnTo>
                    <a:pt x="414527" y="83565"/>
                  </a:lnTo>
                  <a:lnTo>
                    <a:pt x="414654" y="83057"/>
                  </a:lnTo>
                  <a:lnTo>
                    <a:pt x="440233" y="83057"/>
                  </a:lnTo>
                  <a:lnTo>
                    <a:pt x="444753" y="44576"/>
                  </a:lnTo>
                  <a:lnTo>
                    <a:pt x="448945" y="2412"/>
                  </a:lnTo>
                  <a:lnTo>
                    <a:pt x="423672" y="0"/>
                  </a:lnTo>
                  <a:close/>
                </a:path>
                <a:path w="448945" h="529589">
                  <a:moveTo>
                    <a:pt x="419480" y="41656"/>
                  </a:moveTo>
                  <a:lnTo>
                    <a:pt x="419450" y="41909"/>
                  </a:lnTo>
                  <a:lnTo>
                    <a:pt x="419480" y="4165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819989" y="1421365"/>
            <a:ext cx="568325" cy="569595"/>
            <a:chOff x="9819989" y="1421365"/>
            <a:chExt cx="568325" cy="569595"/>
          </a:xfrm>
        </p:grpSpPr>
        <p:sp>
          <p:nvSpPr>
            <p:cNvPr id="19" name="object 19"/>
            <p:cNvSpPr/>
            <p:nvPr/>
          </p:nvSpPr>
          <p:spPr>
            <a:xfrm>
              <a:off x="9939625" y="1616147"/>
              <a:ext cx="89726" cy="89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78897" y="1616147"/>
              <a:ext cx="89726" cy="89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19982" y="1421371"/>
              <a:ext cx="568325" cy="569595"/>
            </a:xfrm>
            <a:custGeom>
              <a:avLst/>
              <a:gdLst/>
              <a:ahLst/>
              <a:cxnLst/>
              <a:rect l="l" t="t" r="r" b="b"/>
              <a:pathLst>
                <a:path w="568325" h="569594">
                  <a:moveTo>
                    <a:pt x="452374" y="389559"/>
                  </a:moveTo>
                  <a:lnTo>
                    <a:pt x="115900" y="389559"/>
                  </a:lnTo>
                  <a:lnTo>
                    <a:pt x="144703" y="432181"/>
                  </a:lnTo>
                  <a:lnTo>
                    <a:pt x="183756" y="465328"/>
                  </a:lnTo>
                  <a:lnTo>
                    <a:pt x="230936" y="486803"/>
                  </a:lnTo>
                  <a:lnTo>
                    <a:pt x="284137" y="494449"/>
                  </a:lnTo>
                  <a:lnTo>
                    <a:pt x="337337" y="486803"/>
                  </a:lnTo>
                  <a:lnTo>
                    <a:pt x="384517" y="465328"/>
                  </a:lnTo>
                  <a:lnTo>
                    <a:pt x="423557" y="432181"/>
                  </a:lnTo>
                  <a:lnTo>
                    <a:pt x="452374" y="389559"/>
                  </a:lnTo>
                  <a:close/>
                </a:path>
                <a:path w="568325" h="569594">
                  <a:moveTo>
                    <a:pt x="568274" y="284683"/>
                  </a:moveTo>
                  <a:lnTo>
                    <a:pt x="564553" y="238480"/>
                  </a:lnTo>
                  <a:lnTo>
                    <a:pt x="553796" y="194665"/>
                  </a:lnTo>
                  <a:lnTo>
                    <a:pt x="538365" y="158064"/>
                  </a:lnTo>
                  <a:lnTo>
                    <a:pt x="538365" y="284683"/>
                  </a:lnTo>
                  <a:lnTo>
                    <a:pt x="534250" y="330314"/>
                  </a:lnTo>
                  <a:lnTo>
                    <a:pt x="522389" y="373329"/>
                  </a:lnTo>
                  <a:lnTo>
                    <a:pt x="503529" y="412978"/>
                  </a:lnTo>
                  <a:lnTo>
                    <a:pt x="478383" y="448551"/>
                  </a:lnTo>
                  <a:lnTo>
                    <a:pt x="447687" y="479298"/>
                  </a:lnTo>
                  <a:lnTo>
                    <a:pt x="412191" y="504494"/>
                  </a:lnTo>
                  <a:lnTo>
                    <a:pt x="372605" y="523392"/>
                  </a:lnTo>
                  <a:lnTo>
                    <a:pt x="329679" y="535279"/>
                  </a:lnTo>
                  <a:lnTo>
                    <a:pt x="284137" y="539394"/>
                  </a:lnTo>
                  <a:lnTo>
                    <a:pt x="238594" y="535279"/>
                  </a:lnTo>
                  <a:lnTo>
                    <a:pt x="195668" y="523392"/>
                  </a:lnTo>
                  <a:lnTo>
                    <a:pt x="156083" y="504494"/>
                  </a:lnTo>
                  <a:lnTo>
                    <a:pt x="120586" y="479298"/>
                  </a:lnTo>
                  <a:lnTo>
                    <a:pt x="89890" y="448551"/>
                  </a:lnTo>
                  <a:lnTo>
                    <a:pt x="64744" y="412978"/>
                  </a:lnTo>
                  <a:lnTo>
                    <a:pt x="45885" y="373329"/>
                  </a:lnTo>
                  <a:lnTo>
                    <a:pt x="34023" y="330314"/>
                  </a:lnTo>
                  <a:lnTo>
                    <a:pt x="29908" y="284683"/>
                  </a:lnTo>
                  <a:lnTo>
                    <a:pt x="34023" y="239052"/>
                  </a:lnTo>
                  <a:lnTo>
                    <a:pt x="45885" y="196037"/>
                  </a:lnTo>
                  <a:lnTo>
                    <a:pt x="64744" y="156375"/>
                  </a:lnTo>
                  <a:lnTo>
                    <a:pt x="89890" y="120815"/>
                  </a:lnTo>
                  <a:lnTo>
                    <a:pt x="120586" y="90068"/>
                  </a:lnTo>
                  <a:lnTo>
                    <a:pt x="156083" y="64871"/>
                  </a:lnTo>
                  <a:lnTo>
                    <a:pt x="195656" y="45974"/>
                  </a:lnTo>
                  <a:lnTo>
                    <a:pt x="238594" y="34086"/>
                  </a:lnTo>
                  <a:lnTo>
                    <a:pt x="284137" y="29972"/>
                  </a:lnTo>
                  <a:lnTo>
                    <a:pt x="329679" y="34086"/>
                  </a:lnTo>
                  <a:lnTo>
                    <a:pt x="372605" y="45974"/>
                  </a:lnTo>
                  <a:lnTo>
                    <a:pt x="412191" y="64871"/>
                  </a:lnTo>
                  <a:lnTo>
                    <a:pt x="447687" y="90068"/>
                  </a:lnTo>
                  <a:lnTo>
                    <a:pt x="478383" y="120815"/>
                  </a:lnTo>
                  <a:lnTo>
                    <a:pt x="503529" y="156375"/>
                  </a:lnTo>
                  <a:lnTo>
                    <a:pt x="522389" y="196037"/>
                  </a:lnTo>
                  <a:lnTo>
                    <a:pt x="534250" y="239052"/>
                  </a:lnTo>
                  <a:lnTo>
                    <a:pt x="538365" y="284683"/>
                  </a:lnTo>
                  <a:lnTo>
                    <a:pt x="538365" y="158064"/>
                  </a:lnTo>
                  <a:lnTo>
                    <a:pt x="513473" y="116509"/>
                  </a:lnTo>
                  <a:lnTo>
                    <a:pt x="485089" y="83350"/>
                  </a:lnTo>
                  <a:lnTo>
                    <a:pt x="451980" y="54902"/>
                  </a:lnTo>
                  <a:lnTo>
                    <a:pt x="414756" y="31762"/>
                  </a:lnTo>
                  <a:lnTo>
                    <a:pt x="373976" y="14503"/>
                  </a:lnTo>
                  <a:lnTo>
                    <a:pt x="330250" y="3721"/>
                  </a:lnTo>
                  <a:lnTo>
                    <a:pt x="284137" y="0"/>
                  </a:lnTo>
                  <a:lnTo>
                    <a:pt x="238023" y="3721"/>
                  </a:lnTo>
                  <a:lnTo>
                    <a:pt x="194284" y="14503"/>
                  </a:lnTo>
                  <a:lnTo>
                    <a:pt x="153517" y="31762"/>
                  </a:lnTo>
                  <a:lnTo>
                    <a:pt x="116281" y="54902"/>
                  </a:lnTo>
                  <a:lnTo>
                    <a:pt x="83185" y="83350"/>
                  </a:lnTo>
                  <a:lnTo>
                    <a:pt x="54787" y="116509"/>
                  </a:lnTo>
                  <a:lnTo>
                    <a:pt x="31699" y="153809"/>
                  </a:lnTo>
                  <a:lnTo>
                    <a:pt x="14478" y="194665"/>
                  </a:lnTo>
                  <a:lnTo>
                    <a:pt x="3721" y="238480"/>
                  </a:lnTo>
                  <a:lnTo>
                    <a:pt x="0" y="284683"/>
                  </a:lnTo>
                  <a:lnTo>
                    <a:pt x="3721" y="330885"/>
                  </a:lnTo>
                  <a:lnTo>
                    <a:pt x="14478" y="374700"/>
                  </a:lnTo>
                  <a:lnTo>
                    <a:pt x="31699" y="415556"/>
                  </a:lnTo>
                  <a:lnTo>
                    <a:pt x="54800" y="452856"/>
                  </a:lnTo>
                  <a:lnTo>
                    <a:pt x="83185" y="486016"/>
                  </a:lnTo>
                  <a:lnTo>
                    <a:pt x="116281" y="514464"/>
                  </a:lnTo>
                  <a:lnTo>
                    <a:pt x="153517" y="537603"/>
                  </a:lnTo>
                  <a:lnTo>
                    <a:pt x="194284" y="554863"/>
                  </a:lnTo>
                  <a:lnTo>
                    <a:pt x="238023" y="565645"/>
                  </a:lnTo>
                  <a:lnTo>
                    <a:pt x="284137" y="569366"/>
                  </a:lnTo>
                  <a:lnTo>
                    <a:pt x="330250" y="565645"/>
                  </a:lnTo>
                  <a:lnTo>
                    <a:pt x="373976" y="554863"/>
                  </a:lnTo>
                  <a:lnTo>
                    <a:pt x="410527" y="539394"/>
                  </a:lnTo>
                  <a:lnTo>
                    <a:pt x="451980" y="514464"/>
                  </a:lnTo>
                  <a:lnTo>
                    <a:pt x="485089" y="486016"/>
                  </a:lnTo>
                  <a:lnTo>
                    <a:pt x="513473" y="452856"/>
                  </a:lnTo>
                  <a:lnTo>
                    <a:pt x="536575" y="415556"/>
                  </a:lnTo>
                  <a:lnTo>
                    <a:pt x="553796" y="374700"/>
                  </a:lnTo>
                  <a:lnTo>
                    <a:pt x="564553" y="330885"/>
                  </a:lnTo>
                  <a:lnTo>
                    <a:pt x="568274" y="284683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75247" y="1460753"/>
            <a:ext cx="5300345" cy="223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rlito"/>
                <a:cs typeface="Carlito"/>
              </a:rPr>
              <a:t>This </a:t>
            </a:r>
            <a:r>
              <a:rPr sz="3200" b="1" dirty="0">
                <a:latin typeface="Carlito"/>
                <a:cs typeface="Carlito"/>
              </a:rPr>
              <a:t>IS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20" dirty="0">
                <a:latin typeface="Carlito"/>
                <a:cs typeface="Carlito"/>
              </a:rPr>
              <a:t>data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model!</a:t>
            </a:r>
            <a:endParaRPr sz="3200">
              <a:latin typeface="Carlito"/>
              <a:cs typeface="Carlito"/>
            </a:endParaRPr>
          </a:p>
          <a:p>
            <a:pPr marL="683260" marR="211454" indent="-342900">
              <a:lnSpc>
                <a:spcPct val="100000"/>
              </a:lnSpc>
              <a:spcBef>
                <a:spcPts val="2305"/>
              </a:spcBef>
              <a:buFont typeface="Arial"/>
              <a:buChar char="•"/>
              <a:tabLst>
                <a:tab pos="683260" algn="l"/>
                <a:tab pos="683895" algn="l"/>
              </a:tabLst>
            </a:pPr>
            <a:r>
              <a:rPr sz="2000" spc="-5" dirty="0">
                <a:latin typeface="Carlito"/>
                <a:cs typeface="Carlito"/>
              </a:rPr>
              <a:t>The tables </a:t>
            </a:r>
            <a:r>
              <a:rPr sz="2000" spc="-10" dirty="0">
                <a:latin typeface="Carlito"/>
                <a:cs typeface="Carlito"/>
              </a:rPr>
              <a:t>are connected </a:t>
            </a:r>
            <a:r>
              <a:rPr sz="2000" spc="-5" dirty="0">
                <a:latin typeface="Carlito"/>
                <a:cs typeface="Carlito"/>
              </a:rPr>
              <a:t>via </a:t>
            </a:r>
            <a:r>
              <a:rPr sz="2000" spc="-10" dirty="0">
                <a:latin typeface="Carlito"/>
                <a:cs typeface="Carlito"/>
              </a:rPr>
              <a:t>relationships,  </a:t>
            </a:r>
            <a:r>
              <a:rPr sz="2000" spc="-5" dirty="0">
                <a:latin typeface="Carlito"/>
                <a:cs typeface="Carlito"/>
              </a:rPr>
              <a:t>based on the </a:t>
            </a:r>
            <a:r>
              <a:rPr sz="2000" spc="-10" dirty="0">
                <a:latin typeface="Carlito"/>
                <a:cs typeface="Carlito"/>
              </a:rPr>
              <a:t>common </a:t>
            </a:r>
            <a:r>
              <a:rPr sz="2000" i="1" spc="-10" dirty="0">
                <a:latin typeface="Carlito"/>
                <a:cs typeface="Carlito"/>
              </a:rPr>
              <a:t>ProductKey</a:t>
            </a:r>
            <a:r>
              <a:rPr sz="2000" i="1" spc="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field</a:t>
            </a:r>
            <a:endParaRPr sz="2000">
              <a:latin typeface="Carlito"/>
              <a:cs typeface="Carlito"/>
            </a:endParaRPr>
          </a:p>
          <a:p>
            <a:pPr marL="683260" marR="5080" indent="-342900">
              <a:lnSpc>
                <a:spcPct val="100000"/>
              </a:lnSpc>
              <a:spcBef>
                <a:spcPts val="1660"/>
              </a:spcBef>
              <a:buFont typeface="Arial"/>
              <a:buChar char="•"/>
              <a:tabLst>
                <a:tab pos="683260" algn="l"/>
                <a:tab pos="683895" algn="l"/>
              </a:tabLst>
            </a:pPr>
            <a:r>
              <a:rPr sz="2000" spc="-5" dirty="0">
                <a:latin typeface="Carlito"/>
                <a:cs typeface="Carlito"/>
              </a:rPr>
              <a:t>Now the </a:t>
            </a:r>
            <a:r>
              <a:rPr sz="2000" b="1" spc="-5" dirty="0">
                <a:latin typeface="Carlito"/>
                <a:cs typeface="Carlito"/>
              </a:rPr>
              <a:t>Sales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b="1" spc="-10" dirty="0">
                <a:latin typeface="Carlito"/>
                <a:cs typeface="Carlito"/>
              </a:rPr>
              <a:t>Returns </a:t>
            </a:r>
            <a:r>
              <a:rPr sz="2000" spc="-5" dirty="0">
                <a:latin typeface="Carlito"/>
                <a:cs typeface="Carlito"/>
              </a:rPr>
              <a:t>tables know </a:t>
            </a:r>
            <a:r>
              <a:rPr sz="2000" spc="-10" dirty="0">
                <a:latin typeface="Carlito"/>
                <a:cs typeface="Carlito"/>
              </a:rPr>
              <a:t>how  to filter </a:t>
            </a:r>
            <a:r>
              <a:rPr sz="2000" spc="-5" dirty="0">
                <a:latin typeface="Carlito"/>
                <a:cs typeface="Carlito"/>
              </a:rPr>
              <a:t>using fields </a:t>
            </a:r>
            <a:r>
              <a:rPr sz="2000" spc="-15" dirty="0">
                <a:latin typeface="Carlito"/>
                <a:cs typeface="Carlito"/>
              </a:rPr>
              <a:t>from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b="1" spc="-5" dirty="0">
                <a:latin typeface="Carlito"/>
                <a:cs typeface="Carlito"/>
              </a:rPr>
              <a:t>Product</a:t>
            </a:r>
            <a:r>
              <a:rPr sz="2000" b="1" spc="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table!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887" y="4231398"/>
            <a:ext cx="6795770" cy="2089785"/>
            <a:chOff x="601887" y="4231398"/>
            <a:chExt cx="6795770" cy="2089785"/>
          </a:xfrm>
        </p:grpSpPr>
        <p:sp>
          <p:nvSpPr>
            <p:cNvPr id="3" name="object 3"/>
            <p:cNvSpPr/>
            <p:nvPr/>
          </p:nvSpPr>
          <p:spPr>
            <a:xfrm>
              <a:off x="601887" y="4377638"/>
              <a:ext cx="2097971" cy="17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3410" y="4389119"/>
              <a:ext cx="2028443" cy="1706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16708" y="4363973"/>
              <a:ext cx="4411980" cy="18036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41853" y="4389119"/>
              <a:ext cx="4315206" cy="1706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94609" y="4497311"/>
              <a:ext cx="4457699" cy="16840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2328" y="4535043"/>
              <a:ext cx="4335145" cy="1561465"/>
            </a:xfrm>
            <a:custGeom>
              <a:avLst/>
              <a:gdLst/>
              <a:ahLst/>
              <a:cxnLst/>
              <a:rect l="l" t="t" r="r" b="b"/>
              <a:pathLst>
                <a:path w="4335145" h="1561464">
                  <a:moveTo>
                    <a:pt x="0" y="1561337"/>
                  </a:moveTo>
                  <a:lnTo>
                    <a:pt x="4335018" y="1561337"/>
                  </a:lnTo>
                  <a:lnTo>
                    <a:pt x="4335018" y="0"/>
                  </a:lnTo>
                  <a:lnTo>
                    <a:pt x="0" y="0"/>
                  </a:lnTo>
                  <a:lnTo>
                    <a:pt x="0" y="156133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6213" y="4231398"/>
              <a:ext cx="351256" cy="20894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70979" y="4266056"/>
              <a:ext cx="178435" cy="1973580"/>
            </a:xfrm>
            <a:custGeom>
              <a:avLst/>
              <a:gdLst/>
              <a:ahLst/>
              <a:cxnLst/>
              <a:rect l="l" t="t" r="r" b="b"/>
              <a:pathLst>
                <a:path w="178434" h="1973579">
                  <a:moveTo>
                    <a:pt x="0" y="0"/>
                  </a:moveTo>
                  <a:lnTo>
                    <a:pt x="34718" y="9919"/>
                  </a:lnTo>
                  <a:lnTo>
                    <a:pt x="63055" y="36972"/>
                  </a:lnTo>
                  <a:lnTo>
                    <a:pt x="82153" y="77098"/>
                  </a:lnTo>
                  <a:lnTo>
                    <a:pt x="89153" y="126238"/>
                  </a:lnTo>
                  <a:lnTo>
                    <a:pt x="89153" y="363855"/>
                  </a:lnTo>
                  <a:lnTo>
                    <a:pt x="96154" y="413067"/>
                  </a:lnTo>
                  <a:lnTo>
                    <a:pt x="115252" y="453231"/>
                  </a:lnTo>
                  <a:lnTo>
                    <a:pt x="143589" y="480298"/>
                  </a:lnTo>
                  <a:lnTo>
                    <a:pt x="178307" y="490220"/>
                  </a:lnTo>
                  <a:lnTo>
                    <a:pt x="143589" y="500139"/>
                  </a:lnTo>
                  <a:lnTo>
                    <a:pt x="115252" y="527192"/>
                  </a:lnTo>
                  <a:lnTo>
                    <a:pt x="96154" y="567318"/>
                  </a:lnTo>
                  <a:lnTo>
                    <a:pt x="89153" y="616458"/>
                  </a:lnTo>
                  <a:lnTo>
                    <a:pt x="89153" y="1847278"/>
                  </a:lnTo>
                  <a:lnTo>
                    <a:pt x="82153" y="1896443"/>
                  </a:lnTo>
                  <a:lnTo>
                    <a:pt x="63055" y="1936589"/>
                  </a:lnTo>
                  <a:lnTo>
                    <a:pt x="34718" y="1963655"/>
                  </a:lnTo>
                  <a:lnTo>
                    <a:pt x="0" y="197358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5254" y="1146302"/>
            <a:ext cx="10277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rlito"/>
                <a:cs typeface="Carlito"/>
              </a:rPr>
              <a:t>Normalization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process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organizing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tables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columns </a:t>
            </a:r>
            <a:r>
              <a:rPr sz="2400" dirty="0">
                <a:latin typeface="Carlito"/>
                <a:cs typeface="Carlito"/>
              </a:rPr>
              <a:t>in a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relational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rlito"/>
                <a:cs typeface="Carlito"/>
              </a:rPr>
              <a:t>database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reduce </a:t>
            </a:r>
            <a:r>
              <a:rPr sz="2400" spc="-5" dirty="0">
                <a:latin typeface="Carlito"/>
                <a:cs typeface="Carlito"/>
              </a:rPr>
              <a:t>redundancy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preserve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25" dirty="0">
                <a:latin typeface="Carlito"/>
                <a:cs typeface="Carlito"/>
              </a:rPr>
              <a:t>integrity. </a:t>
            </a:r>
            <a:r>
              <a:rPr sz="2400" spc="-20" dirty="0">
                <a:latin typeface="Carlito"/>
                <a:cs typeface="Carlito"/>
              </a:rPr>
              <a:t>It’s </a:t>
            </a:r>
            <a:r>
              <a:rPr sz="2400" spc="-10" dirty="0">
                <a:latin typeface="Carlito"/>
                <a:cs typeface="Carlito"/>
              </a:rPr>
              <a:t>commonly </a:t>
            </a:r>
            <a:r>
              <a:rPr sz="2400" spc="-5" dirty="0">
                <a:latin typeface="Carlito"/>
                <a:cs typeface="Carlito"/>
              </a:rPr>
              <a:t>used</a:t>
            </a:r>
            <a:r>
              <a:rPr sz="2400" spc="1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to: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254" y="1961692"/>
            <a:ext cx="10107295" cy="18205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812800" indent="-3435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b="1" spc="-10" dirty="0">
                <a:latin typeface="Carlito"/>
                <a:cs typeface="Carlito"/>
              </a:rPr>
              <a:t>Eliminate redundant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decrease table </a:t>
            </a:r>
            <a:r>
              <a:rPr sz="1600" spc="-15" dirty="0">
                <a:latin typeface="Carlito"/>
                <a:cs typeface="Carlito"/>
              </a:rPr>
              <a:t>sizes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improve processing </a:t>
            </a:r>
            <a:r>
              <a:rPr sz="1600" spc="-5" dirty="0">
                <a:latin typeface="Carlito"/>
                <a:cs typeface="Carlito"/>
              </a:rPr>
              <a:t>speed </a:t>
            </a:r>
            <a:r>
              <a:rPr sz="1600" dirty="0">
                <a:latin typeface="Carlito"/>
                <a:cs typeface="Carlito"/>
              </a:rPr>
              <a:t>&amp;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efficiency</a:t>
            </a:r>
            <a:endParaRPr sz="16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b="1" spc="-5" dirty="0">
                <a:latin typeface="Carlito"/>
                <a:cs typeface="Carlito"/>
              </a:rPr>
              <a:t>Minimize </a:t>
            </a:r>
            <a:r>
              <a:rPr sz="1600" b="1" spc="-10" dirty="0">
                <a:latin typeface="Carlito"/>
                <a:cs typeface="Carlito"/>
              </a:rPr>
              <a:t>errors </a:t>
            </a:r>
            <a:r>
              <a:rPr sz="1600" b="1" dirty="0">
                <a:latin typeface="Carlito"/>
                <a:cs typeface="Carlito"/>
              </a:rPr>
              <a:t>and </a:t>
            </a:r>
            <a:r>
              <a:rPr sz="1600" b="1" spc="-5" dirty="0">
                <a:latin typeface="Carlito"/>
                <a:cs typeface="Carlito"/>
              </a:rPr>
              <a:t>anomalies </a:t>
            </a:r>
            <a:r>
              <a:rPr sz="1600" spc="-10" dirty="0">
                <a:latin typeface="Carlito"/>
                <a:cs typeface="Carlito"/>
              </a:rPr>
              <a:t>from </a:t>
            </a:r>
            <a:r>
              <a:rPr sz="1600" spc="-15" dirty="0">
                <a:latin typeface="Carlito"/>
                <a:cs typeface="Carlito"/>
              </a:rPr>
              <a:t>data </a:t>
            </a:r>
            <a:r>
              <a:rPr sz="1600" spc="-5" dirty="0">
                <a:latin typeface="Carlito"/>
                <a:cs typeface="Carlito"/>
              </a:rPr>
              <a:t>modifications (inserting, </a:t>
            </a:r>
            <a:r>
              <a:rPr sz="1600" spc="-10" dirty="0">
                <a:latin typeface="Carlito"/>
                <a:cs typeface="Carlito"/>
              </a:rPr>
              <a:t>updating </a:t>
            </a:r>
            <a:r>
              <a:rPr sz="1600" spc="-5" dirty="0">
                <a:latin typeface="Carlito"/>
                <a:cs typeface="Carlito"/>
              </a:rPr>
              <a:t>or deleting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records)</a:t>
            </a:r>
            <a:endParaRPr sz="16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b="1" dirty="0">
                <a:latin typeface="Carlito"/>
                <a:cs typeface="Carlito"/>
              </a:rPr>
              <a:t>Simplify </a:t>
            </a:r>
            <a:r>
              <a:rPr sz="1600" b="1" spc="-5" dirty="0">
                <a:latin typeface="Carlito"/>
                <a:cs typeface="Carlito"/>
              </a:rPr>
              <a:t>queries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structure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database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meaningful</a:t>
            </a:r>
            <a:r>
              <a:rPr sz="160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analysis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latin typeface="Carlito"/>
                <a:cs typeface="Carlito"/>
              </a:rPr>
              <a:t>TIP: </a:t>
            </a:r>
            <a:r>
              <a:rPr sz="2000" spc="-5" dirty="0">
                <a:latin typeface="Carlito"/>
                <a:cs typeface="Carlito"/>
              </a:rPr>
              <a:t>In a </a:t>
            </a:r>
            <a:r>
              <a:rPr sz="2000" spc="-10" dirty="0">
                <a:latin typeface="Carlito"/>
                <a:cs typeface="Carlito"/>
              </a:rPr>
              <a:t>normalized database, </a:t>
            </a:r>
            <a:r>
              <a:rPr sz="2000" spc="-5" dirty="0">
                <a:latin typeface="Carlito"/>
                <a:cs typeface="Carlito"/>
              </a:rPr>
              <a:t>each </a:t>
            </a:r>
            <a:r>
              <a:rPr sz="2000" spc="-10" dirty="0">
                <a:latin typeface="Carlito"/>
                <a:cs typeface="Carlito"/>
              </a:rPr>
              <a:t>table should serve </a:t>
            </a:r>
            <a:r>
              <a:rPr sz="2000" spc="-5" dirty="0">
                <a:latin typeface="Carlito"/>
                <a:cs typeface="Carlito"/>
              </a:rPr>
              <a:t>a </a:t>
            </a:r>
            <a:r>
              <a:rPr sz="2000" b="1" i="1" spc="-10" dirty="0">
                <a:latin typeface="Carlito"/>
                <a:cs typeface="Carlito"/>
              </a:rPr>
              <a:t>distinct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b="1" i="1" spc="-10" dirty="0">
                <a:latin typeface="Carlito"/>
                <a:cs typeface="Carlito"/>
              </a:rPr>
              <a:t>specific </a:t>
            </a:r>
            <a:r>
              <a:rPr sz="2000" spc="-10" dirty="0">
                <a:latin typeface="Carlito"/>
                <a:cs typeface="Carlito"/>
              </a:rPr>
              <a:t>purpose </a:t>
            </a:r>
            <a:r>
              <a:rPr sz="2000" dirty="0">
                <a:latin typeface="Carlito"/>
                <a:cs typeface="Carlito"/>
              </a:rPr>
              <a:t>(</a:t>
            </a:r>
            <a:r>
              <a:rPr sz="2000" i="1" dirty="0">
                <a:latin typeface="Carlito"/>
                <a:cs typeface="Carlito"/>
              </a:rPr>
              <a:t>i.e. </a:t>
            </a:r>
            <a:r>
              <a:rPr sz="2000" i="1" spc="-5" dirty="0">
                <a:latin typeface="Carlito"/>
                <a:cs typeface="Carlito"/>
              </a:rPr>
              <a:t>product  </a:t>
            </a:r>
            <a:r>
              <a:rPr sz="2000" i="1" spc="-10" dirty="0">
                <a:latin typeface="Carlito"/>
                <a:cs typeface="Carlito"/>
              </a:rPr>
              <a:t>information, dates, </a:t>
            </a:r>
            <a:r>
              <a:rPr sz="2000" i="1" spc="-5" dirty="0">
                <a:latin typeface="Carlito"/>
                <a:cs typeface="Carlito"/>
              </a:rPr>
              <a:t>transaction </a:t>
            </a:r>
            <a:r>
              <a:rPr sz="2000" i="1" spc="-10" dirty="0">
                <a:latin typeface="Carlito"/>
                <a:cs typeface="Carlito"/>
              </a:rPr>
              <a:t>records, customer attributes,</a:t>
            </a:r>
            <a:r>
              <a:rPr sz="2000" i="1" spc="65" dirty="0">
                <a:latin typeface="Carlito"/>
                <a:cs typeface="Carlito"/>
              </a:rPr>
              <a:t> </a:t>
            </a:r>
            <a:r>
              <a:rPr sz="2000" i="1" spc="-5" dirty="0">
                <a:latin typeface="Carlito"/>
                <a:cs typeface="Carlito"/>
              </a:rPr>
              <a:t>etc.</a:t>
            </a:r>
            <a:r>
              <a:rPr sz="2000" spc="-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64552" y="4411217"/>
            <a:ext cx="402399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When you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don’t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normalize, you end up with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like 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this; all of the rows with duplicate product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info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could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be 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eliminated with a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lookup table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based on</a:t>
            </a:r>
            <a:r>
              <a:rPr sz="1400" i="1" spc="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product_id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12700" marR="39370">
              <a:lnSpc>
                <a:spcPct val="100000"/>
              </a:lnSpc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This may not seem critical </a:t>
            </a:r>
            <a:r>
              <a:rPr sz="1400" i="1" spc="-25" dirty="0">
                <a:solidFill>
                  <a:srgbClr val="252525"/>
                </a:solidFill>
                <a:latin typeface="Carlito"/>
                <a:cs typeface="Carlito"/>
              </a:rPr>
              <a:t>now,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but minor inefficiencies 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can become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major problems as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databases scale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sz="1400" i="1" spc="1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size!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78503" y="242569"/>
            <a:ext cx="46374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80" dirty="0">
                <a:latin typeface="Carlito"/>
                <a:cs typeface="Carlito"/>
              </a:rPr>
              <a:t>DATABASE</a:t>
            </a:r>
            <a:r>
              <a:rPr sz="3200" b="0" spc="-15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NORMALIZATION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102" y="2736976"/>
            <a:ext cx="10685780" cy="3181985"/>
            <a:chOff x="816102" y="2736976"/>
            <a:chExt cx="10685780" cy="3181985"/>
          </a:xfrm>
        </p:grpSpPr>
        <p:sp>
          <p:nvSpPr>
            <p:cNvPr id="3" name="object 3"/>
            <p:cNvSpPr/>
            <p:nvPr/>
          </p:nvSpPr>
          <p:spPr>
            <a:xfrm>
              <a:off x="4296138" y="4469835"/>
              <a:ext cx="7205506" cy="1313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07586" y="4481322"/>
              <a:ext cx="7136129" cy="1244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1955" y="3042644"/>
              <a:ext cx="2841606" cy="2848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3440" y="3054095"/>
              <a:ext cx="2772156" cy="27790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6102" y="3000743"/>
              <a:ext cx="971511" cy="29176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3821" y="3038474"/>
              <a:ext cx="848994" cy="2795270"/>
            </a:xfrm>
            <a:custGeom>
              <a:avLst/>
              <a:gdLst/>
              <a:ahLst/>
              <a:cxnLst/>
              <a:rect l="l" t="t" r="r" b="b"/>
              <a:pathLst>
                <a:path w="848994" h="2795270">
                  <a:moveTo>
                    <a:pt x="0" y="2795016"/>
                  </a:moveTo>
                  <a:lnTo>
                    <a:pt x="848867" y="2795016"/>
                  </a:lnTo>
                  <a:lnTo>
                    <a:pt x="848867" y="0"/>
                  </a:lnTo>
                  <a:lnTo>
                    <a:pt x="0" y="0"/>
                  </a:lnTo>
                  <a:lnTo>
                    <a:pt x="0" y="2795016"/>
                  </a:lnTo>
                  <a:close/>
                </a:path>
              </a:pathLst>
            </a:custGeom>
            <a:ln w="25400">
              <a:solidFill>
                <a:srgbClr val="18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7934" y="2999219"/>
              <a:ext cx="1091183" cy="29176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652" y="3036950"/>
              <a:ext cx="969010" cy="2795270"/>
            </a:xfrm>
            <a:custGeom>
              <a:avLst/>
              <a:gdLst/>
              <a:ahLst/>
              <a:cxnLst/>
              <a:rect l="l" t="t" r="r" b="b"/>
              <a:pathLst>
                <a:path w="969010" h="2795270">
                  <a:moveTo>
                    <a:pt x="0" y="2795016"/>
                  </a:moveTo>
                  <a:lnTo>
                    <a:pt x="968501" y="2795016"/>
                  </a:lnTo>
                  <a:lnTo>
                    <a:pt x="968501" y="0"/>
                  </a:lnTo>
                  <a:lnTo>
                    <a:pt x="0" y="0"/>
                  </a:lnTo>
                  <a:lnTo>
                    <a:pt x="0" y="2795016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4028" y="4421758"/>
              <a:ext cx="1543685" cy="709295"/>
            </a:xfrm>
            <a:custGeom>
              <a:avLst/>
              <a:gdLst/>
              <a:ahLst/>
              <a:cxnLst/>
              <a:rect l="l" t="t" r="r" b="b"/>
              <a:pathLst>
                <a:path w="1543685" h="709295">
                  <a:moveTo>
                    <a:pt x="1468501" y="632587"/>
                  </a:moveTo>
                  <a:lnTo>
                    <a:pt x="1467790" y="657666"/>
                  </a:lnTo>
                  <a:lnTo>
                    <a:pt x="1480820" y="658368"/>
                  </a:lnTo>
                  <a:lnTo>
                    <a:pt x="1479423" y="683768"/>
                  </a:lnTo>
                  <a:lnTo>
                    <a:pt x="1467050" y="683768"/>
                  </a:lnTo>
                  <a:lnTo>
                    <a:pt x="1466342" y="708787"/>
                  </a:lnTo>
                  <a:lnTo>
                    <a:pt x="1520093" y="683768"/>
                  </a:lnTo>
                  <a:lnTo>
                    <a:pt x="1479423" y="683768"/>
                  </a:lnTo>
                  <a:lnTo>
                    <a:pt x="1467069" y="683104"/>
                  </a:lnTo>
                  <a:lnTo>
                    <a:pt x="1521517" y="683104"/>
                  </a:lnTo>
                  <a:lnTo>
                    <a:pt x="1543558" y="672846"/>
                  </a:lnTo>
                  <a:lnTo>
                    <a:pt x="1468501" y="632587"/>
                  </a:lnTo>
                  <a:close/>
                </a:path>
                <a:path w="1543685" h="709295">
                  <a:moveTo>
                    <a:pt x="1467790" y="657666"/>
                  </a:moveTo>
                  <a:lnTo>
                    <a:pt x="1467069" y="683104"/>
                  </a:lnTo>
                  <a:lnTo>
                    <a:pt x="1479423" y="683768"/>
                  </a:lnTo>
                  <a:lnTo>
                    <a:pt x="1480820" y="658368"/>
                  </a:lnTo>
                  <a:lnTo>
                    <a:pt x="1467790" y="657666"/>
                  </a:lnTo>
                  <a:close/>
                </a:path>
                <a:path w="1543685" h="709295">
                  <a:moveTo>
                    <a:pt x="783530" y="328295"/>
                  </a:moveTo>
                  <a:lnTo>
                    <a:pt x="758063" y="328295"/>
                  </a:lnTo>
                  <a:lnTo>
                    <a:pt x="758317" y="329946"/>
                  </a:lnTo>
                  <a:lnTo>
                    <a:pt x="758184" y="329946"/>
                  </a:lnTo>
                  <a:lnTo>
                    <a:pt x="759206" y="343789"/>
                  </a:lnTo>
                  <a:lnTo>
                    <a:pt x="760349" y="360045"/>
                  </a:lnTo>
                  <a:lnTo>
                    <a:pt x="763905" y="377063"/>
                  </a:lnTo>
                  <a:lnTo>
                    <a:pt x="788162" y="426720"/>
                  </a:lnTo>
                  <a:lnTo>
                    <a:pt x="813943" y="458216"/>
                  </a:lnTo>
                  <a:lnTo>
                    <a:pt x="846836" y="488188"/>
                  </a:lnTo>
                  <a:lnTo>
                    <a:pt x="885825" y="516890"/>
                  </a:lnTo>
                  <a:lnTo>
                    <a:pt x="930910" y="543941"/>
                  </a:lnTo>
                  <a:lnTo>
                    <a:pt x="981075" y="569468"/>
                  </a:lnTo>
                  <a:lnTo>
                    <a:pt x="1035938" y="592836"/>
                  </a:lnTo>
                  <a:lnTo>
                    <a:pt x="1095121" y="614299"/>
                  </a:lnTo>
                  <a:lnTo>
                    <a:pt x="1157986" y="633349"/>
                  </a:lnTo>
                  <a:lnTo>
                    <a:pt x="1223772" y="649732"/>
                  </a:lnTo>
                  <a:lnTo>
                    <a:pt x="1292225" y="663321"/>
                  </a:lnTo>
                  <a:lnTo>
                    <a:pt x="1362583" y="673989"/>
                  </a:lnTo>
                  <a:lnTo>
                    <a:pt x="1434464" y="681355"/>
                  </a:lnTo>
                  <a:lnTo>
                    <a:pt x="1467069" y="683104"/>
                  </a:lnTo>
                  <a:lnTo>
                    <a:pt x="1467790" y="657666"/>
                  </a:lnTo>
                  <a:lnTo>
                    <a:pt x="1438348" y="656082"/>
                  </a:lnTo>
                  <a:lnTo>
                    <a:pt x="1436497" y="656082"/>
                  </a:lnTo>
                  <a:lnTo>
                    <a:pt x="1400810" y="652780"/>
                  </a:lnTo>
                  <a:lnTo>
                    <a:pt x="1401064" y="652780"/>
                  </a:lnTo>
                  <a:lnTo>
                    <a:pt x="1365504" y="648843"/>
                  </a:lnTo>
                  <a:lnTo>
                    <a:pt x="1365885" y="648843"/>
                  </a:lnTo>
                  <a:lnTo>
                    <a:pt x="1330833" y="644017"/>
                  </a:lnTo>
                  <a:lnTo>
                    <a:pt x="1331087" y="644017"/>
                  </a:lnTo>
                  <a:lnTo>
                    <a:pt x="1297186" y="638429"/>
                  </a:lnTo>
                  <a:lnTo>
                    <a:pt x="1296670" y="638429"/>
                  </a:lnTo>
                  <a:lnTo>
                    <a:pt x="1263176" y="632079"/>
                  </a:lnTo>
                  <a:lnTo>
                    <a:pt x="1262888" y="632079"/>
                  </a:lnTo>
                  <a:lnTo>
                    <a:pt x="1229233" y="624967"/>
                  </a:lnTo>
                  <a:lnTo>
                    <a:pt x="1229487" y="624967"/>
                  </a:lnTo>
                  <a:lnTo>
                    <a:pt x="1196594" y="617220"/>
                  </a:lnTo>
                  <a:lnTo>
                    <a:pt x="1196848" y="617220"/>
                  </a:lnTo>
                  <a:lnTo>
                    <a:pt x="1164589" y="608838"/>
                  </a:lnTo>
                  <a:lnTo>
                    <a:pt x="1164844" y="608838"/>
                  </a:lnTo>
                  <a:lnTo>
                    <a:pt x="1133785" y="599821"/>
                  </a:lnTo>
                  <a:lnTo>
                    <a:pt x="1133602" y="599821"/>
                  </a:lnTo>
                  <a:lnTo>
                    <a:pt x="1103392" y="590169"/>
                  </a:lnTo>
                  <a:lnTo>
                    <a:pt x="1103249" y="590169"/>
                  </a:lnTo>
                  <a:lnTo>
                    <a:pt x="1073531" y="579882"/>
                  </a:lnTo>
                  <a:lnTo>
                    <a:pt x="1045083" y="569214"/>
                  </a:lnTo>
                  <a:lnTo>
                    <a:pt x="1018393" y="558165"/>
                  </a:lnTo>
                  <a:lnTo>
                    <a:pt x="1018159" y="558165"/>
                  </a:lnTo>
                  <a:lnTo>
                    <a:pt x="991616" y="546354"/>
                  </a:lnTo>
                  <a:lnTo>
                    <a:pt x="966597" y="534162"/>
                  </a:lnTo>
                  <a:lnTo>
                    <a:pt x="943452" y="521843"/>
                  </a:lnTo>
                  <a:lnTo>
                    <a:pt x="921064" y="509016"/>
                  </a:lnTo>
                  <a:lnTo>
                    <a:pt x="899668" y="495554"/>
                  </a:lnTo>
                  <a:lnTo>
                    <a:pt x="899809" y="495554"/>
                  </a:lnTo>
                  <a:lnTo>
                    <a:pt x="880914" y="482473"/>
                  </a:lnTo>
                  <a:lnTo>
                    <a:pt x="862584" y="468376"/>
                  </a:lnTo>
                  <a:lnTo>
                    <a:pt x="847043" y="454914"/>
                  </a:lnTo>
                  <a:lnTo>
                    <a:pt x="832104" y="440309"/>
                  </a:lnTo>
                  <a:lnTo>
                    <a:pt x="820208" y="426847"/>
                  </a:lnTo>
                  <a:lnTo>
                    <a:pt x="819531" y="426085"/>
                  </a:lnTo>
                  <a:lnTo>
                    <a:pt x="809414" y="412750"/>
                  </a:lnTo>
                  <a:lnTo>
                    <a:pt x="808736" y="411861"/>
                  </a:lnTo>
                  <a:lnTo>
                    <a:pt x="800683" y="398780"/>
                  </a:lnTo>
                  <a:lnTo>
                    <a:pt x="799973" y="397637"/>
                  </a:lnTo>
                  <a:lnTo>
                    <a:pt x="793686" y="384937"/>
                  </a:lnTo>
                  <a:lnTo>
                    <a:pt x="792988" y="383540"/>
                  </a:lnTo>
                  <a:lnTo>
                    <a:pt x="793130" y="383540"/>
                  </a:lnTo>
                  <a:lnTo>
                    <a:pt x="788743" y="371094"/>
                  </a:lnTo>
                  <a:lnTo>
                    <a:pt x="788162" y="369443"/>
                  </a:lnTo>
                  <a:lnTo>
                    <a:pt x="788318" y="369443"/>
                  </a:lnTo>
                  <a:lnTo>
                    <a:pt x="785746" y="357378"/>
                  </a:lnTo>
                  <a:lnTo>
                    <a:pt x="785493" y="356481"/>
                  </a:lnTo>
                  <a:lnTo>
                    <a:pt x="785490" y="355600"/>
                  </a:lnTo>
                  <a:lnTo>
                    <a:pt x="784479" y="341884"/>
                  </a:lnTo>
                  <a:lnTo>
                    <a:pt x="783646" y="329946"/>
                  </a:lnTo>
                  <a:lnTo>
                    <a:pt x="758317" y="329946"/>
                  </a:lnTo>
                  <a:lnTo>
                    <a:pt x="758115" y="329009"/>
                  </a:lnTo>
                  <a:lnTo>
                    <a:pt x="783580" y="329009"/>
                  </a:lnTo>
                  <a:lnTo>
                    <a:pt x="783530" y="328295"/>
                  </a:lnTo>
                  <a:close/>
                </a:path>
                <a:path w="1543685" h="709295">
                  <a:moveTo>
                    <a:pt x="1435989" y="655955"/>
                  </a:moveTo>
                  <a:lnTo>
                    <a:pt x="1436497" y="656082"/>
                  </a:lnTo>
                  <a:lnTo>
                    <a:pt x="1438348" y="656082"/>
                  </a:lnTo>
                  <a:lnTo>
                    <a:pt x="1435989" y="655955"/>
                  </a:lnTo>
                  <a:close/>
                </a:path>
                <a:path w="1543685" h="709295">
                  <a:moveTo>
                    <a:pt x="1296416" y="638302"/>
                  </a:moveTo>
                  <a:lnTo>
                    <a:pt x="1296670" y="638429"/>
                  </a:lnTo>
                  <a:lnTo>
                    <a:pt x="1297186" y="638429"/>
                  </a:lnTo>
                  <a:lnTo>
                    <a:pt x="1296416" y="638302"/>
                  </a:lnTo>
                  <a:close/>
                </a:path>
                <a:path w="1543685" h="709295">
                  <a:moveTo>
                    <a:pt x="1262507" y="631952"/>
                  </a:moveTo>
                  <a:lnTo>
                    <a:pt x="1262888" y="632079"/>
                  </a:lnTo>
                  <a:lnTo>
                    <a:pt x="1263176" y="632079"/>
                  </a:lnTo>
                  <a:lnTo>
                    <a:pt x="1262507" y="631952"/>
                  </a:lnTo>
                  <a:close/>
                </a:path>
                <a:path w="1543685" h="709295">
                  <a:moveTo>
                    <a:pt x="1133348" y="599694"/>
                  </a:moveTo>
                  <a:lnTo>
                    <a:pt x="1133602" y="599821"/>
                  </a:lnTo>
                  <a:lnTo>
                    <a:pt x="1133785" y="599821"/>
                  </a:lnTo>
                  <a:lnTo>
                    <a:pt x="1133348" y="599694"/>
                  </a:lnTo>
                  <a:close/>
                </a:path>
                <a:path w="1543685" h="709295">
                  <a:moveTo>
                    <a:pt x="1102995" y="590042"/>
                  </a:moveTo>
                  <a:lnTo>
                    <a:pt x="1103249" y="590169"/>
                  </a:lnTo>
                  <a:lnTo>
                    <a:pt x="1103392" y="590169"/>
                  </a:lnTo>
                  <a:lnTo>
                    <a:pt x="1102995" y="590042"/>
                  </a:lnTo>
                  <a:close/>
                </a:path>
                <a:path w="1543685" h="709295">
                  <a:moveTo>
                    <a:pt x="1073572" y="579882"/>
                  </a:moveTo>
                  <a:lnTo>
                    <a:pt x="1073912" y="580009"/>
                  </a:lnTo>
                  <a:lnTo>
                    <a:pt x="1073572" y="579882"/>
                  </a:lnTo>
                  <a:close/>
                </a:path>
                <a:path w="1543685" h="709295">
                  <a:moveTo>
                    <a:pt x="1045156" y="569214"/>
                  </a:moveTo>
                  <a:lnTo>
                    <a:pt x="1045463" y="569341"/>
                  </a:lnTo>
                  <a:lnTo>
                    <a:pt x="1045156" y="569214"/>
                  </a:lnTo>
                  <a:close/>
                </a:path>
                <a:path w="1543685" h="709295">
                  <a:moveTo>
                    <a:pt x="1017777" y="557911"/>
                  </a:moveTo>
                  <a:lnTo>
                    <a:pt x="1018159" y="558165"/>
                  </a:lnTo>
                  <a:lnTo>
                    <a:pt x="1018393" y="558165"/>
                  </a:lnTo>
                  <a:lnTo>
                    <a:pt x="1017777" y="557911"/>
                  </a:lnTo>
                  <a:close/>
                </a:path>
                <a:path w="1543685" h="709295">
                  <a:moveTo>
                    <a:pt x="991735" y="546354"/>
                  </a:moveTo>
                  <a:lnTo>
                    <a:pt x="991997" y="546481"/>
                  </a:lnTo>
                  <a:lnTo>
                    <a:pt x="991735" y="546354"/>
                  </a:lnTo>
                  <a:close/>
                </a:path>
                <a:path w="1543685" h="709295">
                  <a:moveTo>
                    <a:pt x="966941" y="534329"/>
                  </a:moveTo>
                  <a:lnTo>
                    <a:pt x="967105" y="534416"/>
                  </a:lnTo>
                  <a:lnTo>
                    <a:pt x="966941" y="534329"/>
                  </a:lnTo>
                  <a:close/>
                </a:path>
                <a:path w="1543685" h="709295">
                  <a:moveTo>
                    <a:pt x="966627" y="534162"/>
                  </a:moveTo>
                  <a:lnTo>
                    <a:pt x="966941" y="534329"/>
                  </a:lnTo>
                  <a:lnTo>
                    <a:pt x="966627" y="534162"/>
                  </a:lnTo>
                  <a:close/>
                </a:path>
                <a:path w="1543685" h="709295">
                  <a:moveTo>
                    <a:pt x="942975" y="521589"/>
                  </a:moveTo>
                  <a:lnTo>
                    <a:pt x="943356" y="521843"/>
                  </a:lnTo>
                  <a:lnTo>
                    <a:pt x="942975" y="521589"/>
                  </a:lnTo>
                  <a:close/>
                </a:path>
                <a:path w="1543685" h="709295">
                  <a:moveTo>
                    <a:pt x="920623" y="508762"/>
                  </a:moveTo>
                  <a:lnTo>
                    <a:pt x="921004" y="509016"/>
                  </a:lnTo>
                  <a:lnTo>
                    <a:pt x="920623" y="508762"/>
                  </a:lnTo>
                  <a:close/>
                </a:path>
                <a:path w="1543685" h="709295">
                  <a:moveTo>
                    <a:pt x="899809" y="495554"/>
                  </a:moveTo>
                  <a:lnTo>
                    <a:pt x="899668" y="495554"/>
                  </a:lnTo>
                  <a:lnTo>
                    <a:pt x="900176" y="495808"/>
                  </a:lnTo>
                  <a:lnTo>
                    <a:pt x="899809" y="495554"/>
                  </a:lnTo>
                  <a:close/>
                </a:path>
                <a:path w="1543685" h="709295">
                  <a:moveTo>
                    <a:pt x="880498" y="482185"/>
                  </a:moveTo>
                  <a:lnTo>
                    <a:pt x="880872" y="482473"/>
                  </a:lnTo>
                  <a:lnTo>
                    <a:pt x="880498" y="482185"/>
                  </a:lnTo>
                  <a:close/>
                </a:path>
                <a:path w="1543685" h="709295">
                  <a:moveTo>
                    <a:pt x="880377" y="482092"/>
                  </a:moveTo>
                  <a:close/>
                </a:path>
                <a:path w="1543685" h="709295">
                  <a:moveTo>
                    <a:pt x="862650" y="468376"/>
                  </a:moveTo>
                  <a:lnTo>
                    <a:pt x="863092" y="468757"/>
                  </a:lnTo>
                  <a:lnTo>
                    <a:pt x="862650" y="468376"/>
                  </a:lnTo>
                  <a:close/>
                </a:path>
                <a:path w="1543685" h="709295">
                  <a:moveTo>
                    <a:pt x="846455" y="454406"/>
                  </a:moveTo>
                  <a:lnTo>
                    <a:pt x="846963" y="454914"/>
                  </a:lnTo>
                  <a:lnTo>
                    <a:pt x="846455" y="454406"/>
                  </a:lnTo>
                  <a:close/>
                </a:path>
                <a:path w="1543685" h="709295">
                  <a:moveTo>
                    <a:pt x="832662" y="440858"/>
                  </a:moveTo>
                  <a:close/>
                </a:path>
                <a:path w="1543685" h="709295">
                  <a:moveTo>
                    <a:pt x="832174" y="440309"/>
                  </a:moveTo>
                  <a:lnTo>
                    <a:pt x="832662" y="440858"/>
                  </a:lnTo>
                  <a:lnTo>
                    <a:pt x="832174" y="440309"/>
                  </a:lnTo>
                  <a:close/>
                </a:path>
                <a:path w="1543685" h="709295">
                  <a:moveTo>
                    <a:pt x="819531" y="426085"/>
                  </a:moveTo>
                  <a:lnTo>
                    <a:pt x="820166" y="426847"/>
                  </a:lnTo>
                  <a:lnTo>
                    <a:pt x="819910" y="426511"/>
                  </a:lnTo>
                  <a:lnTo>
                    <a:pt x="819531" y="426085"/>
                  </a:lnTo>
                  <a:close/>
                </a:path>
                <a:path w="1543685" h="709295">
                  <a:moveTo>
                    <a:pt x="819910" y="426511"/>
                  </a:moveTo>
                  <a:lnTo>
                    <a:pt x="820166" y="426847"/>
                  </a:lnTo>
                  <a:lnTo>
                    <a:pt x="819910" y="426511"/>
                  </a:lnTo>
                  <a:close/>
                </a:path>
                <a:path w="1543685" h="709295">
                  <a:moveTo>
                    <a:pt x="819584" y="426085"/>
                  </a:moveTo>
                  <a:lnTo>
                    <a:pt x="819910" y="426511"/>
                  </a:lnTo>
                  <a:lnTo>
                    <a:pt x="819584" y="426085"/>
                  </a:lnTo>
                  <a:close/>
                </a:path>
                <a:path w="1543685" h="709295">
                  <a:moveTo>
                    <a:pt x="808736" y="411861"/>
                  </a:moveTo>
                  <a:lnTo>
                    <a:pt x="809371" y="412750"/>
                  </a:lnTo>
                  <a:lnTo>
                    <a:pt x="809180" y="412444"/>
                  </a:lnTo>
                  <a:lnTo>
                    <a:pt x="808736" y="411861"/>
                  </a:lnTo>
                  <a:close/>
                </a:path>
                <a:path w="1543685" h="709295">
                  <a:moveTo>
                    <a:pt x="809180" y="412444"/>
                  </a:moveTo>
                  <a:lnTo>
                    <a:pt x="809371" y="412750"/>
                  </a:lnTo>
                  <a:lnTo>
                    <a:pt x="809180" y="412444"/>
                  </a:lnTo>
                  <a:close/>
                </a:path>
                <a:path w="1543685" h="709295">
                  <a:moveTo>
                    <a:pt x="808818" y="411861"/>
                  </a:moveTo>
                  <a:lnTo>
                    <a:pt x="809180" y="412444"/>
                  </a:lnTo>
                  <a:lnTo>
                    <a:pt x="808818" y="411861"/>
                  </a:lnTo>
                  <a:close/>
                </a:path>
                <a:path w="1543685" h="709295">
                  <a:moveTo>
                    <a:pt x="799973" y="397637"/>
                  </a:moveTo>
                  <a:lnTo>
                    <a:pt x="800608" y="398780"/>
                  </a:lnTo>
                  <a:lnTo>
                    <a:pt x="800297" y="398158"/>
                  </a:lnTo>
                  <a:lnTo>
                    <a:pt x="799973" y="397637"/>
                  </a:lnTo>
                  <a:close/>
                </a:path>
                <a:path w="1543685" h="709295">
                  <a:moveTo>
                    <a:pt x="800297" y="398158"/>
                  </a:moveTo>
                  <a:lnTo>
                    <a:pt x="800608" y="398780"/>
                  </a:lnTo>
                  <a:lnTo>
                    <a:pt x="800297" y="398158"/>
                  </a:lnTo>
                  <a:close/>
                </a:path>
                <a:path w="1543685" h="709295">
                  <a:moveTo>
                    <a:pt x="800036" y="397637"/>
                  </a:moveTo>
                  <a:lnTo>
                    <a:pt x="800297" y="398158"/>
                  </a:lnTo>
                  <a:lnTo>
                    <a:pt x="800036" y="397637"/>
                  </a:lnTo>
                  <a:close/>
                </a:path>
                <a:path w="1543685" h="709295">
                  <a:moveTo>
                    <a:pt x="792988" y="383540"/>
                  </a:moveTo>
                  <a:lnTo>
                    <a:pt x="793623" y="384937"/>
                  </a:lnTo>
                  <a:lnTo>
                    <a:pt x="793471" y="384506"/>
                  </a:lnTo>
                  <a:lnTo>
                    <a:pt x="792988" y="383540"/>
                  </a:lnTo>
                  <a:close/>
                </a:path>
                <a:path w="1543685" h="709295">
                  <a:moveTo>
                    <a:pt x="793471" y="384506"/>
                  </a:moveTo>
                  <a:lnTo>
                    <a:pt x="793623" y="384937"/>
                  </a:lnTo>
                  <a:lnTo>
                    <a:pt x="793471" y="384506"/>
                  </a:lnTo>
                  <a:close/>
                </a:path>
                <a:path w="1543685" h="709295">
                  <a:moveTo>
                    <a:pt x="793130" y="383540"/>
                  </a:moveTo>
                  <a:lnTo>
                    <a:pt x="792988" y="383540"/>
                  </a:lnTo>
                  <a:lnTo>
                    <a:pt x="793471" y="384506"/>
                  </a:lnTo>
                  <a:lnTo>
                    <a:pt x="793130" y="383540"/>
                  </a:lnTo>
                  <a:close/>
                </a:path>
                <a:path w="1543685" h="709295">
                  <a:moveTo>
                    <a:pt x="788162" y="369443"/>
                  </a:moveTo>
                  <a:lnTo>
                    <a:pt x="788670" y="371094"/>
                  </a:lnTo>
                  <a:lnTo>
                    <a:pt x="788556" y="370563"/>
                  </a:lnTo>
                  <a:lnTo>
                    <a:pt x="788162" y="369443"/>
                  </a:lnTo>
                  <a:close/>
                </a:path>
                <a:path w="1543685" h="709295">
                  <a:moveTo>
                    <a:pt x="788556" y="370563"/>
                  </a:moveTo>
                  <a:lnTo>
                    <a:pt x="788670" y="371094"/>
                  </a:lnTo>
                  <a:lnTo>
                    <a:pt x="788556" y="370563"/>
                  </a:lnTo>
                  <a:close/>
                </a:path>
                <a:path w="1543685" h="709295">
                  <a:moveTo>
                    <a:pt x="788318" y="369443"/>
                  </a:moveTo>
                  <a:lnTo>
                    <a:pt x="788162" y="369443"/>
                  </a:lnTo>
                  <a:lnTo>
                    <a:pt x="788556" y="370563"/>
                  </a:lnTo>
                  <a:lnTo>
                    <a:pt x="788318" y="369443"/>
                  </a:lnTo>
                  <a:close/>
                </a:path>
                <a:path w="1543685" h="709295">
                  <a:moveTo>
                    <a:pt x="785368" y="355600"/>
                  </a:moveTo>
                  <a:lnTo>
                    <a:pt x="785622" y="357378"/>
                  </a:lnTo>
                  <a:lnTo>
                    <a:pt x="785555" y="356481"/>
                  </a:lnTo>
                  <a:lnTo>
                    <a:pt x="785368" y="355600"/>
                  </a:lnTo>
                  <a:close/>
                </a:path>
                <a:path w="1543685" h="709295">
                  <a:moveTo>
                    <a:pt x="785555" y="356481"/>
                  </a:moveTo>
                  <a:lnTo>
                    <a:pt x="785622" y="357378"/>
                  </a:lnTo>
                  <a:lnTo>
                    <a:pt x="785555" y="356481"/>
                  </a:lnTo>
                  <a:close/>
                </a:path>
                <a:path w="1543685" h="709295">
                  <a:moveTo>
                    <a:pt x="785490" y="355600"/>
                  </a:moveTo>
                  <a:lnTo>
                    <a:pt x="785555" y="356481"/>
                  </a:lnTo>
                  <a:lnTo>
                    <a:pt x="785490" y="355600"/>
                  </a:lnTo>
                  <a:close/>
                </a:path>
                <a:path w="1543685" h="709295">
                  <a:moveTo>
                    <a:pt x="758063" y="328295"/>
                  </a:moveTo>
                  <a:lnTo>
                    <a:pt x="758115" y="329009"/>
                  </a:lnTo>
                  <a:lnTo>
                    <a:pt x="758317" y="329946"/>
                  </a:lnTo>
                  <a:lnTo>
                    <a:pt x="758063" y="328295"/>
                  </a:lnTo>
                  <a:close/>
                </a:path>
                <a:path w="1543685" h="709295">
                  <a:moveTo>
                    <a:pt x="780989" y="314579"/>
                  </a:moveTo>
                  <a:lnTo>
                    <a:pt x="755014" y="314579"/>
                  </a:lnTo>
                  <a:lnTo>
                    <a:pt x="755396" y="316103"/>
                  </a:lnTo>
                  <a:lnTo>
                    <a:pt x="758115" y="329009"/>
                  </a:lnTo>
                  <a:lnTo>
                    <a:pt x="758063" y="328295"/>
                  </a:lnTo>
                  <a:lnTo>
                    <a:pt x="783530" y="328295"/>
                  </a:lnTo>
                  <a:lnTo>
                    <a:pt x="783336" y="325501"/>
                  </a:lnTo>
                  <a:lnTo>
                    <a:pt x="780989" y="314579"/>
                  </a:lnTo>
                  <a:close/>
                </a:path>
                <a:path w="1543685" h="709295">
                  <a:moveTo>
                    <a:pt x="755260" y="315721"/>
                  </a:moveTo>
                  <a:lnTo>
                    <a:pt x="755342" y="316103"/>
                  </a:lnTo>
                  <a:lnTo>
                    <a:pt x="755260" y="315721"/>
                  </a:lnTo>
                  <a:close/>
                </a:path>
                <a:path w="1543685" h="709295">
                  <a:moveTo>
                    <a:pt x="755014" y="314579"/>
                  </a:moveTo>
                  <a:lnTo>
                    <a:pt x="755260" y="315721"/>
                  </a:lnTo>
                  <a:lnTo>
                    <a:pt x="755396" y="316103"/>
                  </a:lnTo>
                  <a:lnTo>
                    <a:pt x="755014" y="314579"/>
                  </a:lnTo>
                  <a:close/>
                </a:path>
                <a:path w="1543685" h="709295">
                  <a:moveTo>
                    <a:pt x="750059" y="301085"/>
                  </a:moveTo>
                  <a:lnTo>
                    <a:pt x="755260" y="315721"/>
                  </a:lnTo>
                  <a:lnTo>
                    <a:pt x="755014" y="314579"/>
                  </a:lnTo>
                  <a:lnTo>
                    <a:pt x="780989" y="314579"/>
                  </a:lnTo>
                  <a:lnTo>
                    <a:pt x="779652" y="308356"/>
                  </a:lnTo>
                  <a:lnTo>
                    <a:pt x="777437" y="302133"/>
                  </a:lnTo>
                  <a:lnTo>
                    <a:pt x="750570" y="302133"/>
                  </a:lnTo>
                  <a:lnTo>
                    <a:pt x="750059" y="301085"/>
                  </a:lnTo>
                  <a:close/>
                </a:path>
                <a:path w="1543685" h="709295">
                  <a:moveTo>
                    <a:pt x="749935" y="300736"/>
                  </a:moveTo>
                  <a:lnTo>
                    <a:pt x="750059" y="301085"/>
                  </a:lnTo>
                  <a:lnTo>
                    <a:pt x="750570" y="302133"/>
                  </a:lnTo>
                  <a:lnTo>
                    <a:pt x="749935" y="300736"/>
                  </a:lnTo>
                  <a:close/>
                </a:path>
                <a:path w="1543685" h="709295">
                  <a:moveTo>
                    <a:pt x="776939" y="300736"/>
                  </a:moveTo>
                  <a:lnTo>
                    <a:pt x="749935" y="300736"/>
                  </a:lnTo>
                  <a:lnTo>
                    <a:pt x="750570" y="302133"/>
                  </a:lnTo>
                  <a:lnTo>
                    <a:pt x="777437" y="302133"/>
                  </a:lnTo>
                  <a:lnTo>
                    <a:pt x="776939" y="300736"/>
                  </a:lnTo>
                  <a:close/>
                </a:path>
                <a:path w="1543685" h="709295">
                  <a:moveTo>
                    <a:pt x="771345" y="286766"/>
                  </a:moveTo>
                  <a:lnTo>
                    <a:pt x="743076" y="286766"/>
                  </a:lnTo>
                  <a:lnTo>
                    <a:pt x="743712" y="287909"/>
                  </a:lnTo>
                  <a:lnTo>
                    <a:pt x="750059" y="301085"/>
                  </a:lnTo>
                  <a:lnTo>
                    <a:pt x="749935" y="300736"/>
                  </a:lnTo>
                  <a:lnTo>
                    <a:pt x="776939" y="300736"/>
                  </a:lnTo>
                  <a:lnTo>
                    <a:pt x="773684" y="291592"/>
                  </a:lnTo>
                  <a:lnTo>
                    <a:pt x="771345" y="286766"/>
                  </a:lnTo>
                  <a:close/>
                </a:path>
                <a:path w="1543685" h="709295">
                  <a:moveTo>
                    <a:pt x="743352" y="287330"/>
                  </a:moveTo>
                  <a:lnTo>
                    <a:pt x="743634" y="287909"/>
                  </a:lnTo>
                  <a:lnTo>
                    <a:pt x="743352" y="287330"/>
                  </a:lnTo>
                  <a:close/>
                </a:path>
                <a:path w="1543685" h="709295">
                  <a:moveTo>
                    <a:pt x="743076" y="286766"/>
                  </a:moveTo>
                  <a:lnTo>
                    <a:pt x="743352" y="287330"/>
                  </a:lnTo>
                  <a:lnTo>
                    <a:pt x="743712" y="287909"/>
                  </a:lnTo>
                  <a:lnTo>
                    <a:pt x="743076" y="286766"/>
                  </a:lnTo>
                  <a:close/>
                </a:path>
                <a:path w="1543685" h="709295">
                  <a:moveTo>
                    <a:pt x="764254" y="272796"/>
                  </a:moveTo>
                  <a:lnTo>
                    <a:pt x="734313" y="272796"/>
                  </a:lnTo>
                  <a:lnTo>
                    <a:pt x="734949" y="273685"/>
                  </a:lnTo>
                  <a:lnTo>
                    <a:pt x="743352" y="287330"/>
                  </a:lnTo>
                  <a:lnTo>
                    <a:pt x="743076" y="286766"/>
                  </a:lnTo>
                  <a:lnTo>
                    <a:pt x="771345" y="286766"/>
                  </a:lnTo>
                  <a:lnTo>
                    <a:pt x="765683" y="275082"/>
                  </a:lnTo>
                  <a:lnTo>
                    <a:pt x="764254" y="272796"/>
                  </a:lnTo>
                  <a:close/>
                </a:path>
                <a:path w="1543685" h="709295">
                  <a:moveTo>
                    <a:pt x="734504" y="273101"/>
                  </a:moveTo>
                  <a:lnTo>
                    <a:pt x="734866" y="273685"/>
                  </a:lnTo>
                  <a:lnTo>
                    <a:pt x="734504" y="273101"/>
                  </a:lnTo>
                  <a:close/>
                </a:path>
                <a:path w="1543685" h="709295">
                  <a:moveTo>
                    <a:pt x="734313" y="272796"/>
                  </a:moveTo>
                  <a:lnTo>
                    <a:pt x="734504" y="273101"/>
                  </a:lnTo>
                  <a:lnTo>
                    <a:pt x="734949" y="273685"/>
                  </a:lnTo>
                  <a:lnTo>
                    <a:pt x="734313" y="272796"/>
                  </a:lnTo>
                  <a:close/>
                </a:path>
                <a:path w="1543685" h="709295">
                  <a:moveTo>
                    <a:pt x="755426" y="258699"/>
                  </a:moveTo>
                  <a:lnTo>
                    <a:pt x="723519" y="258699"/>
                  </a:lnTo>
                  <a:lnTo>
                    <a:pt x="724154" y="259461"/>
                  </a:lnTo>
                  <a:lnTo>
                    <a:pt x="734504" y="273101"/>
                  </a:lnTo>
                  <a:lnTo>
                    <a:pt x="734313" y="272796"/>
                  </a:lnTo>
                  <a:lnTo>
                    <a:pt x="764254" y="272796"/>
                  </a:lnTo>
                  <a:lnTo>
                    <a:pt x="755523" y="258826"/>
                  </a:lnTo>
                  <a:lnTo>
                    <a:pt x="755426" y="258699"/>
                  </a:lnTo>
                  <a:close/>
                </a:path>
                <a:path w="1543685" h="709295">
                  <a:moveTo>
                    <a:pt x="723772" y="259031"/>
                  </a:moveTo>
                  <a:lnTo>
                    <a:pt x="724100" y="259461"/>
                  </a:lnTo>
                  <a:lnTo>
                    <a:pt x="723772" y="259031"/>
                  </a:lnTo>
                  <a:close/>
                </a:path>
                <a:path w="1543685" h="709295">
                  <a:moveTo>
                    <a:pt x="723519" y="258699"/>
                  </a:moveTo>
                  <a:lnTo>
                    <a:pt x="723772" y="259031"/>
                  </a:lnTo>
                  <a:lnTo>
                    <a:pt x="724154" y="259461"/>
                  </a:lnTo>
                  <a:lnTo>
                    <a:pt x="723519" y="258699"/>
                  </a:lnTo>
                  <a:close/>
                </a:path>
                <a:path w="1543685" h="709295">
                  <a:moveTo>
                    <a:pt x="744809" y="244729"/>
                  </a:moveTo>
                  <a:lnTo>
                    <a:pt x="711073" y="244729"/>
                  </a:lnTo>
                  <a:lnTo>
                    <a:pt x="723772" y="259031"/>
                  </a:lnTo>
                  <a:lnTo>
                    <a:pt x="723519" y="258699"/>
                  </a:lnTo>
                  <a:lnTo>
                    <a:pt x="755426" y="258699"/>
                  </a:lnTo>
                  <a:lnTo>
                    <a:pt x="744809" y="244729"/>
                  </a:lnTo>
                  <a:close/>
                </a:path>
                <a:path w="1543685" h="709295">
                  <a:moveTo>
                    <a:pt x="718807" y="216789"/>
                  </a:moveTo>
                  <a:lnTo>
                    <a:pt x="680593" y="216789"/>
                  </a:lnTo>
                  <a:lnTo>
                    <a:pt x="697230" y="231140"/>
                  </a:lnTo>
                  <a:lnTo>
                    <a:pt x="711581" y="245364"/>
                  </a:lnTo>
                  <a:lnTo>
                    <a:pt x="711073" y="244729"/>
                  </a:lnTo>
                  <a:lnTo>
                    <a:pt x="744809" y="244729"/>
                  </a:lnTo>
                  <a:lnTo>
                    <a:pt x="743458" y="242951"/>
                  </a:lnTo>
                  <a:lnTo>
                    <a:pt x="729742" y="227457"/>
                  </a:lnTo>
                  <a:lnTo>
                    <a:pt x="718807" y="216789"/>
                  </a:lnTo>
                  <a:close/>
                </a:path>
                <a:path w="1543685" h="709295">
                  <a:moveTo>
                    <a:pt x="696595" y="230632"/>
                  </a:moveTo>
                  <a:lnTo>
                    <a:pt x="697111" y="231140"/>
                  </a:lnTo>
                  <a:lnTo>
                    <a:pt x="696595" y="230632"/>
                  </a:lnTo>
                  <a:close/>
                </a:path>
                <a:path w="1543685" h="709295">
                  <a:moveTo>
                    <a:pt x="703639" y="203200"/>
                  </a:moveTo>
                  <a:lnTo>
                    <a:pt x="662813" y="203200"/>
                  </a:lnTo>
                  <a:lnTo>
                    <a:pt x="663321" y="203581"/>
                  </a:lnTo>
                  <a:lnTo>
                    <a:pt x="681101" y="217297"/>
                  </a:lnTo>
                  <a:lnTo>
                    <a:pt x="680593" y="216789"/>
                  </a:lnTo>
                  <a:lnTo>
                    <a:pt x="718807" y="216789"/>
                  </a:lnTo>
                  <a:lnTo>
                    <a:pt x="714121" y="212217"/>
                  </a:lnTo>
                  <a:lnTo>
                    <a:pt x="703639" y="203200"/>
                  </a:lnTo>
                  <a:close/>
                </a:path>
                <a:path w="1543685" h="709295">
                  <a:moveTo>
                    <a:pt x="663182" y="203485"/>
                  </a:moveTo>
                  <a:lnTo>
                    <a:pt x="663321" y="203581"/>
                  </a:lnTo>
                  <a:lnTo>
                    <a:pt x="663182" y="203485"/>
                  </a:lnTo>
                  <a:close/>
                </a:path>
                <a:path w="1543685" h="709295">
                  <a:moveTo>
                    <a:pt x="643382" y="189738"/>
                  </a:moveTo>
                  <a:lnTo>
                    <a:pt x="663182" y="203485"/>
                  </a:lnTo>
                  <a:lnTo>
                    <a:pt x="662813" y="203200"/>
                  </a:lnTo>
                  <a:lnTo>
                    <a:pt x="703639" y="203200"/>
                  </a:lnTo>
                  <a:lnTo>
                    <a:pt x="696849" y="197358"/>
                  </a:lnTo>
                  <a:lnTo>
                    <a:pt x="687286" y="189992"/>
                  </a:lnTo>
                  <a:lnTo>
                    <a:pt x="643889" y="189992"/>
                  </a:lnTo>
                  <a:lnTo>
                    <a:pt x="643382" y="189738"/>
                  </a:lnTo>
                  <a:close/>
                </a:path>
                <a:path w="1543685" h="709295">
                  <a:moveTo>
                    <a:pt x="669163" y="176657"/>
                  </a:moveTo>
                  <a:lnTo>
                    <a:pt x="622681" y="176657"/>
                  </a:lnTo>
                  <a:lnTo>
                    <a:pt x="643889" y="189992"/>
                  </a:lnTo>
                  <a:lnTo>
                    <a:pt x="687286" y="189992"/>
                  </a:lnTo>
                  <a:lnTo>
                    <a:pt x="678052" y="182880"/>
                  </a:lnTo>
                  <a:lnTo>
                    <a:pt x="669163" y="176657"/>
                  </a:lnTo>
                  <a:close/>
                </a:path>
                <a:path w="1543685" h="709295">
                  <a:moveTo>
                    <a:pt x="649890" y="163703"/>
                  </a:moveTo>
                  <a:lnTo>
                    <a:pt x="600329" y="163703"/>
                  </a:lnTo>
                  <a:lnTo>
                    <a:pt x="623062" y="176911"/>
                  </a:lnTo>
                  <a:lnTo>
                    <a:pt x="622681" y="176657"/>
                  </a:lnTo>
                  <a:lnTo>
                    <a:pt x="669163" y="176657"/>
                  </a:lnTo>
                  <a:lnTo>
                    <a:pt x="657733" y="168656"/>
                  </a:lnTo>
                  <a:lnTo>
                    <a:pt x="649890" y="163703"/>
                  </a:lnTo>
                  <a:close/>
                </a:path>
                <a:path w="1543685" h="709295">
                  <a:moveTo>
                    <a:pt x="629597" y="151257"/>
                  </a:moveTo>
                  <a:lnTo>
                    <a:pt x="576707" y="151257"/>
                  </a:lnTo>
                  <a:lnTo>
                    <a:pt x="600710" y="163957"/>
                  </a:lnTo>
                  <a:lnTo>
                    <a:pt x="600329" y="163703"/>
                  </a:lnTo>
                  <a:lnTo>
                    <a:pt x="649890" y="163703"/>
                  </a:lnTo>
                  <a:lnTo>
                    <a:pt x="636016" y="154940"/>
                  </a:lnTo>
                  <a:lnTo>
                    <a:pt x="629597" y="151257"/>
                  </a:lnTo>
                  <a:close/>
                </a:path>
                <a:path w="1543685" h="709295">
                  <a:moveTo>
                    <a:pt x="607921" y="139065"/>
                  </a:moveTo>
                  <a:lnTo>
                    <a:pt x="551688" y="139065"/>
                  </a:lnTo>
                  <a:lnTo>
                    <a:pt x="576961" y="151511"/>
                  </a:lnTo>
                  <a:lnTo>
                    <a:pt x="576707" y="151257"/>
                  </a:lnTo>
                  <a:lnTo>
                    <a:pt x="629597" y="151257"/>
                  </a:lnTo>
                  <a:lnTo>
                    <a:pt x="612775" y="141605"/>
                  </a:lnTo>
                  <a:lnTo>
                    <a:pt x="607921" y="139065"/>
                  </a:lnTo>
                  <a:close/>
                </a:path>
                <a:path w="1543685" h="709295">
                  <a:moveTo>
                    <a:pt x="514167" y="95377"/>
                  </a:moveTo>
                  <a:lnTo>
                    <a:pt x="440436" y="95377"/>
                  </a:lnTo>
                  <a:lnTo>
                    <a:pt x="470154" y="105664"/>
                  </a:lnTo>
                  <a:lnTo>
                    <a:pt x="498475" y="116459"/>
                  </a:lnTo>
                  <a:lnTo>
                    <a:pt x="525907" y="127635"/>
                  </a:lnTo>
                  <a:lnTo>
                    <a:pt x="552069" y="139319"/>
                  </a:lnTo>
                  <a:lnTo>
                    <a:pt x="551688" y="139065"/>
                  </a:lnTo>
                  <a:lnTo>
                    <a:pt x="607921" y="139065"/>
                  </a:lnTo>
                  <a:lnTo>
                    <a:pt x="588263" y="128778"/>
                  </a:lnTo>
                  <a:lnTo>
                    <a:pt x="562610" y="116205"/>
                  </a:lnTo>
                  <a:lnTo>
                    <a:pt x="535686" y="104140"/>
                  </a:lnTo>
                  <a:lnTo>
                    <a:pt x="514167" y="95377"/>
                  </a:lnTo>
                  <a:close/>
                </a:path>
                <a:path w="1543685" h="709295">
                  <a:moveTo>
                    <a:pt x="525526" y="127508"/>
                  </a:moveTo>
                  <a:lnTo>
                    <a:pt x="525811" y="127635"/>
                  </a:lnTo>
                  <a:lnTo>
                    <a:pt x="525526" y="127508"/>
                  </a:lnTo>
                  <a:close/>
                </a:path>
                <a:path w="1543685" h="709295">
                  <a:moveTo>
                    <a:pt x="498094" y="116332"/>
                  </a:moveTo>
                  <a:lnTo>
                    <a:pt x="498406" y="116459"/>
                  </a:lnTo>
                  <a:lnTo>
                    <a:pt x="498094" y="116332"/>
                  </a:lnTo>
                  <a:close/>
                </a:path>
                <a:path w="1543685" h="709295">
                  <a:moveTo>
                    <a:pt x="469773" y="105537"/>
                  </a:moveTo>
                  <a:lnTo>
                    <a:pt x="470106" y="105664"/>
                  </a:lnTo>
                  <a:lnTo>
                    <a:pt x="469773" y="105537"/>
                  </a:lnTo>
                  <a:close/>
                </a:path>
                <a:path w="1543685" h="709295">
                  <a:moveTo>
                    <a:pt x="489313" y="85725"/>
                  </a:moveTo>
                  <a:lnTo>
                    <a:pt x="410083" y="85725"/>
                  </a:lnTo>
                  <a:lnTo>
                    <a:pt x="440690" y="95504"/>
                  </a:lnTo>
                  <a:lnTo>
                    <a:pt x="440436" y="95377"/>
                  </a:lnTo>
                  <a:lnTo>
                    <a:pt x="514167" y="95377"/>
                  </a:lnTo>
                  <a:lnTo>
                    <a:pt x="507619" y="92710"/>
                  </a:lnTo>
                  <a:lnTo>
                    <a:pt x="489313" y="85725"/>
                  </a:lnTo>
                  <a:close/>
                </a:path>
                <a:path w="1543685" h="709295">
                  <a:moveTo>
                    <a:pt x="464170" y="76708"/>
                  </a:moveTo>
                  <a:lnTo>
                    <a:pt x="378841" y="76708"/>
                  </a:lnTo>
                  <a:lnTo>
                    <a:pt x="410337" y="85852"/>
                  </a:lnTo>
                  <a:lnTo>
                    <a:pt x="410083" y="85725"/>
                  </a:lnTo>
                  <a:lnTo>
                    <a:pt x="489313" y="85725"/>
                  </a:lnTo>
                  <a:lnTo>
                    <a:pt x="478663" y="81661"/>
                  </a:lnTo>
                  <a:lnTo>
                    <a:pt x="464170" y="76708"/>
                  </a:lnTo>
                  <a:close/>
                </a:path>
                <a:path w="1543685" h="709295">
                  <a:moveTo>
                    <a:pt x="439029" y="68326"/>
                  </a:moveTo>
                  <a:lnTo>
                    <a:pt x="346837" y="68326"/>
                  </a:lnTo>
                  <a:lnTo>
                    <a:pt x="379095" y="76835"/>
                  </a:lnTo>
                  <a:lnTo>
                    <a:pt x="378841" y="76708"/>
                  </a:lnTo>
                  <a:lnTo>
                    <a:pt x="464170" y="76708"/>
                  </a:lnTo>
                  <a:lnTo>
                    <a:pt x="448564" y="71374"/>
                  </a:lnTo>
                  <a:lnTo>
                    <a:pt x="439029" y="68326"/>
                  </a:lnTo>
                  <a:close/>
                </a:path>
                <a:path w="1543685" h="709295">
                  <a:moveTo>
                    <a:pt x="414476" y="60579"/>
                  </a:moveTo>
                  <a:lnTo>
                    <a:pt x="314198" y="60579"/>
                  </a:lnTo>
                  <a:lnTo>
                    <a:pt x="347091" y="68453"/>
                  </a:lnTo>
                  <a:lnTo>
                    <a:pt x="346837" y="68326"/>
                  </a:lnTo>
                  <a:lnTo>
                    <a:pt x="439029" y="68326"/>
                  </a:lnTo>
                  <a:lnTo>
                    <a:pt x="417576" y="61468"/>
                  </a:lnTo>
                  <a:lnTo>
                    <a:pt x="414476" y="60579"/>
                  </a:lnTo>
                  <a:close/>
                </a:path>
                <a:path w="1543685" h="709295">
                  <a:moveTo>
                    <a:pt x="389683" y="53467"/>
                  </a:moveTo>
                  <a:lnTo>
                    <a:pt x="280797" y="53467"/>
                  </a:lnTo>
                  <a:lnTo>
                    <a:pt x="314452" y="60706"/>
                  </a:lnTo>
                  <a:lnTo>
                    <a:pt x="314198" y="60579"/>
                  </a:lnTo>
                  <a:lnTo>
                    <a:pt x="414476" y="60579"/>
                  </a:lnTo>
                  <a:lnTo>
                    <a:pt x="389683" y="53467"/>
                  </a:lnTo>
                  <a:close/>
                </a:path>
                <a:path w="1543685" h="709295">
                  <a:moveTo>
                    <a:pt x="254" y="0"/>
                  </a:moveTo>
                  <a:lnTo>
                    <a:pt x="0" y="25400"/>
                  </a:lnTo>
                  <a:lnTo>
                    <a:pt x="36195" y="25908"/>
                  </a:lnTo>
                  <a:lnTo>
                    <a:pt x="35814" y="25908"/>
                  </a:lnTo>
                  <a:lnTo>
                    <a:pt x="71882" y="27305"/>
                  </a:lnTo>
                  <a:lnTo>
                    <a:pt x="71628" y="27305"/>
                  </a:lnTo>
                  <a:lnTo>
                    <a:pt x="107569" y="29591"/>
                  </a:lnTo>
                  <a:lnTo>
                    <a:pt x="107188" y="29591"/>
                  </a:lnTo>
                  <a:lnTo>
                    <a:pt x="142875" y="32766"/>
                  </a:lnTo>
                  <a:lnTo>
                    <a:pt x="142621" y="32766"/>
                  </a:lnTo>
                  <a:lnTo>
                    <a:pt x="178054" y="36703"/>
                  </a:lnTo>
                  <a:lnTo>
                    <a:pt x="177800" y="36703"/>
                  </a:lnTo>
                  <a:lnTo>
                    <a:pt x="212852" y="41529"/>
                  </a:lnTo>
                  <a:lnTo>
                    <a:pt x="212598" y="41529"/>
                  </a:lnTo>
                  <a:lnTo>
                    <a:pt x="247269" y="47244"/>
                  </a:lnTo>
                  <a:lnTo>
                    <a:pt x="247015" y="47244"/>
                  </a:lnTo>
                  <a:lnTo>
                    <a:pt x="281178" y="53594"/>
                  </a:lnTo>
                  <a:lnTo>
                    <a:pt x="280797" y="53467"/>
                  </a:lnTo>
                  <a:lnTo>
                    <a:pt x="389683" y="53467"/>
                  </a:lnTo>
                  <a:lnTo>
                    <a:pt x="319913" y="35814"/>
                  </a:lnTo>
                  <a:lnTo>
                    <a:pt x="251460" y="22225"/>
                  </a:lnTo>
                  <a:lnTo>
                    <a:pt x="181102" y="11557"/>
                  </a:lnTo>
                  <a:lnTo>
                    <a:pt x="109347" y="4191"/>
                  </a:lnTo>
                  <a:lnTo>
                    <a:pt x="36703" y="508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0248" y="4443996"/>
              <a:ext cx="916647" cy="134797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07967" y="4481702"/>
              <a:ext cx="794385" cy="1225550"/>
            </a:xfrm>
            <a:custGeom>
              <a:avLst/>
              <a:gdLst/>
              <a:ahLst/>
              <a:cxnLst/>
              <a:rect l="l" t="t" r="r" b="b"/>
              <a:pathLst>
                <a:path w="794385" h="1225550">
                  <a:moveTo>
                    <a:pt x="0" y="1225296"/>
                  </a:moveTo>
                  <a:lnTo>
                    <a:pt x="794003" y="1225296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6135" y="3053202"/>
              <a:ext cx="7162840" cy="10198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7586" y="3064763"/>
              <a:ext cx="7093458" cy="9502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0248" y="3021342"/>
              <a:ext cx="819124" cy="1078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7967" y="3059048"/>
              <a:ext cx="696595" cy="956310"/>
            </a:xfrm>
            <a:custGeom>
              <a:avLst/>
              <a:gdLst/>
              <a:ahLst/>
              <a:cxnLst/>
              <a:rect l="l" t="t" r="r" b="b"/>
              <a:pathLst>
                <a:path w="696595" h="956310">
                  <a:moveTo>
                    <a:pt x="0" y="956309"/>
                  </a:moveTo>
                  <a:lnTo>
                    <a:pt x="696467" y="956309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956309"/>
                  </a:lnTo>
                  <a:close/>
                </a:path>
              </a:pathLst>
            </a:custGeom>
            <a:ln w="25400">
              <a:solidFill>
                <a:srgbClr val="18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5758" y="2736976"/>
              <a:ext cx="3390900" cy="321945"/>
            </a:xfrm>
            <a:custGeom>
              <a:avLst/>
              <a:gdLst/>
              <a:ahLst/>
              <a:cxnLst/>
              <a:rect l="l" t="t" r="r" b="b"/>
              <a:pathLst>
                <a:path w="3390900" h="321944">
                  <a:moveTo>
                    <a:pt x="3333523" y="268750"/>
                  </a:moveTo>
                  <a:lnTo>
                    <a:pt x="3315258" y="281813"/>
                  </a:lnTo>
                  <a:lnTo>
                    <a:pt x="3390569" y="321690"/>
                  </a:lnTo>
                  <a:lnTo>
                    <a:pt x="3383872" y="279400"/>
                  </a:lnTo>
                  <a:lnTo>
                    <a:pt x="3344976" y="279400"/>
                  </a:lnTo>
                  <a:lnTo>
                    <a:pt x="3333523" y="268750"/>
                  </a:lnTo>
                  <a:close/>
                </a:path>
                <a:path w="3390900" h="321944">
                  <a:moveTo>
                    <a:pt x="1701596" y="0"/>
                  </a:moveTo>
                  <a:lnTo>
                    <a:pt x="1543227" y="1650"/>
                  </a:lnTo>
                  <a:lnTo>
                    <a:pt x="1386001" y="6476"/>
                  </a:lnTo>
                  <a:lnTo>
                    <a:pt x="1231315" y="14350"/>
                  </a:lnTo>
                  <a:lnTo>
                    <a:pt x="1080439" y="24892"/>
                  </a:lnTo>
                  <a:lnTo>
                    <a:pt x="1006652" y="31114"/>
                  </a:lnTo>
                  <a:lnTo>
                    <a:pt x="934262" y="37973"/>
                  </a:lnTo>
                  <a:lnTo>
                    <a:pt x="794435" y="53467"/>
                  </a:lnTo>
                  <a:lnTo>
                    <a:pt x="727252" y="61975"/>
                  </a:lnTo>
                  <a:lnTo>
                    <a:pt x="661974" y="70993"/>
                  </a:lnTo>
                  <a:lnTo>
                    <a:pt x="598982" y="80390"/>
                  </a:lnTo>
                  <a:lnTo>
                    <a:pt x="538276" y="90424"/>
                  </a:lnTo>
                  <a:lnTo>
                    <a:pt x="479983" y="100837"/>
                  </a:lnTo>
                  <a:lnTo>
                    <a:pt x="424230" y="111633"/>
                  </a:lnTo>
                  <a:lnTo>
                    <a:pt x="371271" y="122809"/>
                  </a:lnTo>
                  <a:lnTo>
                    <a:pt x="321233" y="134238"/>
                  </a:lnTo>
                  <a:lnTo>
                    <a:pt x="274370" y="146176"/>
                  </a:lnTo>
                  <a:lnTo>
                    <a:pt x="230555" y="158369"/>
                  </a:lnTo>
                  <a:lnTo>
                    <a:pt x="190169" y="170814"/>
                  </a:lnTo>
                  <a:lnTo>
                    <a:pt x="153339" y="183514"/>
                  </a:lnTo>
                  <a:lnTo>
                    <a:pt x="90474" y="209803"/>
                  </a:lnTo>
                  <a:lnTo>
                    <a:pt x="42976" y="237236"/>
                  </a:lnTo>
                  <a:lnTo>
                    <a:pt x="11734" y="267208"/>
                  </a:lnTo>
                  <a:lnTo>
                    <a:pt x="0" y="299212"/>
                  </a:lnTo>
                  <a:lnTo>
                    <a:pt x="24942" y="303784"/>
                  </a:lnTo>
                  <a:lnTo>
                    <a:pt x="26787" y="294005"/>
                  </a:lnTo>
                  <a:lnTo>
                    <a:pt x="26212" y="294005"/>
                  </a:lnTo>
                  <a:lnTo>
                    <a:pt x="27482" y="290322"/>
                  </a:lnTo>
                  <a:lnTo>
                    <a:pt x="28174" y="290322"/>
                  </a:lnTo>
                  <a:lnTo>
                    <a:pt x="32166" y="282828"/>
                  </a:lnTo>
                  <a:lnTo>
                    <a:pt x="31800" y="282828"/>
                  </a:lnTo>
                  <a:lnTo>
                    <a:pt x="33451" y="280415"/>
                  </a:lnTo>
                  <a:lnTo>
                    <a:pt x="33917" y="280415"/>
                  </a:lnTo>
                  <a:lnTo>
                    <a:pt x="42274" y="270890"/>
                  </a:lnTo>
                  <a:lnTo>
                    <a:pt x="42087" y="270890"/>
                  </a:lnTo>
                  <a:lnTo>
                    <a:pt x="43611" y="269367"/>
                  </a:lnTo>
                  <a:lnTo>
                    <a:pt x="43942" y="269367"/>
                  </a:lnTo>
                  <a:lnTo>
                    <a:pt x="57388" y="258318"/>
                  </a:lnTo>
                  <a:lnTo>
                    <a:pt x="57200" y="258318"/>
                  </a:lnTo>
                  <a:lnTo>
                    <a:pt x="58470" y="257428"/>
                  </a:lnTo>
                  <a:lnTo>
                    <a:pt x="58602" y="257428"/>
                  </a:lnTo>
                  <a:lnTo>
                    <a:pt x="77227" y="245618"/>
                  </a:lnTo>
                  <a:lnTo>
                    <a:pt x="78028" y="245110"/>
                  </a:lnTo>
                  <a:lnTo>
                    <a:pt x="101904" y="232410"/>
                  </a:lnTo>
                  <a:lnTo>
                    <a:pt x="102117" y="232410"/>
                  </a:lnTo>
                  <a:lnTo>
                    <a:pt x="129533" y="220090"/>
                  </a:lnTo>
                  <a:lnTo>
                    <a:pt x="162229" y="207263"/>
                  </a:lnTo>
                  <a:lnTo>
                    <a:pt x="162585" y="207263"/>
                  </a:lnTo>
                  <a:lnTo>
                    <a:pt x="197929" y="195072"/>
                  </a:lnTo>
                  <a:lnTo>
                    <a:pt x="237921" y="182625"/>
                  </a:lnTo>
                  <a:lnTo>
                    <a:pt x="280974" y="170687"/>
                  </a:lnTo>
                  <a:lnTo>
                    <a:pt x="280720" y="170687"/>
                  </a:lnTo>
                  <a:lnTo>
                    <a:pt x="327329" y="158876"/>
                  </a:lnTo>
                  <a:lnTo>
                    <a:pt x="327628" y="158876"/>
                  </a:lnTo>
                  <a:lnTo>
                    <a:pt x="376859" y="147574"/>
                  </a:lnTo>
                  <a:lnTo>
                    <a:pt x="429310" y="136525"/>
                  </a:lnTo>
                  <a:lnTo>
                    <a:pt x="484682" y="125730"/>
                  </a:lnTo>
                  <a:lnTo>
                    <a:pt x="484428" y="125730"/>
                  </a:lnTo>
                  <a:lnTo>
                    <a:pt x="542594" y="115443"/>
                  </a:lnTo>
                  <a:lnTo>
                    <a:pt x="543234" y="115443"/>
                  </a:lnTo>
                  <a:lnTo>
                    <a:pt x="603046" y="105537"/>
                  </a:lnTo>
                  <a:lnTo>
                    <a:pt x="602792" y="105537"/>
                  </a:lnTo>
                  <a:lnTo>
                    <a:pt x="665657" y="96138"/>
                  </a:lnTo>
                  <a:lnTo>
                    <a:pt x="665530" y="96138"/>
                  </a:lnTo>
                  <a:lnTo>
                    <a:pt x="730681" y="87122"/>
                  </a:lnTo>
                  <a:lnTo>
                    <a:pt x="797610" y="78612"/>
                  </a:lnTo>
                  <a:lnTo>
                    <a:pt x="866444" y="70612"/>
                  </a:lnTo>
                  <a:lnTo>
                    <a:pt x="936929" y="63246"/>
                  </a:lnTo>
                  <a:lnTo>
                    <a:pt x="1008938" y="56387"/>
                  </a:lnTo>
                  <a:lnTo>
                    <a:pt x="1008811" y="56387"/>
                  </a:lnTo>
                  <a:lnTo>
                    <a:pt x="1082471" y="50164"/>
                  </a:lnTo>
                  <a:lnTo>
                    <a:pt x="1084012" y="50164"/>
                  </a:lnTo>
                  <a:lnTo>
                    <a:pt x="1232966" y="39624"/>
                  </a:lnTo>
                  <a:lnTo>
                    <a:pt x="1232712" y="39624"/>
                  </a:lnTo>
                  <a:lnTo>
                    <a:pt x="1387271" y="31876"/>
                  </a:lnTo>
                  <a:lnTo>
                    <a:pt x="1387017" y="31876"/>
                  </a:lnTo>
                  <a:lnTo>
                    <a:pt x="1543862" y="27050"/>
                  </a:lnTo>
                  <a:lnTo>
                    <a:pt x="1543608" y="27050"/>
                  </a:lnTo>
                  <a:lnTo>
                    <a:pt x="1701592" y="25401"/>
                  </a:lnTo>
                  <a:lnTo>
                    <a:pt x="2305989" y="25400"/>
                  </a:lnTo>
                  <a:lnTo>
                    <a:pt x="2171877" y="15239"/>
                  </a:lnTo>
                  <a:lnTo>
                    <a:pt x="2017064" y="6985"/>
                  </a:lnTo>
                  <a:lnTo>
                    <a:pt x="1859965" y="1777"/>
                  </a:lnTo>
                  <a:lnTo>
                    <a:pt x="1701596" y="0"/>
                  </a:lnTo>
                  <a:close/>
                </a:path>
                <a:path w="3390900" h="321944">
                  <a:moveTo>
                    <a:pt x="27482" y="290322"/>
                  </a:moveTo>
                  <a:lnTo>
                    <a:pt x="26212" y="294005"/>
                  </a:lnTo>
                  <a:lnTo>
                    <a:pt x="27103" y="292333"/>
                  </a:lnTo>
                  <a:lnTo>
                    <a:pt x="27482" y="290322"/>
                  </a:lnTo>
                  <a:close/>
                </a:path>
                <a:path w="3390900" h="321944">
                  <a:moveTo>
                    <a:pt x="27103" y="292333"/>
                  </a:moveTo>
                  <a:lnTo>
                    <a:pt x="26212" y="294005"/>
                  </a:lnTo>
                  <a:lnTo>
                    <a:pt x="26787" y="294005"/>
                  </a:lnTo>
                  <a:lnTo>
                    <a:pt x="27103" y="292333"/>
                  </a:lnTo>
                  <a:close/>
                </a:path>
                <a:path w="3390900" h="321944">
                  <a:moveTo>
                    <a:pt x="28174" y="290322"/>
                  </a:moveTo>
                  <a:lnTo>
                    <a:pt x="27482" y="290322"/>
                  </a:lnTo>
                  <a:lnTo>
                    <a:pt x="27103" y="292333"/>
                  </a:lnTo>
                  <a:lnTo>
                    <a:pt x="28174" y="290322"/>
                  </a:lnTo>
                  <a:close/>
                </a:path>
                <a:path w="3390900" h="321944">
                  <a:moveTo>
                    <a:pt x="33451" y="280415"/>
                  </a:moveTo>
                  <a:lnTo>
                    <a:pt x="31800" y="282828"/>
                  </a:lnTo>
                  <a:lnTo>
                    <a:pt x="32731" y="281768"/>
                  </a:lnTo>
                  <a:lnTo>
                    <a:pt x="33451" y="280415"/>
                  </a:lnTo>
                  <a:close/>
                </a:path>
                <a:path w="3390900" h="321944">
                  <a:moveTo>
                    <a:pt x="32731" y="281768"/>
                  </a:moveTo>
                  <a:lnTo>
                    <a:pt x="31800" y="282828"/>
                  </a:lnTo>
                  <a:lnTo>
                    <a:pt x="32166" y="282828"/>
                  </a:lnTo>
                  <a:lnTo>
                    <a:pt x="32731" y="281768"/>
                  </a:lnTo>
                  <a:close/>
                </a:path>
                <a:path w="3390900" h="321944">
                  <a:moveTo>
                    <a:pt x="33917" y="280415"/>
                  </a:moveTo>
                  <a:lnTo>
                    <a:pt x="33451" y="280415"/>
                  </a:lnTo>
                  <a:lnTo>
                    <a:pt x="32731" y="281768"/>
                  </a:lnTo>
                  <a:lnTo>
                    <a:pt x="33917" y="280415"/>
                  </a:lnTo>
                  <a:close/>
                </a:path>
                <a:path w="3390900" h="321944">
                  <a:moveTo>
                    <a:pt x="3354626" y="253658"/>
                  </a:moveTo>
                  <a:lnTo>
                    <a:pt x="3333523" y="268750"/>
                  </a:lnTo>
                  <a:lnTo>
                    <a:pt x="3344976" y="279400"/>
                  </a:lnTo>
                  <a:lnTo>
                    <a:pt x="3362248" y="260731"/>
                  </a:lnTo>
                  <a:lnTo>
                    <a:pt x="3354626" y="253658"/>
                  </a:lnTo>
                  <a:close/>
                </a:path>
                <a:path w="3390900" h="321944">
                  <a:moveTo>
                    <a:pt x="3377234" y="237489"/>
                  </a:moveTo>
                  <a:lnTo>
                    <a:pt x="3354626" y="253658"/>
                  </a:lnTo>
                  <a:lnTo>
                    <a:pt x="3362248" y="260731"/>
                  </a:lnTo>
                  <a:lnTo>
                    <a:pt x="3344976" y="279400"/>
                  </a:lnTo>
                  <a:lnTo>
                    <a:pt x="3383872" y="279400"/>
                  </a:lnTo>
                  <a:lnTo>
                    <a:pt x="3377234" y="237489"/>
                  </a:lnTo>
                  <a:close/>
                </a:path>
                <a:path w="3390900" h="321944">
                  <a:moveTo>
                    <a:pt x="43611" y="269367"/>
                  </a:moveTo>
                  <a:lnTo>
                    <a:pt x="42087" y="270890"/>
                  </a:lnTo>
                  <a:lnTo>
                    <a:pt x="42757" y="270340"/>
                  </a:lnTo>
                  <a:lnTo>
                    <a:pt x="43611" y="269367"/>
                  </a:lnTo>
                  <a:close/>
                </a:path>
                <a:path w="3390900" h="321944">
                  <a:moveTo>
                    <a:pt x="42757" y="270340"/>
                  </a:moveTo>
                  <a:lnTo>
                    <a:pt x="42087" y="270890"/>
                  </a:lnTo>
                  <a:lnTo>
                    <a:pt x="42274" y="270890"/>
                  </a:lnTo>
                  <a:lnTo>
                    <a:pt x="42757" y="270340"/>
                  </a:lnTo>
                  <a:close/>
                </a:path>
                <a:path w="3390900" h="321944">
                  <a:moveTo>
                    <a:pt x="43942" y="269367"/>
                  </a:moveTo>
                  <a:lnTo>
                    <a:pt x="43611" y="269367"/>
                  </a:lnTo>
                  <a:lnTo>
                    <a:pt x="42757" y="270340"/>
                  </a:lnTo>
                  <a:lnTo>
                    <a:pt x="43942" y="269367"/>
                  </a:lnTo>
                  <a:close/>
                </a:path>
                <a:path w="3390900" h="321944">
                  <a:moveTo>
                    <a:pt x="3324229" y="260108"/>
                  </a:moveTo>
                  <a:lnTo>
                    <a:pt x="3333523" y="268750"/>
                  </a:lnTo>
                  <a:lnTo>
                    <a:pt x="3344559" y="260858"/>
                  </a:lnTo>
                  <a:lnTo>
                    <a:pt x="3325545" y="260858"/>
                  </a:lnTo>
                  <a:lnTo>
                    <a:pt x="3324229" y="260108"/>
                  </a:lnTo>
                  <a:close/>
                </a:path>
                <a:path w="3390900" h="321944">
                  <a:moveTo>
                    <a:pt x="3323259" y="259207"/>
                  </a:moveTo>
                  <a:lnTo>
                    <a:pt x="3324229" y="260108"/>
                  </a:lnTo>
                  <a:lnTo>
                    <a:pt x="3325545" y="260858"/>
                  </a:lnTo>
                  <a:lnTo>
                    <a:pt x="3323259" y="259207"/>
                  </a:lnTo>
                  <a:close/>
                </a:path>
                <a:path w="3390900" h="321944">
                  <a:moveTo>
                    <a:pt x="3346868" y="259207"/>
                  </a:moveTo>
                  <a:lnTo>
                    <a:pt x="3323259" y="259207"/>
                  </a:lnTo>
                  <a:lnTo>
                    <a:pt x="3325545" y="260858"/>
                  </a:lnTo>
                  <a:lnTo>
                    <a:pt x="3344559" y="260858"/>
                  </a:lnTo>
                  <a:lnTo>
                    <a:pt x="3346868" y="259207"/>
                  </a:lnTo>
                  <a:close/>
                </a:path>
                <a:path w="3390900" h="321944">
                  <a:moveTo>
                    <a:pt x="3347191" y="246761"/>
                  </a:moveTo>
                  <a:lnTo>
                    <a:pt x="3300780" y="246761"/>
                  </a:lnTo>
                  <a:lnTo>
                    <a:pt x="3324229" y="260108"/>
                  </a:lnTo>
                  <a:lnTo>
                    <a:pt x="3323259" y="259207"/>
                  </a:lnTo>
                  <a:lnTo>
                    <a:pt x="3346868" y="259207"/>
                  </a:lnTo>
                  <a:lnTo>
                    <a:pt x="3354626" y="253658"/>
                  </a:lnTo>
                  <a:lnTo>
                    <a:pt x="3347191" y="246761"/>
                  </a:lnTo>
                  <a:close/>
                </a:path>
                <a:path w="3390900" h="321944">
                  <a:moveTo>
                    <a:pt x="58470" y="257428"/>
                  </a:moveTo>
                  <a:lnTo>
                    <a:pt x="57200" y="258318"/>
                  </a:lnTo>
                  <a:lnTo>
                    <a:pt x="58024" y="257795"/>
                  </a:lnTo>
                  <a:lnTo>
                    <a:pt x="58470" y="257428"/>
                  </a:lnTo>
                  <a:close/>
                </a:path>
                <a:path w="3390900" h="321944">
                  <a:moveTo>
                    <a:pt x="58024" y="257795"/>
                  </a:moveTo>
                  <a:lnTo>
                    <a:pt x="57200" y="258318"/>
                  </a:lnTo>
                  <a:lnTo>
                    <a:pt x="57388" y="258318"/>
                  </a:lnTo>
                  <a:lnTo>
                    <a:pt x="58024" y="257795"/>
                  </a:lnTo>
                  <a:close/>
                </a:path>
                <a:path w="3390900" h="321944">
                  <a:moveTo>
                    <a:pt x="58602" y="257428"/>
                  </a:moveTo>
                  <a:lnTo>
                    <a:pt x="58470" y="257428"/>
                  </a:lnTo>
                  <a:lnTo>
                    <a:pt x="58024" y="257795"/>
                  </a:lnTo>
                  <a:lnTo>
                    <a:pt x="58602" y="257428"/>
                  </a:lnTo>
                  <a:close/>
                </a:path>
                <a:path w="3390900" h="321944">
                  <a:moveTo>
                    <a:pt x="3328591" y="233425"/>
                  </a:moveTo>
                  <a:lnTo>
                    <a:pt x="3272713" y="233425"/>
                  </a:lnTo>
                  <a:lnTo>
                    <a:pt x="3301542" y="247269"/>
                  </a:lnTo>
                  <a:lnTo>
                    <a:pt x="3300780" y="246761"/>
                  </a:lnTo>
                  <a:lnTo>
                    <a:pt x="3347191" y="246761"/>
                  </a:lnTo>
                  <a:lnTo>
                    <a:pt x="3339388" y="239522"/>
                  </a:lnTo>
                  <a:lnTo>
                    <a:pt x="3328591" y="233425"/>
                  </a:lnTo>
                  <a:close/>
                </a:path>
                <a:path w="3390900" h="321944">
                  <a:moveTo>
                    <a:pt x="78028" y="245110"/>
                  </a:moveTo>
                  <a:lnTo>
                    <a:pt x="77139" y="245618"/>
                  </a:lnTo>
                  <a:lnTo>
                    <a:pt x="77692" y="245323"/>
                  </a:lnTo>
                  <a:lnTo>
                    <a:pt x="78028" y="245110"/>
                  </a:lnTo>
                  <a:close/>
                </a:path>
                <a:path w="3390900" h="321944">
                  <a:moveTo>
                    <a:pt x="77692" y="245323"/>
                  </a:moveTo>
                  <a:lnTo>
                    <a:pt x="77139" y="245618"/>
                  </a:lnTo>
                  <a:lnTo>
                    <a:pt x="77692" y="245323"/>
                  </a:lnTo>
                  <a:close/>
                </a:path>
                <a:path w="3390900" h="321944">
                  <a:moveTo>
                    <a:pt x="78092" y="245110"/>
                  </a:moveTo>
                  <a:lnTo>
                    <a:pt x="77692" y="245323"/>
                  </a:lnTo>
                  <a:lnTo>
                    <a:pt x="78092" y="245110"/>
                  </a:lnTo>
                  <a:close/>
                </a:path>
                <a:path w="3390900" h="321944">
                  <a:moveTo>
                    <a:pt x="3303375" y="219963"/>
                  </a:moveTo>
                  <a:lnTo>
                    <a:pt x="3240455" y="219963"/>
                  </a:lnTo>
                  <a:lnTo>
                    <a:pt x="3273221" y="233680"/>
                  </a:lnTo>
                  <a:lnTo>
                    <a:pt x="3272713" y="233425"/>
                  </a:lnTo>
                  <a:lnTo>
                    <a:pt x="3328591" y="233425"/>
                  </a:lnTo>
                  <a:lnTo>
                    <a:pt x="3312845" y="224536"/>
                  </a:lnTo>
                  <a:lnTo>
                    <a:pt x="3303375" y="219963"/>
                  </a:lnTo>
                  <a:close/>
                </a:path>
                <a:path w="3390900" h="321944">
                  <a:moveTo>
                    <a:pt x="102117" y="232410"/>
                  </a:moveTo>
                  <a:lnTo>
                    <a:pt x="101904" y="232410"/>
                  </a:lnTo>
                  <a:lnTo>
                    <a:pt x="101269" y="232790"/>
                  </a:lnTo>
                  <a:lnTo>
                    <a:pt x="102117" y="232410"/>
                  </a:lnTo>
                  <a:close/>
                </a:path>
                <a:path w="3390900" h="321944">
                  <a:moveTo>
                    <a:pt x="3274801" y="206756"/>
                  </a:moveTo>
                  <a:lnTo>
                    <a:pt x="3204514" y="206756"/>
                  </a:lnTo>
                  <a:lnTo>
                    <a:pt x="3204895" y="206883"/>
                  </a:lnTo>
                  <a:lnTo>
                    <a:pt x="3240963" y="220218"/>
                  </a:lnTo>
                  <a:lnTo>
                    <a:pt x="3240455" y="219963"/>
                  </a:lnTo>
                  <a:lnTo>
                    <a:pt x="3303375" y="219963"/>
                  </a:lnTo>
                  <a:lnTo>
                    <a:pt x="3283381" y="210312"/>
                  </a:lnTo>
                  <a:lnTo>
                    <a:pt x="3274801" y="206756"/>
                  </a:lnTo>
                  <a:close/>
                </a:path>
                <a:path w="3390900" h="321944">
                  <a:moveTo>
                    <a:pt x="130005" y="219879"/>
                  </a:moveTo>
                  <a:lnTo>
                    <a:pt x="129463" y="220090"/>
                  </a:lnTo>
                  <a:lnTo>
                    <a:pt x="130005" y="219879"/>
                  </a:lnTo>
                  <a:close/>
                </a:path>
                <a:path w="3390900" h="321944">
                  <a:moveTo>
                    <a:pt x="162585" y="207263"/>
                  </a:moveTo>
                  <a:lnTo>
                    <a:pt x="162229" y="207263"/>
                  </a:lnTo>
                  <a:lnTo>
                    <a:pt x="161848" y="207518"/>
                  </a:lnTo>
                  <a:lnTo>
                    <a:pt x="162585" y="207263"/>
                  </a:lnTo>
                  <a:close/>
                </a:path>
                <a:path w="3390900" h="321944">
                  <a:moveTo>
                    <a:pt x="3204545" y="206767"/>
                  </a:moveTo>
                  <a:lnTo>
                    <a:pt x="3204858" y="206883"/>
                  </a:lnTo>
                  <a:lnTo>
                    <a:pt x="3204545" y="206767"/>
                  </a:lnTo>
                  <a:close/>
                </a:path>
                <a:path w="3390900" h="321944">
                  <a:moveTo>
                    <a:pt x="3242382" y="193675"/>
                  </a:moveTo>
                  <a:lnTo>
                    <a:pt x="3164890" y="193675"/>
                  </a:lnTo>
                  <a:lnTo>
                    <a:pt x="3204545" y="206767"/>
                  </a:lnTo>
                  <a:lnTo>
                    <a:pt x="3274801" y="206756"/>
                  </a:lnTo>
                  <a:lnTo>
                    <a:pt x="3249980" y="196469"/>
                  </a:lnTo>
                  <a:lnTo>
                    <a:pt x="3242382" y="193675"/>
                  </a:lnTo>
                  <a:close/>
                </a:path>
                <a:path w="3390900" h="321944">
                  <a:moveTo>
                    <a:pt x="3168782" y="168275"/>
                  </a:moveTo>
                  <a:lnTo>
                    <a:pt x="3075482" y="168275"/>
                  </a:lnTo>
                  <a:lnTo>
                    <a:pt x="3122091" y="180848"/>
                  </a:lnTo>
                  <a:lnTo>
                    <a:pt x="3121837" y="180848"/>
                  </a:lnTo>
                  <a:lnTo>
                    <a:pt x="3165271" y="193801"/>
                  </a:lnTo>
                  <a:lnTo>
                    <a:pt x="3164890" y="193675"/>
                  </a:lnTo>
                  <a:lnTo>
                    <a:pt x="3242382" y="193675"/>
                  </a:lnTo>
                  <a:lnTo>
                    <a:pt x="3213023" y="182880"/>
                  </a:lnTo>
                  <a:lnTo>
                    <a:pt x="3172637" y="169418"/>
                  </a:lnTo>
                  <a:lnTo>
                    <a:pt x="3168782" y="168275"/>
                  </a:lnTo>
                  <a:close/>
                </a:path>
                <a:path w="3390900" h="321944">
                  <a:moveTo>
                    <a:pt x="237997" y="182625"/>
                  </a:moveTo>
                  <a:lnTo>
                    <a:pt x="237540" y="182752"/>
                  </a:lnTo>
                  <a:lnTo>
                    <a:pt x="237997" y="182625"/>
                  </a:lnTo>
                  <a:close/>
                </a:path>
                <a:path w="3390900" h="321944">
                  <a:moveTo>
                    <a:pt x="3127540" y="156083"/>
                  </a:moveTo>
                  <a:lnTo>
                    <a:pt x="3026079" y="156083"/>
                  </a:lnTo>
                  <a:lnTo>
                    <a:pt x="3075736" y="168401"/>
                  </a:lnTo>
                  <a:lnTo>
                    <a:pt x="3075482" y="168275"/>
                  </a:lnTo>
                  <a:lnTo>
                    <a:pt x="3168782" y="168275"/>
                  </a:lnTo>
                  <a:lnTo>
                    <a:pt x="3128949" y="156463"/>
                  </a:lnTo>
                  <a:lnTo>
                    <a:pt x="3127540" y="156083"/>
                  </a:lnTo>
                  <a:close/>
                </a:path>
                <a:path w="3390900" h="321944">
                  <a:moveTo>
                    <a:pt x="327628" y="158876"/>
                  </a:moveTo>
                  <a:lnTo>
                    <a:pt x="327329" y="158876"/>
                  </a:lnTo>
                  <a:lnTo>
                    <a:pt x="327075" y="159003"/>
                  </a:lnTo>
                  <a:lnTo>
                    <a:pt x="327628" y="158876"/>
                  </a:lnTo>
                  <a:close/>
                </a:path>
                <a:path w="3390900" h="321944">
                  <a:moveTo>
                    <a:pt x="3037080" y="132714"/>
                  </a:moveTo>
                  <a:lnTo>
                    <a:pt x="2918256" y="132714"/>
                  </a:lnTo>
                  <a:lnTo>
                    <a:pt x="2973755" y="144272"/>
                  </a:lnTo>
                  <a:lnTo>
                    <a:pt x="2973501" y="144272"/>
                  </a:lnTo>
                  <a:lnTo>
                    <a:pt x="3026206" y="156210"/>
                  </a:lnTo>
                  <a:lnTo>
                    <a:pt x="3127540" y="156083"/>
                  </a:lnTo>
                  <a:lnTo>
                    <a:pt x="3081959" y="143763"/>
                  </a:lnTo>
                  <a:lnTo>
                    <a:pt x="3037080" y="132714"/>
                  </a:lnTo>
                  <a:close/>
                </a:path>
                <a:path w="3390900" h="321944">
                  <a:moveTo>
                    <a:pt x="2833968" y="91312"/>
                  </a:moveTo>
                  <a:lnTo>
                    <a:pt x="2672257" y="91312"/>
                  </a:lnTo>
                  <a:lnTo>
                    <a:pt x="2737281" y="101092"/>
                  </a:lnTo>
                  <a:lnTo>
                    <a:pt x="2800146" y="111125"/>
                  </a:lnTo>
                  <a:lnTo>
                    <a:pt x="2860598" y="121793"/>
                  </a:lnTo>
                  <a:lnTo>
                    <a:pt x="2860344" y="121793"/>
                  </a:lnTo>
                  <a:lnTo>
                    <a:pt x="2918510" y="132842"/>
                  </a:lnTo>
                  <a:lnTo>
                    <a:pt x="2918256" y="132714"/>
                  </a:lnTo>
                  <a:lnTo>
                    <a:pt x="3037080" y="132714"/>
                  </a:lnTo>
                  <a:lnTo>
                    <a:pt x="3031921" y="131445"/>
                  </a:lnTo>
                  <a:lnTo>
                    <a:pt x="2978962" y="119507"/>
                  </a:lnTo>
                  <a:lnTo>
                    <a:pt x="2923336" y="107823"/>
                  </a:lnTo>
                  <a:lnTo>
                    <a:pt x="2865043" y="96774"/>
                  </a:lnTo>
                  <a:lnTo>
                    <a:pt x="2833968" y="91312"/>
                  </a:lnTo>
                  <a:close/>
                </a:path>
                <a:path w="3390900" h="321944">
                  <a:moveTo>
                    <a:pt x="543234" y="115443"/>
                  </a:moveTo>
                  <a:lnTo>
                    <a:pt x="542594" y="115443"/>
                  </a:lnTo>
                  <a:lnTo>
                    <a:pt x="543234" y="115443"/>
                  </a:lnTo>
                  <a:close/>
                </a:path>
                <a:path w="3390900" h="321944">
                  <a:moveTo>
                    <a:pt x="2305989" y="25400"/>
                  </a:moveTo>
                  <a:lnTo>
                    <a:pt x="1701592" y="25401"/>
                  </a:lnTo>
                  <a:lnTo>
                    <a:pt x="1859584" y="27177"/>
                  </a:lnTo>
                  <a:lnTo>
                    <a:pt x="1859203" y="27177"/>
                  </a:lnTo>
                  <a:lnTo>
                    <a:pt x="2016175" y="32385"/>
                  </a:lnTo>
                  <a:lnTo>
                    <a:pt x="2015921" y="32385"/>
                  </a:lnTo>
                  <a:lnTo>
                    <a:pt x="2170353" y="40639"/>
                  </a:lnTo>
                  <a:lnTo>
                    <a:pt x="2170099" y="40639"/>
                  </a:lnTo>
                  <a:lnTo>
                    <a:pt x="2320721" y="51943"/>
                  </a:lnTo>
                  <a:lnTo>
                    <a:pt x="2394127" y="58547"/>
                  </a:lnTo>
                  <a:lnTo>
                    <a:pt x="2466136" y="65912"/>
                  </a:lnTo>
                  <a:lnTo>
                    <a:pt x="2466009" y="65912"/>
                  </a:lnTo>
                  <a:lnTo>
                    <a:pt x="2536748" y="73787"/>
                  </a:lnTo>
                  <a:lnTo>
                    <a:pt x="2536621" y="73787"/>
                  </a:lnTo>
                  <a:lnTo>
                    <a:pt x="2605582" y="82296"/>
                  </a:lnTo>
                  <a:lnTo>
                    <a:pt x="2672511" y="91439"/>
                  </a:lnTo>
                  <a:lnTo>
                    <a:pt x="2672257" y="91312"/>
                  </a:lnTo>
                  <a:lnTo>
                    <a:pt x="2833968" y="91312"/>
                  </a:lnTo>
                  <a:lnTo>
                    <a:pt x="2804337" y="86106"/>
                  </a:lnTo>
                  <a:lnTo>
                    <a:pt x="2741218" y="75946"/>
                  </a:lnTo>
                  <a:lnTo>
                    <a:pt x="2675940" y="66167"/>
                  </a:lnTo>
                  <a:lnTo>
                    <a:pt x="2539669" y="48513"/>
                  </a:lnTo>
                  <a:lnTo>
                    <a:pt x="2396540" y="33274"/>
                  </a:lnTo>
                  <a:lnTo>
                    <a:pt x="2322753" y="26670"/>
                  </a:lnTo>
                  <a:lnTo>
                    <a:pt x="2305989" y="25400"/>
                  </a:lnTo>
                  <a:close/>
                </a:path>
                <a:path w="3390900" h="321944">
                  <a:moveTo>
                    <a:pt x="1084012" y="50164"/>
                  </a:moveTo>
                  <a:lnTo>
                    <a:pt x="1082471" y="50164"/>
                  </a:lnTo>
                  <a:lnTo>
                    <a:pt x="1082217" y="50292"/>
                  </a:lnTo>
                  <a:lnTo>
                    <a:pt x="1084012" y="50164"/>
                  </a:lnTo>
                  <a:close/>
                </a:path>
              </a:pathLst>
            </a:custGeom>
            <a:solidFill>
              <a:srgbClr val="18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3372" y="921370"/>
            <a:ext cx="11223625" cy="155575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000" dirty="0">
                <a:latin typeface="Carlito"/>
                <a:cs typeface="Carlito"/>
              </a:rPr>
              <a:t>Models </a:t>
            </a:r>
            <a:r>
              <a:rPr sz="2000" spc="-10" dirty="0">
                <a:latin typeface="Carlito"/>
                <a:cs typeface="Carlito"/>
              </a:rPr>
              <a:t>generally contain two </a:t>
            </a:r>
            <a:r>
              <a:rPr sz="2000" dirty="0">
                <a:latin typeface="Carlito"/>
                <a:cs typeface="Carlito"/>
              </a:rPr>
              <a:t>types </a:t>
            </a:r>
            <a:r>
              <a:rPr sz="2000" spc="-5" dirty="0">
                <a:latin typeface="Carlito"/>
                <a:cs typeface="Carlito"/>
              </a:rPr>
              <a:t>of tables: </a:t>
            </a:r>
            <a:r>
              <a:rPr sz="2000" b="1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(or </a:t>
            </a:r>
            <a:r>
              <a:rPr sz="2000" dirty="0">
                <a:latin typeface="Carlito"/>
                <a:cs typeface="Carlito"/>
              </a:rPr>
              <a:t>“</a:t>
            </a:r>
            <a:r>
              <a:rPr sz="2000" i="1" dirty="0">
                <a:latin typeface="Carlito"/>
                <a:cs typeface="Carlito"/>
              </a:rPr>
              <a:t>fact”</a:t>
            </a:r>
            <a:r>
              <a:rPr sz="2000" dirty="0">
                <a:latin typeface="Carlito"/>
                <a:cs typeface="Carlito"/>
              </a:rPr>
              <a:t>) </a:t>
            </a:r>
            <a:r>
              <a:rPr sz="2000" spc="-5" dirty="0">
                <a:latin typeface="Carlito"/>
                <a:cs typeface="Carlito"/>
              </a:rPr>
              <a:t>tables,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b="1" spc="-5" dirty="0">
                <a:latin typeface="Carlito"/>
                <a:cs typeface="Carlito"/>
              </a:rPr>
              <a:t>lookup </a:t>
            </a:r>
            <a:r>
              <a:rPr sz="2000" spc="-5" dirty="0">
                <a:latin typeface="Carlito"/>
                <a:cs typeface="Carlito"/>
              </a:rPr>
              <a:t>(or “</a:t>
            </a:r>
            <a:r>
              <a:rPr sz="2000" i="1" spc="-5" dirty="0">
                <a:latin typeface="Carlito"/>
                <a:cs typeface="Carlito"/>
              </a:rPr>
              <a:t>dimension”</a:t>
            </a:r>
            <a:r>
              <a:rPr sz="2000" spc="-5" dirty="0">
                <a:latin typeface="Carlito"/>
                <a:cs typeface="Carlito"/>
              </a:rPr>
              <a:t>)</a:t>
            </a:r>
            <a:r>
              <a:rPr sz="2000" spc="1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tables</a:t>
            </a:r>
            <a:endParaRPr sz="2000">
              <a:latin typeface="Carlito"/>
              <a:cs typeface="Carlito"/>
            </a:endParaRPr>
          </a:p>
          <a:p>
            <a:pPr marL="8128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15" dirty="0">
                <a:latin typeface="Carlito"/>
                <a:cs typeface="Carlito"/>
              </a:rPr>
              <a:t>Data </a:t>
            </a:r>
            <a:r>
              <a:rPr sz="1800" b="1" spc="-5" dirty="0">
                <a:latin typeface="Carlito"/>
                <a:cs typeface="Carlito"/>
              </a:rPr>
              <a:t>tables </a:t>
            </a:r>
            <a:r>
              <a:rPr sz="1800" spc="-15" dirty="0">
                <a:latin typeface="Carlito"/>
                <a:cs typeface="Carlito"/>
              </a:rPr>
              <a:t>contain </a:t>
            </a:r>
            <a:r>
              <a:rPr sz="1800" i="1" spc="-5" dirty="0">
                <a:latin typeface="Carlito"/>
                <a:cs typeface="Carlito"/>
              </a:rPr>
              <a:t>numbers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i="1" spc="-5" dirty="0">
                <a:latin typeface="Carlito"/>
                <a:cs typeface="Carlito"/>
              </a:rPr>
              <a:t>values</a:t>
            </a:r>
            <a:r>
              <a:rPr sz="1800" spc="-5" dirty="0">
                <a:latin typeface="Carlito"/>
                <a:cs typeface="Carlito"/>
              </a:rPr>
              <a:t>, typically </a:t>
            </a:r>
            <a:r>
              <a:rPr sz="1800" spc="-10" dirty="0">
                <a:latin typeface="Carlito"/>
                <a:cs typeface="Carlito"/>
              </a:rPr>
              <a:t>at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granular </a:t>
            </a:r>
            <a:r>
              <a:rPr sz="1800" spc="-10" dirty="0">
                <a:latin typeface="Carlito"/>
                <a:cs typeface="Carlito"/>
              </a:rPr>
              <a:t>level, </a:t>
            </a:r>
            <a:r>
              <a:rPr sz="1800" spc="-5" dirty="0">
                <a:latin typeface="Carlito"/>
                <a:cs typeface="Carlito"/>
              </a:rPr>
              <a:t>with </a:t>
            </a:r>
            <a:r>
              <a:rPr sz="1800" dirty="0">
                <a:latin typeface="Carlito"/>
                <a:cs typeface="Carlito"/>
              </a:rPr>
              <a:t>ID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spc="-15" dirty="0">
                <a:latin typeface="Carlito"/>
                <a:cs typeface="Carlito"/>
              </a:rPr>
              <a:t>“</a:t>
            </a:r>
            <a:r>
              <a:rPr sz="1800" i="1" spc="-15" dirty="0">
                <a:latin typeface="Carlito"/>
                <a:cs typeface="Carlito"/>
              </a:rPr>
              <a:t>key</a:t>
            </a:r>
            <a:r>
              <a:rPr sz="1800" spc="-15" dirty="0">
                <a:latin typeface="Carlito"/>
                <a:cs typeface="Carlito"/>
              </a:rPr>
              <a:t>” </a:t>
            </a:r>
            <a:r>
              <a:rPr sz="1800" spc="-10" dirty="0">
                <a:latin typeface="Carlito"/>
                <a:cs typeface="Carlito"/>
              </a:rPr>
              <a:t>columns </a:t>
            </a:r>
            <a:r>
              <a:rPr sz="1800" spc="-5" dirty="0">
                <a:latin typeface="Carlito"/>
                <a:cs typeface="Carlito"/>
              </a:rPr>
              <a:t>that can be used</a:t>
            </a:r>
            <a:r>
              <a:rPr sz="1800" spc="3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spc="-10" dirty="0">
                <a:latin typeface="Carlito"/>
                <a:cs typeface="Carlito"/>
              </a:rPr>
              <a:t>table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relationships</a:t>
            </a:r>
            <a:endParaRPr sz="1800">
              <a:latin typeface="Carlito"/>
              <a:cs typeface="Carlito"/>
            </a:endParaRPr>
          </a:p>
          <a:p>
            <a:pPr marL="8128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5" dirty="0">
                <a:latin typeface="Carlito"/>
                <a:cs typeface="Carlito"/>
              </a:rPr>
              <a:t>Lookup tables </a:t>
            </a:r>
            <a:r>
              <a:rPr sz="1800" spc="-10" dirty="0">
                <a:latin typeface="Carlito"/>
                <a:cs typeface="Carlito"/>
              </a:rPr>
              <a:t>provide descriptive, often text-based </a:t>
            </a:r>
            <a:r>
              <a:rPr sz="1800" i="1" spc="-10" dirty="0">
                <a:latin typeface="Carlito"/>
                <a:cs typeface="Carlito"/>
              </a:rPr>
              <a:t>attributes </a:t>
            </a:r>
            <a:r>
              <a:rPr sz="1800" dirty="0">
                <a:latin typeface="Carlito"/>
                <a:cs typeface="Carlito"/>
              </a:rPr>
              <a:t>about each </a:t>
            </a:r>
            <a:r>
              <a:rPr sz="1800" spc="-5" dirty="0">
                <a:latin typeface="Carlito"/>
                <a:cs typeface="Carlito"/>
              </a:rPr>
              <a:t>dimension </a:t>
            </a:r>
            <a:r>
              <a:rPr sz="1800" dirty="0">
                <a:latin typeface="Carlito"/>
                <a:cs typeface="Carlito"/>
              </a:rPr>
              <a:t>in a</a:t>
            </a:r>
            <a:r>
              <a:rPr sz="1800" spc="1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3455" y="4063745"/>
            <a:ext cx="6903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Calendar Lookup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provides additional attributes about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(month, </a:t>
            </a:r>
            <a:r>
              <a:rPr sz="1200" i="1" spc="-25" dirty="0">
                <a:solidFill>
                  <a:srgbClr val="252525"/>
                </a:solidFill>
                <a:latin typeface="Carlito"/>
                <a:cs typeface="Carlito"/>
              </a:rPr>
              <a:t>year, </a:t>
            </a:r>
            <a:r>
              <a:rPr sz="1200" i="1" spc="-20" dirty="0">
                <a:solidFill>
                  <a:srgbClr val="252525"/>
                </a:solidFill>
                <a:latin typeface="Carlito"/>
                <a:cs typeface="Carlito"/>
              </a:rPr>
              <a:t>weekday, quarter,</a:t>
            </a:r>
            <a:r>
              <a:rPr sz="1200" i="1" spc="1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etc.)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2223" y="5816600"/>
            <a:ext cx="1091311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Product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Lookup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provides additional attributes about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200" b="1" i="1" dirty="0">
                <a:solidFill>
                  <a:srgbClr val="252525"/>
                </a:solidFill>
                <a:latin typeface="Carlito"/>
                <a:cs typeface="Carlito"/>
              </a:rPr>
              <a:t>product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(brand, product name,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sku,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price,</a:t>
            </a:r>
            <a:r>
              <a:rPr sz="1200" i="1" spc="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etc.)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arlito"/>
              <a:cs typeface="Carlito"/>
            </a:endParaRPr>
          </a:p>
          <a:p>
            <a:pPr marL="12700" marR="7346315">
              <a:lnSpc>
                <a:spcPct val="100000"/>
              </a:lnSpc>
            </a:pP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200" b="1" i="1" spc="-2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quantity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 values, and connects 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lookup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via the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date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 and “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product_id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r>
              <a:rPr sz="12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columns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9318" y="5898641"/>
            <a:ext cx="3213100" cy="307340"/>
            <a:chOff x="639318" y="5898641"/>
            <a:chExt cx="3213100" cy="307340"/>
          </a:xfrm>
        </p:grpSpPr>
        <p:sp>
          <p:nvSpPr>
            <p:cNvPr id="23" name="object 23"/>
            <p:cNvSpPr/>
            <p:nvPr/>
          </p:nvSpPr>
          <p:spPr>
            <a:xfrm>
              <a:off x="639318" y="5898641"/>
              <a:ext cx="3212592" cy="307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5513" y="5923406"/>
              <a:ext cx="3093720" cy="121285"/>
            </a:xfrm>
            <a:custGeom>
              <a:avLst/>
              <a:gdLst/>
              <a:ahLst/>
              <a:cxnLst/>
              <a:rect l="l" t="t" r="r" b="b"/>
              <a:pathLst>
                <a:path w="3093720" h="121285">
                  <a:moveTo>
                    <a:pt x="3093720" y="0"/>
                  </a:moveTo>
                  <a:lnTo>
                    <a:pt x="3086967" y="23577"/>
                  </a:lnTo>
                  <a:lnTo>
                    <a:pt x="3068558" y="42833"/>
                  </a:lnTo>
                  <a:lnTo>
                    <a:pt x="3041267" y="55817"/>
                  </a:lnTo>
                  <a:lnTo>
                    <a:pt x="3007867" y="60579"/>
                  </a:lnTo>
                  <a:lnTo>
                    <a:pt x="1576578" y="60579"/>
                  </a:lnTo>
                  <a:lnTo>
                    <a:pt x="1543178" y="65340"/>
                  </a:lnTo>
                  <a:lnTo>
                    <a:pt x="1515887" y="78324"/>
                  </a:lnTo>
                  <a:lnTo>
                    <a:pt x="1497478" y="97580"/>
                  </a:lnTo>
                  <a:lnTo>
                    <a:pt x="1490726" y="121158"/>
                  </a:lnTo>
                  <a:lnTo>
                    <a:pt x="1483993" y="97580"/>
                  </a:lnTo>
                  <a:lnTo>
                    <a:pt x="1465627" y="78324"/>
                  </a:lnTo>
                  <a:lnTo>
                    <a:pt x="1438380" y="65340"/>
                  </a:lnTo>
                  <a:lnTo>
                    <a:pt x="1405001" y="60579"/>
                  </a:lnTo>
                  <a:lnTo>
                    <a:pt x="85813" y="60579"/>
                  </a:lnTo>
                  <a:lnTo>
                    <a:pt x="52410" y="55817"/>
                  </a:lnTo>
                  <a:lnTo>
                    <a:pt x="25133" y="42833"/>
                  </a:lnTo>
                  <a:lnTo>
                    <a:pt x="6743" y="23577"/>
                  </a:lnTo>
                  <a:lnTo>
                    <a:pt x="0" y="0"/>
                  </a:lnTo>
                </a:path>
              </a:pathLst>
            </a:custGeom>
            <a:ln w="222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56864" y="242569"/>
            <a:ext cx="54787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45" dirty="0">
                <a:latin typeface="Carlito"/>
                <a:cs typeface="Carlito"/>
              </a:rPr>
              <a:t>DATA </a:t>
            </a:r>
            <a:r>
              <a:rPr sz="3200" b="0" spc="-50" dirty="0">
                <a:latin typeface="Carlito"/>
                <a:cs typeface="Carlito"/>
              </a:rPr>
              <a:t>TABLES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25" dirty="0">
                <a:latin typeface="Carlito"/>
                <a:cs typeface="Carlito"/>
              </a:rPr>
              <a:t>LOOKUP</a:t>
            </a:r>
            <a:r>
              <a:rPr sz="3200" b="0" spc="-70" dirty="0">
                <a:latin typeface="Carlito"/>
                <a:cs typeface="Carlito"/>
              </a:rPr>
              <a:t> </a:t>
            </a:r>
            <a:r>
              <a:rPr sz="3200" b="0" spc="-50" dirty="0">
                <a:latin typeface="Carlito"/>
                <a:cs typeface="Carlito"/>
              </a:rPr>
              <a:t>TABLES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6232" y="2906236"/>
            <a:ext cx="7205980" cy="1313815"/>
            <a:chOff x="4286232" y="2906236"/>
            <a:chExt cx="7205980" cy="1313815"/>
          </a:xfrm>
        </p:grpSpPr>
        <p:sp>
          <p:nvSpPr>
            <p:cNvPr id="3" name="object 3"/>
            <p:cNvSpPr/>
            <p:nvPr/>
          </p:nvSpPr>
          <p:spPr>
            <a:xfrm>
              <a:off x="4286232" y="2906236"/>
              <a:ext cx="7205506" cy="1313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97679" y="2917698"/>
              <a:ext cx="7136130" cy="1244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24331" y="1517772"/>
            <a:ext cx="7164070" cy="1019810"/>
            <a:chOff x="4324331" y="1517772"/>
            <a:chExt cx="7164070" cy="1019810"/>
          </a:xfrm>
        </p:grpSpPr>
        <p:sp>
          <p:nvSpPr>
            <p:cNvPr id="6" name="object 6"/>
            <p:cNvSpPr/>
            <p:nvPr/>
          </p:nvSpPr>
          <p:spPr>
            <a:xfrm>
              <a:off x="4324331" y="1517772"/>
              <a:ext cx="7163599" cy="10198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5779" y="1529333"/>
              <a:ext cx="7094220" cy="9502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70149" y="1478258"/>
            <a:ext cx="2841625" cy="3256279"/>
            <a:chOff x="870149" y="1478258"/>
            <a:chExt cx="2841625" cy="3256279"/>
          </a:xfrm>
        </p:grpSpPr>
        <p:sp>
          <p:nvSpPr>
            <p:cNvPr id="9" name="object 9"/>
            <p:cNvSpPr/>
            <p:nvPr/>
          </p:nvSpPr>
          <p:spPr>
            <a:xfrm>
              <a:off x="870149" y="1478258"/>
              <a:ext cx="2841606" cy="2848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1634" y="1489709"/>
              <a:ext cx="2772155" cy="27790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7485" y="4278883"/>
              <a:ext cx="76200" cy="455930"/>
            </a:xfrm>
            <a:custGeom>
              <a:avLst/>
              <a:gdLst/>
              <a:ahLst/>
              <a:cxnLst/>
              <a:rect l="l" t="t" r="r" b="b"/>
              <a:pathLst>
                <a:path w="76200" h="455929">
                  <a:moveTo>
                    <a:pt x="25353" y="379561"/>
                  </a:moveTo>
                  <a:lnTo>
                    <a:pt x="0" y="379857"/>
                  </a:lnTo>
                  <a:lnTo>
                    <a:pt x="38963" y="455549"/>
                  </a:lnTo>
                  <a:lnTo>
                    <a:pt x="69695" y="392303"/>
                  </a:lnTo>
                  <a:lnTo>
                    <a:pt x="25501" y="392303"/>
                  </a:lnTo>
                  <a:lnTo>
                    <a:pt x="25353" y="379561"/>
                  </a:lnTo>
                  <a:close/>
                </a:path>
                <a:path w="76200" h="455929">
                  <a:moveTo>
                    <a:pt x="50753" y="379264"/>
                  </a:moveTo>
                  <a:lnTo>
                    <a:pt x="25353" y="379561"/>
                  </a:lnTo>
                  <a:lnTo>
                    <a:pt x="25501" y="392303"/>
                  </a:lnTo>
                  <a:lnTo>
                    <a:pt x="50901" y="391922"/>
                  </a:lnTo>
                  <a:lnTo>
                    <a:pt x="50753" y="379264"/>
                  </a:lnTo>
                  <a:close/>
                </a:path>
                <a:path w="76200" h="455929">
                  <a:moveTo>
                    <a:pt x="76174" y="378968"/>
                  </a:moveTo>
                  <a:lnTo>
                    <a:pt x="50753" y="379264"/>
                  </a:lnTo>
                  <a:lnTo>
                    <a:pt x="50901" y="391922"/>
                  </a:lnTo>
                  <a:lnTo>
                    <a:pt x="25501" y="392303"/>
                  </a:lnTo>
                  <a:lnTo>
                    <a:pt x="69695" y="392303"/>
                  </a:lnTo>
                  <a:lnTo>
                    <a:pt x="76174" y="378968"/>
                  </a:lnTo>
                  <a:close/>
                </a:path>
                <a:path w="76200" h="455929">
                  <a:moveTo>
                    <a:pt x="46329" y="0"/>
                  </a:moveTo>
                  <a:lnTo>
                    <a:pt x="20929" y="254"/>
                  </a:lnTo>
                  <a:lnTo>
                    <a:pt x="25353" y="379561"/>
                  </a:lnTo>
                  <a:lnTo>
                    <a:pt x="50753" y="379264"/>
                  </a:lnTo>
                  <a:lnTo>
                    <a:pt x="46329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8441" y="1491970"/>
            <a:ext cx="807085" cy="1073150"/>
            <a:chOff x="4298441" y="1491970"/>
            <a:chExt cx="807085" cy="1073150"/>
          </a:xfrm>
        </p:grpSpPr>
        <p:sp>
          <p:nvSpPr>
            <p:cNvPr id="13" name="object 13"/>
            <p:cNvSpPr/>
            <p:nvPr/>
          </p:nvSpPr>
          <p:spPr>
            <a:xfrm>
              <a:off x="4298441" y="1491970"/>
              <a:ext cx="806919" cy="10729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36160" y="1529714"/>
              <a:ext cx="684530" cy="950594"/>
            </a:xfrm>
            <a:custGeom>
              <a:avLst/>
              <a:gdLst/>
              <a:ahLst/>
              <a:cxnLst/>
              <a:rect l="l" t="t" r="r" b="b"/>
              <a:pathLst>
                <a:path w="684529" h="950594">
                  <a:moveTo>
                    <a:pt x="0" y="950213"/>
                  </a:moveTo>
                  <a:lnTo>
                    <a:pt x="684276" y="950213"/>
                  </a:lnTo>
                  <a:lnTo>
                    <a:pt x="684276" y="0"/>
                  </a:lnTo>
                  <a:lnTo>
                    <a:pt x="0" y="0"/>
                  </a:lnTo>
                  <a:lnTo>
                    <a:pt x="0" y="950213"/>
                  </a:lnTo>
                  <a:close/>
                </a:path>
              </a:pathLst>
            </a:custGeom>
            <a:ln w="254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251197" y="2227579"/>
            <a:ext cx="2073275" cy="2472055"/>
            <a:chOff x="4251197" y="2227579"/>
            <a:chExt cx="2073275" cy="2472055"/>
          </a:xfrm>
        </p:grpSpPr>
        <p:sp>
          <p:nvSpPr>
            <p:cNvPr id="16" name="object 16"/>
            <p:cNvSpPr/>
            <p:nvPr/>
          </p:nvSpPr>
          <p:spPr>
            <a:xfrm>
              <a:off x="4251197" y="2880359"/>
              <a:ext cx="910602" cy="13670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88916" y="2918078"/>
              <a:ext cx="788035" cy="1244600"/>
            </a:xfrm>
            <a:custGeom>
              <a:avLst/>
              <a:gdLst/>
              <a:ahLst/>
              <a:cxnLst/>
              <a:rect l="l" t="t" r="r" b="b"/>
              <a:pathLst>
                <a:path w="788035" h="1244600">
                  <a:moveTo>
                    <a:pt x="0" y="1244346"/>
                  </a:moveTo>
                  <a:lnTo>
                    <a:pt x="787908" y="1244346"/>
                  </a:lnTo>
                  <a:lnTo>
                    <a:pt x="787908" y="0"/>
                  </a:lnTo>
                  <a:lnTo>
                    <a:pt x="0" y="0"/>
                  </a:lnTo>
                  <a:lnTo>
                    <a:pt x="0" y="1244346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11165" y="2227579"/>
              <a:ext cx="1313180" cy="2472055"/>
            </a:xfrm>
            <a:custGeom>
              <a:avLst/>
              <a:gdLst/>
              <a:ahLst/>
              <a:cxnLst/>
              <a:rect l="l" t="t" r="r" b="b"/>
              <a:pathLst>
                <a:path w="1313179" h="2472054">
                  <a:moveTo>
                    <a:pt x="1236853" y="2394331"/>
                  </a:moveTo>
                  <a:lnTo>
                    <a:pt x="1271651" y="2472055"/>
                  </a:lnTo>
                  <a:lnTo>
                    <a:pt x="1306634" y="2409063"/>
                  </a:lnTo>
                  <a:lnTo>
                    <a:pt x="1287145" y="2409063"/>
                  </a:lnTo>
                  <a:lnTo>
                    <a:pt x="1261745" y="2408047"/>
                  </a:lnTo>
                  <a:lnTo>
                    <a:pt x="1262258" y="2395389"/>
                  </a:lnTo>
                  <a:lnTo>
                    <a:pt x="1236853" y="2394331"/>
                  </a:lnTo>
                  <a:close/>
                </a:path>
                <a:path w="1313179" h="2472054">
                  <a:moveTo>
                    <a:pt x="1262258" y="2395389"/>
                  </a:moveTo>
                  <a:lnTo>
                    <a:pt x="1261745" y="2408047"/>
                  </a:lnTo>
                  <a:lnTo>
                    <a:pt x="1287145" y="2409063"/>
                  </a:lnTo>
                  <a:lnTo>
                    <a:pt x="1287655" y="2396447"/>
                  </a:lnTo>
                  <a:lnTo>
                    <a:pt x="1262258" y="2395389"/>
                  </a:lnTo>
                  <a:close/>
                </a:path>
                <a:path w="1313179" h="2472054">
                  <a:moveTo>
                    <a:pt x="1287655" y="2396447"/>
                  </a:moveTo>
                  <a:lnTo>
                    <a:pt x="1287145" y="2409063"/>
                  </a:lnTo>
                  <a:lnTo>
                    <a:pt x="1306634" y="2409063"/>
                  </a:lnTo>
                  <a:lnTo>
                    <a:pt x="1313053" y="2397506"/>
                  </a:lnTo>
                  <a:lnTo>
                    <a:pt x="1287655" y="2396447"/>
                  </a:lnTo>
                  <a:close/>
                </a:path>
                <a:path w="1313179" h="2472054">
                  <a:moveTo>
                    <a:pt x="1289939" y="2274316"/>
                  </a:moveTo>
                  <a:lnTo>
                    <a:pt x="1264539" y="2274316"/>
                  </a:lnTo>
                  <a:lnTo>
                    <a:pt x="1264276" y="2324735"/>
                  </a:lnTo>
                  <a:lnTo>
                    <a:pt x="1263142" y="2373884"/>
                  </a:lnTo>
                  <a:lnTo>
                    <a:pt x="1262258" y="2395389"/>
                  </a:lnTo>
                  <a:lnTo>
                    <a:pt x="1287655" y="2396447"/>
                  </a:lnTo>
                  <a:lnTo>
                    <a:pt x="1288542" y="2374519"/>
                  </a:lnTo>
                  <a:lnTo>
                    <a:pt x="1289686" y="2324354"/>
                  </a:lnTo>
                  <a:lnTo>
                    <a:pt x="1289939" y="2274316"/>
                  </a:lnTo>
                  <a:close/>
                </a:path>
                <a:path w="1313179" h="2472054">
                  <a:moveTo>
                    <a:pt x="1263142" y="2373630"/>
                  </a:moveTo>
                  <a:lnTo>
                    <a:pt x="1263131" y="2373884"/>
                  </a:lnTo>
                  <a:lnTo>
                    <a:pt x="1263142" y="2373630"/>
                  </a:lnTo>
                  <a:close/>
                </a:path>
                <a:path w="1313179" h="2472054">
                  <a:moveTo>
                    <a:pt x="1264285" y="2324354"/>
                  </a:moveTo>
                  <a:lnTo>
                    <a:pt x="1264282" y="2324481"/>
                  </a:lnTo>
                  <a:lnTo>
                    <a:pt x="1264285" y="2324354"/>
                  </a:lnTo>
                  <a:close/>
                </a:path>
                <a:path w="1313179" h="2472054">
                  <a:moveTo>
                    <a:pt x="1288938" y="2223643"/>
                  </a:moveTo>
                  <a:lnTo>
                    <a:pt x="1263523" y="2223643"/>
                  </a:lnTo>
                  <a:lnTo>
                    <a:pt x="1264537" y="2274619"/>
                  </a:lnTo>
                  <a:lnTo>
                    <a:pt x="1264539" y="2274316"/>
                  </a:lnTo>
                  <a:lnTo>
                    <a:pt x="1289939" y="2274316"/>
                  </a:lnTo>
                  <a:lnTo>
                    <a:pt x="1288938" y="2223643"/>
                  </a:lnTo>
                  <a:close/>
                </a:path>
                <a:path w="1313179" h="2472054">
                  <a:moveTo>
                    <a:pt x="1286333" y="2171954"/>
                  </a:moveTo>
                  <a:lnTo>
                    <a:pt x="1260856" y="2171954"/>
                  </a:lnTo>
                  <a:lnTo>
                    <a:pt x="1263523" y="2224024"/>
                  </a:lnTo>
                  <a:lnTo>
                    <a:pt x="1263523" y="2223643"/>
                  </a:lnTo>
                  <a:lnTo>
                    <a:pt x="1288938" y="2223643"/>
                  </a:lnTo>
                  <a:lnTo>
                    <a:pt x="1288923" y="2222881"/>
                  </a:lnTo>
                  <a:lnTo>
                    <a:pt x="1286333" y="2171954"/>
                  </a:lnTo>
                  <a:close/>
                </a:path>
                <a:path w="1313179" h="2472054">
                  <a:moveTo>
                    <a:pt x="1278606" y="2091944"/>
                  </a:moveTo>
                  <a:lnTo>
                    <a:pt x="1253109" y="2091944"/>
                  </a:lnTo>
                  <a:lnTo>
                    <a:pt x="1256284" y="2119122"/>
                  </a:lnTo>
                  <a:lnTo>
                    <a:pt x="1260856" y="2172335"/>
                  </a:lnTo>
                  <a:lnTo>
                    <a:pt x="1260856" y="2171954"/>
                  </a:lnTo>
                  <a:lnTo>
                    <a:pt x="1286333" y="2171954"/>
                  </a:lnTo>
                  <a:lnTo>
                    <a:pt x="1286256" y="2170430"/>
                  </a:lnTo>
                  <a:lnTo>
                    <a:pt x="1281430" y="2116455"/>
                  </a:lnTo>
                  <a:lnTo>
                    <a:pt x="1278606" y="2091944"/>
                  </a:lnTo>
                  <a:close/>
                </a:path>
                <a:path w="1313179" h="2472054">
                  <a:moveTo>
                    <a:pt x="1256157" y="2118868"/>
                  </a:moveTo>
                  <a:lnTo>
                    <a:pt x="1256179" y="2119122"/>
                  </a:lnTo>
                  <a:lnTo>
                    <a:pt x="1256157" y="2118868"/>
                  </a:lnTo>
                  <a:close/>
                </a:path>
                <a:path w="1313179" h="2472054">
                  <a:moveTo>
                    <a:pt x="1274929" y="2064512"/>
                  </a:moveTo>
                  <a:lnTo>
                    <a:pt x="1249299" y="2064512"/>
                  </a:lnTo>
                  <a:lnTo>
                    <a:pt x="1253109" y="2092198"/>
                  </a:lnTo>
                  <a:lnTo>
                    <a:pt x="1253109" y="2091944"/>
                  </a:lnTo>
                  <a:lnTo>
                    <a:pt x="1278606" y="2091944"/>
                  </a:lnTo>
                  <a:lnTo>
                    <a:pt x="1278255" y="2088896"/>
                  </a:lnTo>
                  <a:lnTo>
                    <a:pt x="1274929" y="2064512"/>
                  </a:lnTo>
                  <a:close/>
                </a:path>
                <a:path w="1313179" h="2472054">
                  <a:moveTo>
                    <a:pt x="1270635" y="2036572"/>
                  </a:moveTo>
                  <a:lnTo>
                    <a:pt x="1244981" y="2036572"/>
                  </a:lnTo>
                  <a:lnTo>
                    <a:pt x="1249299" y="2064766"/>
                  </a:lnTo>
                  <a:lnTo>
                    <a:pt x="1249299" y="2064512"/>
                  </a:lnTo>
                  <a:lnTo>
                    <a:pt x="1274929" y="2064512"/>
                  </a:lnTo>
                  <a:lnTo>
                    <a:pt x="1274445" y="2060956"/>
                  </a:lnTo>
                  <a:lnTo>
                    <a:pt x="1270635" y="2036572"/>
                  </a:lnTo>
                  <a:close/>
                </a:path>
                <a:path w="1313179" h="2472054">
                  <a:moveTo>
                    <a:pt x="1265615" y="2008124"/>
                  </a:moveTo>
                  <a:lnTo>
                    <a:pt x="1239901" y="2008124"/>
                  </a:lnTo>
                  <a:lnTo>
                    <a:pt x="1244981" y="2036826"/>
                  </a:lnTo>
                  <a:lnTo>
                    <a:pt x="1244981" y="2036572"/>
                  </a:lnTo>
                  <a:lnTo>
                    <a:pt x="1270635" y="2036572"/>
                  </a:lnTo>
                  <a:lnTo>
                    <a:pt x="1270000" y="2032508"/>
                  </a:lnTo>
                  <a:lnTo>
                    <a:pt x="1265615" y="2008124"/>
                  </a:lnTo>
                  <a:close/>
                </a:path>
                <a:path w="1313179" h="2472054">
                  <a:moveTo>
                    <a:pt x="1238265" y="1889506"/>
                  </a:moveTo>
                  <a:lnTo>
                    <a:pt x="1211961" y="1889506"/>
                  </a:lnTo>
                  <a:lnTo>
                    <a:pt x="1220216" y="1920240"/>
                  </a:lnTo>
                  <a:lnTo>
                    <a:pt x="1227582" y="1950212"/>
                  </a:lnTo>
                  <a:lnTo>
                    <a:pt x="1234186" y="1979676"/>
                  </a:lnTo>
                  <a:lnTo>
                    <a:pt x="1239901" y="2008378"/>
                  </a:lnTo>
                  <a:lnTo>
                    <a:pt x="1239901" y="2008124"/>
                  </a:lnTo>
                  <a:lnTo>
                    <a:pt x="1265615" y="2008124"/>
                  </a:lnTo>
                  <a:lnTo>
                    <a:pt x="1264793" y="2003552"/>
                  </a:lnTo>
                  <a:lnTo>
                    <a:pt x="1258951" y="1974215"/>
                  </a:lnTo>
                  <a:lnTo>
                    <a:pt x="1252220" y="1944243"/>
                  </a:lnTo>
                  <a:lnTo>
                    <a:pt x="1244727" y="1913763"/>
                  </a:lnTo>
                  <a:lnTo>
                    <a:pt x="1238265" y="1889506"/>
                  </a:lnTo>
                  <a:close/>
                </a:path>
                <a:path w="1313179" h="2472054">
                  <a:moveTo>
                    <a:pt x="1234059" y="1979295"/>
                  </a:moveTo>
                  <a:lnTo>
                    <a:pt x="1234135" y="1979676"/>
                  </a:lnTo>
                  <a:lnTo>
                    <a:pt x="1234059" y="1979295"/>
                  </a:lnTo>
                  <a:close/>
                </a:path>
                <a:path w="1313179" h="2472054">
                  <a:moveTo>
                    <a:pt x="1227455" y="1949958"/>
                  </a:moveTo>
                  <a:lnTo>
                    <a:pt x="1227512" y="1950212"/>
                  </a:lnTo>
                  <a:lnTo>
                    <a:pt x="1227455" y="1949958"/>
                  </a:lnTo>
                  <a:close/>
                </a:path>
                <a:path w="1313179" h="2472054">
                  <a:moveTo>
                    <a:pt x="1220089" y="1919986"/>
                  </a:moveTo>
                  <a:lnTo>
                    <a:pt x="1220151" y="1920240"/>
                  </a:lnTo>
                  <a:lnTo>
                    <a:pt x="1220089" y="1919986"/>
                  </a:lnTo>
                  <a:close/>
                </a:path>
                <a:path w="1313179" h="2472054">
                  <a:moveTo>
                    <a:pt x="1196754" y="1761109"/>
                  </a:moveTo>
                  <a:lnTo>
                    <a:pt x="1169797" y="1761109"/>
                  </a:lnTo>
                  <a:lnTo>
                    <a:pt x="1181862" y="1794510"/>
                  </a:lnTo>
                  <a:lnTo>
                    <a:pt x="1192911" y="1826895"/>
                  </a:lnTo>
                  <a:lnTo>
                    <a:pt x="1202944" y="1858645"/>
                  </a:lnTo>
                  <a:lnTo>
                    <a:pt x="1211961" y="1889760"/>
                  </a:lnTo>
                  <a:lnTo>
                    <a:pt x="1211961" y="1889506"/>
                  </a:lnTo>
                  <a:lnTo>
                    <a:pt x="1238265" y="1889506"/>
                  </a:lnTo>
                  <a:lnTo>
                    <a:pt x="1236472" y="1882775"/>
                  </a:lnTo>
                  <a:lnTo>
                    <a:pt x="1227201" y="1851152"/>
                  </a:lnTo>
                  <a:lnTo>
                    <a:pt x="1217041" y="1818894"/>
                  </a:lnTo>
                  <a:lnTo>
                    <a:pt x="1205738" y="1786001"/>
                  </a:lnTo>
                  <a:lnTo>
                    <a:pt x="1196754" y="1761109"/>
                  </a:lnTo>
                  <a:close/>
                </a:path>
                <a:path w="1313179" h="2472054">
                  <a:moveTo>
                    <a:pt x="1202817" y="1858391"/>
                  </a:moveTo>
                  <a:lnTo>
                    <a:pt x="1202891" y="1858645"/>
                  </a:lnTo>
                  <a:lnTo>
                    <a:pt x="1202817" y="1858391"/>
                  </a:lnTo>
                  <a:close/>
                </a:path>
                <a:path w="1313179" h="2472054">
                  <a:moveTo>
                    <a:pt x="1192784" y="1826641"/>
                  </a:moveTo>
                  <a:lnTo>
                    <a:pt x="1192864" y="1826895"/>
                  </a:lnTo>
                  <a:lnTo>
                    <a:pt x="1192784" y="1826641"/>
                  </a:lnTo>
                  <a:close/>
                </a:path>
                <a:path w="1313179" h="2472054">
                  <a:moveTo>
                    <a:pt x="1181735" y="1794256"/>
                  </a:moveTo>
                  <a:lnTo>
                    <a:pt x="1181821" y="1794510"/>
                  </a:lnTo>
                  <a:lnTo>
                    <a:pt x="1181735" y="1794256"/>
                  </a:lnTo>
                  <a:close/>
                </a:path>
                <a:path w="1313179" h="2472054">
                  <a:moveTo>
                    <a:pt x="1102449" y="1546225"/>
                  </a:moveTo>
                  <a:lnTo>
                    <a:pt x="1074039" y="1546225"/>
                  </a:lnTo>
                  <a:lnTo>
                    <a:pt x="1093089" y="1584325"/>
                  </a:lnTo>
                  <a:lnTo>
                    <a:pt x="1110869" y="1621282"/>
                  </a:lnTo>
                  <a:lnTo>
                    <a:pt x="1127252" y="1657477"/>
                  </a:lnTo>
                  <a:lnTo>
                    <a:pt x="1142619" y="1692910"/>
                  </a:lnTo>
                  <a:lnTo>
                    <a:pt x="1156843" y="1727581"/>
                  </a:lnTo>
                  <a:lnTo>
                    <a:pt x="1169797" y="1761363"/>
                  </a:lnTo>
                  <a:lnTo>
                    <a:pt x="1169797" y="1761109"/>
                  </a:lnTo>
                  <a:lnTo>
                    <a:pt x="1196754" y="1761109"/>
                  </a:lnTo>
                  <a:lnTo>
                    <a:pt x="1193546" y="1752219"/>
                  </a:lnTo>
                  <a:lnTo>
                    <a:pt x="1165987" y="1682877"/>
                  </a:lnTo>
                  <a:lnTo>
                    <a:pt x="1150493" y="1647063"/>
                  </a:lnTo>
                  <a:lnTo>
                    <a:pt x="1133729" y="1610487"/>
                  </a:lnTo>
                  <a:lnTo>
                    <a:pt x="1115822" y="1573149"/>
                  </a:lnTo>
                  <a:lnTo>
                    <a:pt x="1102449" y="1546225"/>
                  </a:lnTo>
                  <a:close/>
                </a:path>
                <a:path w="1313179" h="2472054">
                  <a:moveTo>
                    <a:pt x="1156716" y="1727327"/>
                  </a:moveTo>
                  <a:lnTo>
                    <a:pt x="1156813" y="1727581"/>
                  </a:lnTo>
                  <a:lnTo>
                    <a:pt x="1156716" y="1727327"/>
                  </a:lnTo>
                  <a:close/>
                </a:path>
                <a:path w="1313179" h="2472054">
                  <a:moveTo>
                    <a:pt x="1142492" y="1692656"/>
                  </a:moveTo>
                  <a:lnTo>
                    <a:pt x="1142596" y="1692910"/>
                  </a:lnTo>
                  <a:lnTo>
                    <a:pt x="1142492" y="1692656"/>
                  </a:lnTo>
                  <a:close/>
                </a:path>
                <a:path w="1313179" h="2472054">
                  <a:moveTo>
                    <a:pt x="1127125" y="1657223"/>
                  </a:moveTo>
                  <a:lnTo>
                    <a:pt x="1127235" y="1657477"/>
                  </a:lnTo>
                  <a:lnTo>
                    <a:pt x="1127125" y="1657223"/>
                  </a:lnTo>
                  <a:close/>
                </a:path>
                <a:path w="1313179" h="2472054">
                  <a:moveTo>
                    <a:pt x="1110742" y="1621155"/>
                  </a:moveTo>
                  <a:close/>
                </a:path>
                <a:path w="1313179" h="2472054">
                  <a:moveTo>
                    <a:pt x="1092962" y="1584198"/>
                  </a:moveTo>
                  <a:lnTo>
                    <a:pt x="1093023" y="1584325"/>
                  </a:lnTo>
                  <a:lnTo>
                    <a:pt x="1092962" y="1584198"/>
                  </a:lnTo>
                  <a:close/>
                </a:path>
                <a:path w="1313179" h="2472054">
                  <a:moveTo>
                    <a:pt x="1082410" y="1507490"/>
                  </a:moveTo>
                  <a:lnTo>
                    <a:pt x="1053719" y="1507490"/>
                  </a:lnTo>
                  <a:lnTo>
                    <a:pt x="1074165" y="1546478"/>
                  </a:lnTo>
                  <a:lnTo>
                    <a:pt x="1074039" y="1546225"/>
                  </a:lnTo>
                  <a:lnTo>
                    <a:pt x="1102449" y="1546225"/>
                  </a:lnTo>
                  <a:lnTo>
                    <a:pt x="1096772" y="1534795"/>
                  </a:lnTo>
                  <a:lnTo>
                    <a:pt x="1082410" y="1507490"/>
                  </a:lnTo>
                  <a:close/>
                </a:path>
                <a:path w="1313179" h="2472054">
                  <a:moveTo>
                    <a:pt x="990074" y="1344168"/>
                  </a:moveTo>
                  <a:lnTo>
                    <a:pt x="960501" y="1344168"/>
                  </a:lnTo>
                  <a:lnTo>
                    <a:pt x="985774" y="1386332"/>
                  </a:lnTo>
                  <a:lnTo>
                    <a:pt x="1009650" y="1427607"/>
                  </a:lnTo>
                  <a:lnTo>
                    <a:pt x="1032383" y="1467993"/>
                  </a:lnTo>
                  <a:lnTo>
                    <a:pt x="1053846" y="1507744"/>
                  </a:lnTo>
                  <a:lnTo>
                    <a:pt x="1053719" y="1507490"/>
                  </a:lnTo>
                  <a:lnTo>
                    <a:pt x="1082410" y="1507490"/>
                  </a:lnTo>
                  <a:lnTo>
                    <a:pt x="1076198" y="1495679"/>
                  </a:lnTo>
                  <a:lnTo>
                    <a:pt x="1054481" y="1455674"/>
                  </a:lnTo>
                  <a:lnTo>
                    <a:pt x="1031621" y="1414907"/>
                  </a:lnTo>
                  <a:lnTo>
                    <a:pt x="1007618" y="1373378"/>
                  </a:lnTo>
                  <a:lnTo>
                    <a:pt x="990074" y="1344168"/>
                  </a:lnTo>
                  <a:close/>
                </a:path>
                <a:path w="1313179" h="2472054">
                  <a:moveTo>
                    <a:pt x="1032256" y="1467866"/>
                  </a:moveTo>
                  <a:lnTo>
                    <a:pt x="1032324" y="1467993"/>
                  </a:lnTo>
                  <a:lnTo>
                    <a:pt x="1032256" y="1467866"/>
                  </a:lnTo>
                  <a:close/>
                </a:path>
                <a:path w="1313179" h="2472054">
                  <a:moveTo>
                    <a:pt x="1009523" y="1427480"/>
                  </a:moveTo>
                  <a:close/>
                </a:path>
                <a:path w="1313179" h="2472054">
                  <a:moveTo>
                    <a:pt x="985647" y="1386205"/>
                  </a:moveTo>
                  <a:close/>
                </a:path>
                <a:path w="1313179" h="2472054">
                  <a:moveTo>
                    <a:pt x="937131" y="1257808"/>
                  </a:moveTo>
                  <a:lnTo>
                    <a:pt x="907161" y="1257808"/>
                  </a:lnTo>
                  <a:lnTo>
                    <a:pt x="934466" y="1301369"/>
                  </a:lnTo>
                  <a:lnTo>
                    <a:pt x="960501" y="1344295"/>
                  </a:lnTo>
                  <a:lnTo>
                    <a:pt x="990074" y="1344168"/>
                  </a:lnTo>
                  <a:lnTo>
                    <a:pt x="982218" y="1331087"/>
                  </a:lnTo>
                  <a:lnTo>
                    <a:pt x="956056" y="1288034"/>
                  </a:lnTo>
                  <a:lnTo>
                    <a:pt x="937131" y="1257808"/>
                  </a:lnTo>
                  <a:close/>
                </a:path>
                <a:path w="1313179" h="2472054">
                  <a:moveTo>
                    <a:pt x="934338" y="1301242"/>
                  </a:moveTo>
                  <a:lnTo>
                    <a:pt x="934466" y="1301369"/>
                  </a:lnTo>
                  <a:lnTo>
                    <a:pt x="934338" y="1301242"/>
                  </a:lnTo>
                  <a:close/>
                </a:path>
                <a:path w="1313179" h="2472054">
                  <a:moveTo>
                    <a:pt x="879943" y="1168654"/>
                  </a:moveTo>
                  <a:lnTo>
                    <a:pt x="849630" y="1168654"/>
                  </a:lnTo>
                  <a:lnTo>
                    <a:pt x="878967" y="1213739"/>
                  </a:lnTo>
                  <a:lnTo>
                    <a:pt x="907161" y="1257935"/>
                  </a:lnTo>
                  <a:lnTo>
                    <a:pt x="937131" y="1257808"/>
                  </a:lnTo>
                  <a:lnTo>
                    <a:pt x="928624" y="1244219"/>
                  </a:lnTo>
                  <a:lnTo>
                    <a:pt x="900303" y="1199896"/>
                  </a:lnTo>
                  <a:lnTo>
                    <a:pt x="879943" y="1168654"/>
                  </a:lnTo>
                  <a:close/>
                </a:path>
                <a:path w="1313179" h="2472054">
                  <a:moveTo>
                    <a:pt x="878839" y="1213612"/>
                  </a:moveTo>
                  <a:lnTo>
                    <a:pt x="878921" y="1213739"/>
                  </a:lnTo>
                  <a:lnTo>
                    <a:pt x="878839" y="1213612"/>
                  </a:lnTo>
                  <a:close/>
                </a:path>
                <a:path w="1313179" h="2472054">
                  <a:moveTo>
                    <a:pt x="849844" y="1123061"/>
                  </a:moveTo>
                  <a:lnTo>
                    <a:pt x="819404" y="1123061"/>
                  </a:lnTo>
                  <a:lnTo>
                    <a:pt x="849630" y="1168781"/>
                  </a:lnTo>
                  <a:lnTo>
                    <a:pt x="879943" y="1168654"/>
                  </a:lnTo>
                  <a:lnTo>
                    <a:pt x="870838" y="1154684"/>
                  </a:lnTo>
                  <a:lnTo>
                    <a:pt x="849844" y="1123061"/>
                  </a:lnTo>
                  <a:close/>
                </a:path>
                <a:path w="1313179" h="2472054">
                  <a:moveTo>
                    <a:pt x="818856" y="1076960"/>
                  </a:moveTo>
                  <a:lnTo>
                    <a:pt x="788288" y="1076960"/>
                  </a:lnTo>
                  <a:lnTo>
                    <a:pt x="819404" y="1123188"/>
                  </a:lnTo>
                  <a:lnTo>
                    <a:pt x="849844" y="1123061"/>
                  </a:lnTo>
                  <a:lnTo>
                    <a:pt x="840486" y="1108964"/>
                  </a:lnTo>
                  <a:lnTo>
                    <a:pt x="818856" y="1076960"/>
                  </a:lnTo>
                  <a:close/>
                </a:path>
                <a:path w="1313179" h="2472054">
                  <a:moveTo>
                    <a:pt x="754461" y="982853"/>
                  </a:moveTo>
                  <a:lnTo>
                    <a:pt x="723646" y="982853"/>
                  </a:lnTo>
                  <a:lnTo>
                    <a:pt x="756412" y="1030224"/>
                  </a:lnTo>
                  <a:lnTo>
                    <a:pt x="788288" y="1077087"/>
                  </a:lnTo>
                  <a:lnTo>
                    <a:pt x="818856" y="1076960"/>
                  </a:lnTo>
                  <a:lnTo>
                    <a:pt x="809244" y="1062736"/>
                  </a:lnTo>
                  <a:lnTo>
                    <a:pt x="777239" y="1015873"/>
                  </a:lnTo>
                  <a:lnTo>
                    <a:pt x="754461" y="982853"/>
                  </a:lnTo>
                  <a:close/>
                </a:path>
                <a:path w="1313179" h="2472054">
                  <a:moveTo>
                    <a:pt x="580274" y="739013"/>
                  </a:moveTo>
                  <a:lnTo>
                    <a:pt x="548894" y="739013"/>
                  </a:lnTo>
                  <a:lnTo>
                    <a:pt x="585216" y="788797"/>
                  </a:lnTo>
                  <a:lnTo>
                    <a:pt x="620903" y="838073"/>
                  </a:lnTo>
                  <a:lnTo>
                    <a:pt x="620776" y="838073"/>
                  </a:lnTo>
                  <a:lnTo>
                    <a:pt x="655828" y="886841"/>
                  </a:lnTo>
                  <a:lnTo>
                    <a:pt x="689991" y="935101"/>
                  </a:lnTo>
                  <a:lnTo>
                    <a:pt x="723646" y="982980"/>
                  </a:lnTo>
                  <a:lnTo>
                    <a:pt x="754461" y="982853"/>
                  </a:lnTo>
                  <a:lnTo>
                    <a:pt x="744474" y="968375"/>
                  </a:lnTo>
                  <a:lnTo>
                    <a:pt x="710819" y="920496"/>
                  </a:lnTo>
                  <a:lnTo>
                    <a:pt x="676401" y="871982"/>
                  </a:lnTo>
                  <a:lnTo>
                    <a:pt x="641476" y="823214"/>
                  </a:lnTo>
                  <a:lnTo>
                    <a:pt x="616434" y="788670"/>
                  </a:lnTo>
                  <a:lnTo>
                    <a:pt x="580274" y="739013"/>
                  </a:lnTo>
                  <a:close/>
                </a:path>
                <a:path w="1313179" h="2472054">
                  <a:moveTo>
                    <a:pt x="655701" y="886714"/>
                  </a:moveTo>
                  <a:lnTo>
                    <a:pt x="655828" y="886841"/>
                  </a:lnTo>
                  <a:lnTo>
                    <a:pt x="655701" y="886714"/>
                  </a:lnTo>
                  <a:close/>
                </a:path>
                <a:path w="1313179" h="2472054">
                  <a:moveTo>
                    <a:pt x="585088" y="788670"/>
                  </a:moveTo>
                  <a:lnTo>
                    <a:pt x="585216" y="788797"/>
                  </a:lnTo>
                  <a:lnTo>
                    <a:pt x="585088" y="788670"/>
                  </a:lnTo>
                  <a:close/>
                </a:path>
                <a:path w="1313179" h="2472054">
                  <a:moveTo>
                    <a:pt x="506316" y="638556"/>
                  </a:moveTo>
                  <a:lnTo>
                    <a:pt x="474725" y="638556"/>
                  </a:lnTo>
                  <a:lnTo>
                    <a:pt x="548894" y="739140"/>
                  </a:lnTo>
                  <a:lnTo>
                    <a:pt x="548894" y="739013"/>
                  </a:lnTo>
                  <a:lnTo>
                    <a:pt x="580274" y="739013"/>
                  </a:lnTo>
                  <a:lnTo>
                    <a:pt x="569341" y="724027"/>
                  </a:lnTo>
                  <a:lnTo>
                    <a:pt x="506316" y="638556"/>
                  </a:lnTo>
                  <a:close/>
                </a:path>
                <a:path w="1313179" h="2472054">
                  <a:moveTo>
                    <a:pt x="430360" y="536702"/>
                  </a:moveTo>
                  <a:lnTo>
                    <a:pt x="398653" y="536702"/>
                  </a:lnTo>
                  <a:lnTo>
                    <a:pt x="474725" y="638683"/>
                  </a:lnTo>
                  <a:lnTo>
                    <a:pt x="506316" y="638556"/>
                  </a:lnTo>
                  <a:lnTo>
                    <a:pt x="495173" y="623443"/>
                  </a:lnTo>
                  <a:lnTo>
                    <a:pt x="430360" y="536702"/>
                  </a:lnTo>
                  <a:close/>
                </a:path>
                <a:path w="1313179" h="2472054">
                  <a:moveTo>
                    <a:pt x="20066" y="0"/>
                  </a:moveTo>
                  <a:lnTo>
                    <a:pt x="0" y="15494"/>
                  </a:lnTo>
                  <a:lnTo>
                    <a:pt x="161798" y="225552"/>
                  </a:lnTo>
                  <a:lnTo>
                    <a:pt x="320929" y="433832"/>
                  </a:lnTo>
                  <a:lnTo>
                    <a:pt x="398653" y="536829"/>
                  </a:lnTo>
                  <a:lnTo>
                    <a:pt x="430360" y="536702"/>
                  </a:lnTo>
                  <a:lnTo>
                    <a:pt x="418973" y="521462"/>
                  </a:lnTo>
                  <a:lnTo>
                    <a:pt x="341122" y="418465"/>
                  </a:lnTo>
                  <a:lnTo>
                    <a:pt x="262000" y="314579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74157" y="3968622"/>
              <a:ext cx="768985" cy="722630"/>
            </a:xfrm>
            <a:custGeom>
              <a:avLst/>
              <a:gdLst/>
              <a:ahLst/>
              <a:cxnLst/>
              <a:rect l="l" t="t" r="r" b="b"/>
              <a:pathLst>
                <a:path w="768985" h="722629">
                  <a:moveTo>
                    <a:pt x="723383" y="659874"/>
                  </a:moveTo>
                  <a:lnTo>
                    <a:pt x="700658" y="671068"/>
                  </a:lnTo>
                  <a:lnTo>
                    <a:pt x="768476" y="722629"/>
                  </a:lnTo>
                  <a:lnTo>
                    <a:pt x="768782" y="671321"/>
                  </a:lnTo>
                  <a:lnTo>
                    <a:pt x="729106" y="671321"/>
                  </a:lnTo>
                  <a:lnTo>
                    <a:pt x="723383" y="659874"/>
                  </a:lnTo>
                  <a:close/>
                </a:path>
                <a:path w="768985" h="722629">
                  <a:moveTo>
                    <a:pt x="746142" y="648664"/>
                  </a:moveTo>
                  <a:lnTo>
                    <a:pt x="723383" y="659874"/>
                  </a:lnTo>
                  <a:lnTo>
                    <a:pt x="729106" y="671321"/>
                  </a:lnTo>
                  <a:lnTo>
                    <a:pt x="751839" y="660019"/>
                  </a:lnTo>
                  <a:lnTo>
                    <a:pt x="746142" y="648664"/>
                  </a:lnTo>
                  <a:close/>
                </a:path>
                <a:path w="768985" h="722629">
                  <a:moveTo>
                    <a:pt x="768984" y="637413"/>
                  </a:moveTo>
                  <a:lnTo>
                    <a:pt x="746142" y="648664"/>
                  </a:lnTo>
                  <a:lnTo>
                    <a:pt x="751839" y="660019"/>
                  </a:lnTo>
                  <a:lnTo>
                    <a:pt x="729106" y="671321"/>
                  </a:lnTo>
                  <a:lnTo>
                    <a:pt x="768782" y="671321"/>
                  </a:lnTo>
                  <a:lnTo>
                    <a:pt x="768984" y="637413"/>
                  </a:lnTo>
                  <a:close/>
                </a:path>
                <a:path w="768985" h="722629">
                  <a:moveTo>
                    <a:pt x="739922" y="636269"/>
                  </a:moveTo>
                  <a:lnTo>
                    <a:pt x="711580" y="636269"/>
                  </a:lnTo>
                  <a:lnTo>
                    <a:pt x="723383" y="659874"/>
                  </a:lnTo>
                  <a:lnTo>
                    <a:pt x="746142" y="648664"/>
                  </a:lnTo>
                  <a:lnTo>
                    <a:pt x="739922" y="636269"/>
                  </a:lnTo>
                  <a:close/>
                </a:path>
                <a:path w="768985" h="722629">
                  <a:moveTo>
                    <a:pt x="728257" y="613537"/>
                  </a:moveTo>
                  <a:lnTo>
                    <a:pt x="699642" y="613537"/>
                  </a:lnTo>
                  <a:lnTo>
                    <a:pt x="711708" y="636524"/>
                  </a:lnTo>
                  <a:lnTo>
                    <a:pt x="711580" y="636269"/>
                  </a:lnTo>
                  <a:lnTo>
                    <a:pt x="739922" y="636269"/>
                  </a:lnTo>
                  <a:lnTo>
                    <a:pt x="734187" y="624839"/>
                  </a:lnTo>
                  <a:lnTo>
                    <a:pt x="728257" y="613537"/>
                  </a:lnTo>
                  <a:close/>
                </a:path>
                <a:path w="768985" h="722629">
                  <a:moveTo>
                    <a:pt x="716063" y="590803"/>
                  </a:moveTo>
                  <a:lnTo>
                    <a:pt x="687196" y="590803"/>
                  </a:lnTo>
                  <a:lnTo>
                    <a:pt x="699769" y="613790"/>
                  </a:lnTo>
                  <a:lnTo>
                    <a:pt x="699642" y="613537"/>
                  </a:lnTo>
                  <a:lnTo>
                    <a:pt x="728257" y="613537"/>
                  </a:lnTo>
                  <a:lnTo>
                    <a:pt x="721994" y="601599"/>
                  </a:lnTo>
                  <a:lnTo>
                    <a:pt x="716063" y="590803"/>
                  </a:lnTo>
                  <a:close/>
                </a:path>
                <a:path w="768985" h="722629">
                  <a:moveTo>
                    <a:pt x="689995" y="545464"/>
                  </a:moveTo>
                  <a:lnTo>
                    <a:pt x="660272" y="545464"/>
                  </a:lnTo>
                  <a:lnTo>
                    <a:pt x="674242" y="568325"/>
                  </a:lnTo>
                  <a:lnTo>
                    <a:pt x="687324" y="591057"/>
                  </a:lnTo>
                  <a:lnTo>
                    <a:pt x="687196" y="590803"/>
                  </a:lnTo>
                  <a:lnTo>
                    <a:pt x="716063" y="590803"/>
                  </a:lnTo>
                  <a:lnTo>
                    <a:pt x="709294" y="578484"/>
                  </a:lnTo>
                  <a:lnTo>
                    <a:pt x="695959" y="555244"/>
                  </a:lnTo>
                  <a:lnTo>
                    <a:pt x="689995" y="545464"/>
                  </a:lnTo>
                  <a:close/>
                </a:path>
                <a:path w="768985" h="722629">
                  <a:moveTo>
                    <a:pt x="673988" y="568070"/>
                  </a:moveTo>
                  <a:lnTo>
                    <a:pt x="674136" y="568325"/>
                  </a:lnTo>
                  <a:lnTo>
                    <a:pt x="673988" y="568070"/>
                  </a:lnTo>
                  <a:close/>
                </a:path>
                <a:path w="768985" h="722629">
                  <a:moveTo>
                    <a:pt x="675952" y="522985"/>
                  </a:moveTo>
                  <a:lnTo>
                    <a:pt x="645794" y="522985"/>
                  </a:lnTo>
                  <a:lnTo>
                    <a:pt x="646049" y="523366"/>
                  </a:lnTo>
                  <a:lnTo>
                    <a:pt x="660400" y="545719"/>
                  </a:lnTo>
                  <a:lnTo>
                    <a:pt x="660272" y="545464"/>
                  </a:lnTo>
                  <a:lnTo>
                    <a:pt x="689995" y="545464"/>
                  </a:lnTo>
                  <a:lnTo>
                    <a:pt x="681863" y="532129"/>
                  </a:lnTo>
                  <a:lnTo>
                    <a:pt x="675952" y="522985"/>
                  </a:lnTo>
                  <a:close/>
                </a:path>
                <a:path w="768985" h="722629">
                  <a:moveTo>
                    <a:pt x="645894" y="523141"/>
                  </a:moveTo>
                  <a:lnTo>
                    <a:pt x="646039" y="523366"/>
                  </a:lnTo>
                  <a:lnTo>
                    <a:pt x="645894" y="523141"/>
                  </a:lnTo>
                  <a:close/>
                </a:path>
                <a:path w="768985" h="722629">
                  <a:moveTo>
                    <a:pt x="661120" y="500506"/>
                  </a:moveTo>
                  <a:lnTo>
                    <a:pt x="630427" y="500506"/>
                  </a:lnTo>
                  <a:lnTo>
                    <a:pt x="645894" y="523141"/>
                  </a:lnTo>
                  <a:lnTo>
                    <a:pt x="645794" y="522985"/>
                  </a:lnTo>
                  <a:lnTo>
                    <a:pt x="675952" y="522985"/>
                  </a:lnTo>
                  <a:lnTo>
                    <a:pt x="667003" y="509143"/>
                  </a:lnTo>
                  <a:lnTo>
                    <a:pt x="661120" y="500506"/>
                  </a:lnTo>
                  <a:close/>
                </a:path>
                <a:path w="768985" h="722629">
                  <a:moveTo>
                    <a:pt x="645470" y="478154"/>
                  </a:moveTo>
                  <a:lnTo>
                    <a:pt x="614044" y="478154"/>
                  </a:lnTo>
                  <a:lnTo>
                    <a:pt x="630554" y="500888"/>
                  </a:lnTo>
                  <a:lnTo>
                    <a:pt x="630427" y="500506"/>
                  </a:lnTo>
                  <a:lnTo>
                    <a:pt x="661120" y="500506"/>
                  </a:lnTo>
                  <a:lnTo>
                    <a:pt x="651255" y="486028"/>
                  </a:lnTo>
                  <a:lnTo>
                    <a:pt x="645470" y="478154"/>
                  </a:lnTo>
                  <a:close/>
                </a:path>
                <a:path w="768985" h="722629">
                  <a:moveTo>
                    <a:pt x="628765" y="455802"/>
                  </a:moveTo>
                  <a:lnTo>
                    <a:pt x="596645" y="455802"/>
                  </a:lnTo>
                  <a:lnTo>
                    <a:pt x="614299" y="478535"/>
                  </a:lnTo>
                  <a:lnTo>
                    <a:pt x="614044" y="478154"/>
                  </a:lnTo>
                  <a:lnTo>
                    <a:pt x="645470" y="478154"/>
                  </a:lnTo>
                  <a:lnTo>
                    <a:pt x="634364" y="463041"/>
                  </a:lnTo>
                  <a:lnTo>
                    <a:pt x="628765" y="455802"/>
                  </a:lnTo>
                  <a:close/>
                </a:path>
                <a:path w="768985" h="722629">
                  <a:moveTo>
                    <a:pt x="611258" y="433704"/>
                  </a:moveTo>
                  <a:lnTo>
                    <a:pt x="578103" y="433704"/>
                  </a:lnTo>
                  <a:lnTo>
                    <a:pt x="596900" y="456183"/>
                  </a:lnTo>
                  <a:lnTo>
                    <a:pt x="596645" y="455802"/>
                  </a:lnTo>
                  <a:lnTo>
                    <a:pt x="628765" y="455802"/>
                  </a:lnTo>
                  <a:lnTo>
                    <a:pt x="616584" y="440054"/>
                  </a:lnTo>
                  <a:lnTo>
                    <a:pt x="611258" y="433704"/>
                  </a:lnTo>
                  <a:close/>
                </a:path>
                <a:path w="768985" h="722629">
                  <a:moveTo>
                    <a:pt x="572201" y="389508"/>
                  </a:moveTo>
                  <a:lnTo>
                    <a:pt x="536955" y="389508"/>
                  </a:lnTo>
                  <a:lnTo>
                    <a:pt x="537209" y="389763"/>
                  </a:lnTo>
                  <a:lnTo>
                    <a:pt x="558418" y="411860"/>
                  </a:lnTo>
                  <a:lnTo>
                    <a:pt x="578357" y="434085"/>
                  </a:lnTo>
                  <a:lnTo>
                    <a:pt x="578103" y="433704"/>
                  </a:lnTo>
                  <a:lnTo>
                    <a:pt x="611258" y="433704"/>
                  </a:lnTo>
                  <a:lnTo>
                    <a:pt x="597407" y="417194"/>
                  </a:lnTo>
                  <a:lnTo>
                    <a:pt x="576961" y="394462"/>
                  </a:lnTo>
                  <a:lnTo>
                    <a:pt x="572201" y="389508"/>
                  </a:lnTo>
                  <a:close/>
                </a:path>
                <a:path w="768985" h="722629">
                  <a:moveTo>
                    <a:pt x="558164" y="411606"/>
                  </a:moveTo>
                  <a:lnTo>
                    <a:pt x="558393" y="411860"/>
                  </a:lnTo>
                  <a:lnTo>
                    <a:pt x="558164" y="411606"/>
                  </a:lnTo>
                  <a:close/>
                </a:path>
                <a:path w="768985" h="722629">
                  <a:moveTo>
                    <a:pt x="537068" y="389626"/>
                  </a:moveTo>
                  <a:lnTo>
                    <a:pt x="537199" y="389763"/>
                  </a:lnTo>
                  <a:lnTo>
                    <a:pt x="537068" y="389626"/>
                  </a:lnTo>
                  <a:close/>
                </a:path>
                <a:path w="768985" h="722629">
                  <a:moveTo>
                    <a:pt x="550784" y="367538"/>
                  </a:moveTo>
                  <a:lnTo>
                    <a:pt x="514222" y="367538"/>
                  </a:lnTo>
                  <a:lnTo>
                    <a:pt x="537068" y="389626"/>
                  </a:lnTo>
                  <a:lnTo>
                    <a:pt x="572201" y="389508"/>
                  </a:lnTo>
                  <a:lnTo>
                    <a:pt x="555116" y="371728"/>
                  </a:lnTo>
                  <a:lnTo>
                    <a:pt x="550784" y="367538"/>
                  </a:lnTo>
                  <a:close/>
                </a:path>
                <a:path w="768985" h="722629">
                  <a:moveTo>
                    <a:pt x="527811" y="345566"/>
                  </a:moveTo>
                  <a:lnTo>
                    <a:pt x="489965" y="345566"/>
                  </a:lnTo>
                  <a:lnTo>
                    <a:pt x="514476" y="367791"/>
                  </a:lnTo>
                  <a:lnTo>
                    <a:pt x="514222" y="367538"/>
                  </a:lnTo>
                  <a:lnTo>
                    <a:pt x="550784" y="367538"/>
                  </a:lnTo>
                  <a:lnTo>
                    <a:pt x="531749" y="349122"/>
                  </a:lnTo>
                  <a:lnTo>
                    <a:pt x="527811" y="345566"/>
                  </a:lnTo>
                  <a:close/>
                </a:path>
                <a:path w="768985" h="722629">
                  <a:moveTo>
                    <a:pt x="450131" y="280162"/>
                  </a:moveTo>
                  <a:lnTo>
                    <a:pt x="408304" y="280162"/>
                  </a:lnTo>
                  <a:lnTo>
                    <a:pt x="437133" y="302132"/>
                  </a:lnTo>
                  <a:lnTo>
                    <a:pt x="464438" y="323976"/>
                  </a:lnTo>
                  <a:lnTo>
                    <a:pt x="490219" y="345947"/>
                  </a:lnTo>
                  <a:lnTo>
                    <a:pt x="489965" y="345566"/>
                  </a:lnTo>
                  <a:lnTo>
                    <a:pt x="527811" y="345566"/>
                  </a:lnTo>
                  <a:lnTo>
                    <a:pt x="506856" y="326644"/>
                  </a:lnTo>
                  <a:lnTo>
                    <a:pt x="480440" y="304291"/>
                  </a:lnTo>
                  <a:lnTo>
                    <a:pt x="452627" y="282066"/>
                  </a:lnTo>
                  <a:lnTo>
                    <a:pt x="450131" y="280162"/>
                  </a:lnTo>
                  <a:close/>
                </a:path>
                <a:path w="768985" h="722629">
                  <a:moveTo>
                    <a:pt x="464184" y="323850"/>
                  </a:moveTo>
                  <a:lnTo>
                    <a:pt x="464334" y="323976"/>
                  </a:lnTo>
                  <a:lnTo>
                    <a:pt x="464184" y="323850"/>
                  </a:lnTo>
                  <a:close/>
                </a:path>
                <a:path w="768985" h="722629">
                  <a:moveTo>
                    <a:pt x="436879" y="302006"/>
                  </a:moveTo>
                  <a:lnTo>
                    <a:pt x="437039" y="302132"/>
                  </a:lnTo>
                  <a:lnTo>
                    <a:pt x="436879" y="302006"/>
                  </a:lnTo>
                  <a:close/>
                </a:path>
                <a:path w="768985" h="722629">
                  <a:moveTo>
                    <a:pt x="421758" y="258571"/>
                  </a:moveTo>
                  <a:lnTo>
                    <a:pt x="378713" y="258571"/>
                  </a:lnTo>
                  <a:lnTo>
                    <a:pt x="408558" y="280415"/>
                  </a:lnTo>
                  <a:lnTo>
                    <a:pt x="408304" y="280162"/>
                  </a:lnTo>
                  <a:lnTo>
                    <a:pt x="450131" y="280162"/>
                  </a:lnTo>
                  <a:lnTo>
                    <a:pt x="423671" y="259969"/>
                  </a:lnTo>
                  <a:lnTo>
                    <a:pt x="421758" y="258571"/>
                  </a:lnTo>
                  <a:close/>
                </a:path>
                <a:path w="768985" h="722629">
                  <a:moveTo>
                    <a:pt x="391947" y="236854"/>
                  </a:moveTo>
                  <a:lnTo>
                    <a:pt x="347852" y="236854"/>
                  </a:lnTo>
                  <a:lnTo>
                    <a:pt x="378840" y="258699"/>
                  </a:lnTo>
                  <a:lnTo>
                    <a:pt x="378713" y="258571"/>
                  </a:lnTo>
                  <a:lnTo>
                    <a:pt x="421758" y="258571"/>
                  </a:lnTo>
                  <a:lnTo>
                    <a:pt x="393572" y="237997"/>
                  </a:lnTo>
                  <a:lnTo>
                    <a:pt x="391947" y="236854"/>
                  </a:lnTo>
                  <a:close/>
                </a:path>
                <a:path w="768985" h="722629">
                  <a:moveTo>
                    <a:pt x="361210" y="215264"/>
                  </a:moveTo>
                  <a:lnTo>
                    <a:pt x="315975" y="215264"/>
                  </a:lnTo>
                  <a:lnTo>
                    <a:pt x="347979" y="236981"/>
                  </a:lnTo>
                  <a:lnTo>
                    <a:pt x="347852" y="236854"/>
                  </a:lnTo>
                  <a:lnTo>
                    <a:pt x="391947" y="236854"/>
                  </a:lnTo>
                  <a:lnTo>
                    <a:pt x="362330" y="216026"/>
                  </a:lnTo>
                  <a:lnTo>
                    <a:pt x="361210" y="215264"/>
                  </a:lnTo>
                  <a:close/>
                </a:path>
                <a:path w="768985" h="722629">
                  <a:moveTo>
                    <a:pt x="296655" y="172084"/>
                  </a:moveTo>
                  <a:lnTo>
                    <a:pt x="249554" y="172084"/>
                  </a:lnTo>
                  <a:lnTo>
                    <a:pt x="283337" y="193675"/>
                  </a:lnTo>
                  <a:lnTo>
                    <a:pt x="283082" y="193675"/>
                  </a:lnTo>
                  <a:lnTo>
                    <a:pt x="316102" y="215391"/>
                  </a:lnTo>
                  <a:lnTo>
                    <a:pt x="361210" y="215264"/>
                  </a:lnTo>
                  <a:lnTo>
                    <a:pt x="330200" y="194182"/>
                  </a:lnTo>
                  <a:lnTo>
                    <a:pt x="296655" y="172084"/>
                  </a:lnTo>
                  <a:close/>
                </a:path>
                <a:path w="768985" h="722629">
                  <a:moveTo>
                    <a:pt x="262866" y="150494"/>
                  </a:moveTo>
                  <a:lnTo>
                    <a:pt x="215264" y="150494"/>
                  </a:lnTo>
                  <a:lnTo>
                    <a:pt x="249681" y="172212"/>
                  </a:lnTo>
                  <a:lnTo>
                    <a:pt x="249554" y="172084"/>
                  </a:lnTo>
                  <a:lnTo>
                    <a:pt x="296655" y="172084"/>
                  </a:lnTo>
                  <a:lnTo>
                    <a:pt x="262866" y="150494"/>
                  </a:lnTo>
                  <a:close/>
                </a:path>
                <a:path w="768985" h="722629">
                  <a:moveTo>
                    <a:pt x="228726" y="129031"/>
                  </a:moveTo>
                  <a:lnTo>
                    <a:pt x="180339" y="129031"/>
                  </a:lnTo>
                  <a:lnTo>
                    <a:pt x="215391" y="150621"/>
                  </a:lnTo>
                  <a:lnTo>
                    <a:pt x="262866" y="150494"/>
                  </a:lnTo>
                  <a:lnTo>
                    <a:pt x="228726" y="129031"/>
                  </a:lnTo>
                  <a:close/>
                </a:path>
                <a:path w="768985" h="722629">
                  <a:moveTo>
                    <a:pt x="193754" y="107568"/>
                  </a:moveTo>
                  <a:lnTo>
                    <a:pt x="144906" y="107568"/>
                  </a:lnTo>
                  <a:lnTo>
                    <a:pt x="180339" y="129158"/>
                  </a:lnTo>
                  <a:lnTo>
                    <a:pt x="228726" y="129031"/>
                  </a:lnTo>
                  <a:lnTo>
                    <a:pt x="193754" y="107568"/>
                  </a:lnTo>
                  <a:close/>
                </a:path>
                <a:path w="768985" h="722629">
                  <a:moveTo>
                    <a:pt x="122451" y="64643"/>
                  </a:moveTo>
                  <a:lnTo>
                    <a:pt x="72897" y="64643"/>
                  </a:lnTo>
                  <a:lnTo>
                    <a:pt x="144906" y="107695"/>
                  </a:lnTo>
                  <a:lnTo>
                    <a:pt x="193754" y="107568"/>
                  </a:lnTo>
                  <a:lnTo>
                    <a:pt x="157987" y="85851"/>
                  </a:lnTo>
                  <a:lnTo>
                    <a:pt x="122451" y="64643"/>
                  </a:lnTo>
                  <a:close/>
                </a:path>
                <a:path w="768985" h="722629">
                  <a:moveTo>
                    <a:pt x="12953" y="0"/>
                  </a:moveTo>
                  <a:lnTo>
                    <a:pt x="0" y="21843"/>
                  </a:lnTo>
                  <a:lnTo>
                    <a:pt x="72897" y="64769"/>
                  </a:lnTo>
                  <a:lnTo>
                    <a:pt x="122451" y="64643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6109" y="4819650"/>
            <a:ext cx="3474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These </a:t>
            </a:r>
            <a:r>
              <a:rPr sz="1800" spc="-10" dirty="0">
                <a:latin typeface="Carlito"/>
                <a:cs typeface="Carlito"/>
              </a:rPr>
              <a:t>columns are </a:t>
            </a:r>
            <a:r>
              <a:rPr sz="1800" b="1" spc="-10" dirty="0">
                <a:latin typeface="Carlito"/>
                <a:cs typeface="Carlito"/>
              </a:rPr>
              <a:t>foreign </a:t>
            </a:r>
            <a:r>
              <a:rPr sz="1800" b="1" spc="-20" dirty="0">
                <a:latin typeface="Carlito"/>
                <a:cs typeface="Carlito"/>
              </a:rPr>
              <a:t>keys</a:t>
            </a:r>
            <a:r>
              <a:rPr sz="1800" spc="-20" dirty="0">
                <a:latin typeface="Carlito"/>
                <a:cs typeface="Carlito"/>
              </a:rPr>
              <a:t>; </a:t>
            </a:r>
            <a:r>
              <a:rPr sz="1800" spc="-5" dirty="0">
                <a:latin typeface="Carlito"/>
                <a:cs typeface="Carlito"/>
              </a:rPr>
              <a:t>they  </a:t>
            </a:r>
            <a:r>
              <a:rPr sz="1800" spc="-15" dirty="0">
                <a:latin typeface="Carlito"/>
                <a:cs typeface="Carlito"/>
              </a:rPr>
              <a:t>contain </a:t>
            </a:r>
            <a:r>
              <a:rPr sz="1800" i="1" spc="-5" dirty="0">
                <a:latin typeface="Carlito"/>
                <a:cs typeface="Carlito"/>
              </a:rPr>
              <a:t>multiple </a:t>
            </a:r>
            <a:r>
              <a:rPr sz="1800" spc="-10" dirty="0">
                <a:latin typeface="Carlito"/>
                <a:cs typeface="Carlito"/>
              </a:rPr>
              <a:t>instances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each  </a:t>
            </a:r>
            <a:r>
              <a:rPr sz="1800" spc="-5" dirty="0">
                <a:latin typeface="Carlito"/>
                <a:cs typeface="Carlito"/>
              </a:rPr>
              <a:t>value,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spc="-5" dirty="0">
                <a:latin typeface="Carlito"/>
                <a:cs typeface="Carlito"/>
              </a:rPr>
              <a:t>used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10" dirty="0">
                <a:latin typeface="Carlito"/>
                <a:cs typeface="Carlito"/>
              </a:rPr>
              <a:t>match </a:t>
            </a:r>
            <a:r>
              <a:rPr sz="1800" dirty="0">
                <a:latin typeface="Carlito"/>
                <a:cs typeface="Carlito"/>
              </a:rPr>
              <a:t>the  </a:t>
            </a:r>
            <a:r>
              <a:rPr sz="1800" b="1" dirty="0">
                <a:latin typeface="Carlito"/>
                <a:cs typeface="Carlito"/>
              </a:rPr>
              <a:t>primary </a:t>
            </a:r>
            <a:r>
              <a:rPr sz="1800" b="1" spc="-25" dirty="0">
                <a:latin typeface="Carlito"/>
                <a:cs typeface="Carlito"/>
              </a:rPr>
              <a:t>keys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10" dirty="0">
                <a:latin typeface="Carlito"/>
                <a:cs typeface="Carlito"/>
              </a:rPr>
              <a:t>related lookup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76876" y="4819650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These </a:t>
            </a:r>
            <a:r>
              <a:rPr sz="1800" spc="-10" dirty="0">
                <a:latin typeface="Carlito"/>
                <a:cs typeface="Carlito"/>
              </a:rPr>
              <a:t>columns are </a:t>
            </a:r>
            <a:r>
              <a:rPr sz="1800" b="1" dirty="0">
                <a:latin typeface="Carlito"/>
                <a:cs typeface="Carlito"/>
              </a:rPr>
              <a:t>primary </a:t>
            </a:r>
            <a:r>
              <a:rPr sz="1800" b="1" spc="-20" dirty="0">
                <a:latin typeface="Carlito"/>
                <a:cs typeface="Carlito"/>
              </a:rPr>
              <a:t>keys</a:t>
            </a:r>
            <a:r>
              <a:rPr sz="1800" spc="-20" dirty="0">
                <a:latin typeface="Carlito"/>
                <a:cs typeface="Carlito"/>
              </a:rPr>
              <a:t>; </a:t>
            </a:r>
            <a:r>
              <a:rPr sz="1800" spc="-5" dirty="0">
                <a:latin typeface="Carlito"/>
                <a:cs typeface="Carlito"/>
              </a:rPr>
              <a:t>they </a:t>
            </a:r>
            <a:r>
              <a:rPr sz="1800" i="1" spc="-5" dirty="0">
                <a:latin typeface="Carlito"/>
                <a:cs typeface="Carlito"/>
              </a:rPr>
              <a:t>uniquely </a:t>
            </a:r>
            <a:r>
              <a:rPr sz="1800" spc="-5" dirty="0">
                <a:latin typeface="Carlito"/>
                <a:cs typeface="Carlito"/>
              </a:rPr>
              <a:t>identify </a:t>
            </a:r>
            <a:r>
              <a:rPr sz="1800" dirty="0">
                <a:latin typeface="Carlito"/>
                <a:cs typeface="Carlito"/>
              </a:rPr>
              <a:t>each  </a:t>
            </a:r>
            <a:r>
              <a:rPr sz="1800" spc="-15" dirty="0">
                <a:latin typeface="Carlito"/>
                <a:cs typeface="Carlito"/>
              </a:rPr>
              <a:t>row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table,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match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10" dirty="0">
                <a:latin typeface="Carlito"/>
                <a:cs typeface="Carlito"/>
              </a:rPr>
              <a:t>foreign </a:t>
            </a:r>
            <a:r>
              <a:rPr sz="1800" b="1" spc="-25" dirty="0">
                <a:latin typeface="Carlito"/>
                <a:cs typeface="Carlito"/>
              </a:rPr>
              <a:t>keys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10" dirty="0">
                <a:latin typeface="Carlito"/>
                <a:cs typeface="Carlito"/>
              </a:rPr>
              <a:t>related </a:t>
            </a:r>
            <a:r>
              <a:rPr sz="1800" spc="-15" dirty="0">
                <a:latin typeface="Carlito"/>
                <a:cs typeface="Carlito"/>
              </a:rPr>
              <a:t>data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4296" y="1450847"/>
            <a:ext cx="2033905" cy="3293745"/>
            <a:chOff x="844296" y="1450847"/>
            <a:chExt cx="2033905" cy="3293745"/>
          </a:xfrm>
        </p:grpSpPr>
        <p:sp>
          <p:nvSpPr>
            <p:cNvPr id="23" name="object 23"/>
            <p:cNvSpPr/>
            <p:nvPr/>
          </p:nvSpPr>
          <p:spPr>
            <a:xfrm>
              <a:off x="2255138" y="4293488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25400" y="374523"/>
                  </a:moveTo>
                  <a:lnTo>
                    <a:pt x="0" y="374523"/>
                  </a:lnTo>
                  <a:lnTo>
                    <a:pt x="38100" y="450723"/>
                  </a:lnTo>
                  <a:lnTo>
                    <a:pt x="69850" y="387223"/>
                  </a:lnTo>
                  <a:lnTo>
                    <a:pt x="25400" y="387223"/>
                  </a:lnTo>
                  <a:lnTo>
                    <a:pt x="25400" y="374523"/>
                  </a:lnTo>
                  <a:close/>
                </a:path>
                <a:path w="76200" h="450850">
                  <a:moveTo>
                    <a:pt x="50800" y="0"/>
                  </a:moveTo>
                  <a:lnTo>
                    <a:pt x="25400" y="0"/>
                  </a:lnTo>
                  <a:lnTo>
                    <a:pt x="25400" y="387223"/>
                  </a:lnTo>
                  <a:lnTo>
                    <a:pt x="50800" y="387223"/>
                  </a:lnTo>
                  <a:lnTo>
                    <a:pt x="50800" y="0"/>
                  </a:lnTo>
                  <a:close/>
                </a:path>
                <a:path w="76200" h="450850">
                  <a:moveTo>
                    <a:pt x="76200" y="374523"/>
                  </a:moveTo>
                  <a:lnTo>
                    <a:pt x="50800" y="374523"/>
                  </a:lnTo>
                  <a:lnTo>
                    <a:pt x="50800" y="387223"/>
                  </a:lnTo>
                  <a:lnTo>
                    <a:pt x="69850" y="387223"/>
                  </a:lnTo>
                  <a:lnTo>
                    <a:pt x="76200" y="37452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4296" y="1452371"/>
              <a:ext cx="971511" cy="29176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2015" y="1490090"/>
              <a:ext cx="848994" cy="2795270"/>
            </a:xfrm>
            <a:custGeom>
              <a:avLst/>
              <a:gdLst/>
              <a:ahLst/>
              <a:cxnLst/>
              <a:rect l="l" t="t" r="r" b="b"/>
              <a:pathLst>
                <a:path w="848994" h="2795270">
                  <a:moveTo>
                    <a:pt x="0" y="2795016"/>
                  </a:moveTo>
                  <a:lnTo>
                    <a:pt x="848868" y="2795016"/>
                  </a:lnTo>
                  <a:lnTo>
                    <a:pt x="848868" y="0"/>
                  </a:lnTo>
                  <a:lnTo>
                    <a:pt x="0" y="0"/>
                  </a:lnTo>
                  <a:lnTo>
                    <a:pt x="0" y="2795016"/>
                  </a:lnTo>
                  <a:close/>
                </a:path>
              </a:pathLst>
            </a:custGeom>
            <a:ln w="25400">
              <a:solidFill>
                <a:srgbClr val="18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6128" y="1450847"/>
              <a:ext cx="1091933" cy="29176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3847" y="1488566"/>
              <a:ext cx="969644" cy="2795270"/>
            </a:xfrm>
            <a:custGeom>
              <a:avLst/>
              <a:gdLst/>
              <a:ahLst/>
              <a:cxnLst/>
              <a:rect l="l" t="t" r="r" b="b"/>
              <a:pathLst>
                <a:path w="969644" h="2795270">
                  <a:moveTo>
                    <a:pt x="0" y="2795016"/>
                  </a:moveTo>
                  <a:lnTo>
                    <a:pt x="969263" y="2795016"/>
                  </a:lnTo>
                  <a:lnTo>
                    <a:pt x="969263" y="0"/>
                  </a:lnTo>
                  <a:lnTo>
                    <a:pt x="0" y="0"/>
                  </a:lnTo>
                  <a:lnTo>
                    <a:pt x="0" y="2795016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783838" y="242569"/>
            <a:ext cx="4624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Carlito"/>
                <a:cs typeface="Carlito"/>
              </a:rPr>
              <a:t>PRIMARY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10" dirty="0">
                <a:latin typeface="Carlito"/>
                <a:cs typeface="Carlito"/>
              </a:rPr>
              <a:t>FOREIGN</a:t>
            </a:r>
            <a:r>
              <a:rPr sz="3200" b="0" spc="-24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KEYS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0260" y="1095248"/>
            <a:ext cx="866965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0000"/>
              </a:lnSpc>
              <a:spcBef>
                <a:spcPts val="100"/>
              </a:spcBef>
            </a:pP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Can’t </a:t>
            </a:r>
            <a:r>
              <a:rPr sz="2200" i="1" dirty="0">
                <a:solidFill>
                  <a:srgbClr val="252525"/>
                </a:solidFill>
                <a:latin typeface="Carlito"/>
                <a:cs typeface="Carlito"/>
              </a:rPr>
              <a:t>I </a:t>
            </a:r>
            <a:r>
              <a:rPr sz="2200" i="1" spc="-10" dirty="0">
                <a:solidFill>
                  <a:srgbClr val="252525"/>
                </a:solidFill>
                <a:latin typeface="Carlito"/>
                <a:cs typeface="Carlito"/>
              </a:rPr>
              <a:t>just </a:t>
            </a:r>
            <a:r>
              <a:rPr sz="2200" b="1" i="1" dirty="0">
                <a:solidFill>
                  <a:srgbClr val="252525"/>
                </a:solidFill>
                <a:latin typeface="Carlito"/>
                <a:cs typeface="Carlito"/>
              </a:rPr>
              <a:t>merge queries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or use </a:t>
            </a:r>
            <a:r>
              <a:rPr sz="2200" b="1" i="1" spc="-20" dirty="0">
                <a:solidFill>
                  <a:srgbClr val="252525"/>
                </a:solidFill>
                <a:latin typeface="Carlito"/>
                <a:cs typeface="Carlito"/>
              </a:rPr>
              <a:t>LOOKUP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2200" b="1" i="1" spc="-30" dirty="0">
                <a:solidFill>
                  <a:srgbClr val="252525"/>
                </a:solidFill>
                <a:latin typeface="Carlito"/>
                <a:cs typeface="Carlito"/>
              </a:rPr>
              <a:t>RELATED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22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pull those  </a:t>
            </a:r>
            <a:r>
              <a:rPr sz="2200" i="1" spc="-10" dirty="0">
                <a:solidFill>
                  <a:srgbClr val="252525"/>
                </a:solidFill>
                <a:latin typeface="Carlito"/>
                <a:cs typeface="Carlito"/>
              </a:rPr>
              <a:t>attributes </a:t>
            </a:r>
            <a:r>
              <a:rPr sz="2200" i="1" spc="-2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2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2200" i="1" spc="-15" dirty="0">
                <a:solidFill>
                  <a:srgbClr val="252525"/>
                </a:solidFill>
                <a:latin typeface="Carlito"/>
                <a:cs typeface="Carlito"/>
              </a:rPr>
              <a:t>fact </a:t>
            </a:r>
            <a:r>
              <a:rPr sz="2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2200" i="1" spc="-20" dirty="0">
                <a:solidFill>
                  <a:srgbClr val="252525"/>
                </a:solidFill>
                <a:latin typeface="Carlito"/>
                <a:cs typeface="Carlito"/>
              </a:rPr>
              <a:t>itself,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so </a:t>
            </a:r>
            <a:r>
              <a:rPr sz="2200" i="1" dirty="0">
                <a:solidFill>
                  <a:srgbClr val="252525"/>
                </a:solidFill>
                <a:latin typeface="Carlito"/>
                <a:cs typeface="Carlito"/>
              </a:rPr>
              <a:t>that I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have everything </a:t>
            </a:r>
            <a:r>
              <a:rPr sz="2200" i="1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one</a:t>
            </a:r>
            <a:r>
              <a:rPr sz="2200" i="1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200" i="1" spc="-5" dirty="0">
                <a:solidFill>
                  <a:srgbClr val="252525"/>
                </a:solidFill>
                <a:latin typeface="Carlito"/>
                <a:cs typeface="Carlito"/>
              </a:rPr>
              <a:t>place??</a:t>
            </a:r>
            <a:endParaRPr sz="2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835"/>
              </a:spcBef>
            </a:pPr>
            <a:r>
              <a:rPr sz="1000" i="1" spc="-5" dirty="0">
                <a:solidFill>
                  <a:srgbClr val="7E7E7E"/>
                </a:solidFill>
                <a:latin typeface="Carlito"/>
                <a:cs typeface="Carlito"/>
              </a:rPr>
              <a:t>-Anonymous </a:t>
            </a:r>
            <a:r>
              <a:rPr sz="1000" i="1" dirty="0">
                <a:solidFill>
                  <a:srgbClr val="7E7E7E"/>
                </a:solidFill>
                <a:latin typeface="Carlito"/>
                <a:cs typeface="Carlito"/>
              </a:rPr>
              <a:t>confused</a:t>
            </a:r>
            <a:r>
              <a:rPr sz="1000" i="1" spc="-114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000" i="1" dirty="0">
                <a:solidFill>
                  <a:srgbClr val="7E7E7E"/>
                </a:solidFill>
                <a:latin typeface="Carlito"/>
                <a:cs typeface="Carlito"/>
              </a:rPr>
              <a:t>man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8026" y="2679230"/>
            <a:ext cx="10709275" cy="2084705"/>
            <a:chOff x="608026" y="2679230"/>
            <a:chExt cx="10709275" cy="2084705"/>
          </a:xfrm>
        </p:grpSpPr>
        <p:sp>
          <p:nvSpPr>
            <p:cNvPr id="4" name="object 4"/>
            <p:cNvSpPr/>
            <p:nvPr/>
          </p:nvSpPr>
          <p:spPr>
            <a:xfrm>
              <a:off x="608822" y="2986988"/>
              <a:ext cx="10686319" cy="1776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0268" y="2998469"/>
              <a:ext cx="10616946" cy="1706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26" y="2746589"/>
              <a:ext cx="2063595" cy="215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555" y="2793110"/>
              <a:ext cx="1972310" cy="110489"/>
            </a:xfrm>
            <a:custGeom>
              <a:avLst/>
              <a:gdLst/>
              <a:ahLst/>
              <a:cxnLst/>
              <a:rect l="l" t="t" r="r" b="b"/>
              <a:pathLst>
                <a:path w="1972310" h="110489">
                  <a:moveTo>
                    <a:pt x="0" y="110489"/>
                  </a:moveTo>
                  <a:lnTo>
                    <a:pt x="6150" y="88999"/>
                  </a:lnTo>
                  <a:lnTo>
                    <a:pt x="22921" y="71437"/>
                  </a:lnTo>
                  <a:lnTo>
                    <a:pt x="47797" y="59590"/>
                  </a:lnTo>
                  <a:lnTo>
                    <a:pt x="78257" y="55244"/>
                  </a:lnTo>
                  <a:lnTo>
                    <a:pt x="943482" y="55244"/>
                  </a:lnTo>
                  <a:lnTo>
                    <a:pt x="973996" y="50899"/>
                  </a:lnTo>
                  <a:lnTo>
                    <a:pt x="998902" y="39052"/>
                  </a:lnTo>
                  <a:lnTo>
                    <a:pt x="1015688" y="21490"/>
                  </a:lnTo>
                  <a:lnTo>
                    <a:pt x="1021842" y="0"/>
                  </a:lnTo>
                  <a:lnTo>
                    <a:pt x="1027975" y="21490"/>
                  </a:lnTo>
                  <a:lnTo>
                    <a:pt x="1044717" y="39052"/>
                  </a:lnTo>
                  <a:lnTo>
                    <a:pt x="1069580" y="50899"/>
                  </a:lnTo>
                  <a:lnTo>
                    <a:pt x="1100074" y="55244"/>
                  </a:lnTo>
                  <a:lnTo>
                    <a:pt x="1893824" y="55244"/>
                  </a:lnTo>
                  <a:lnTo>
                    <a:pt x="1924264" y="59590"/>
                  </a:lnTo>
                  <a:lnTo>
                    <a:pt x="1949132" y="71437"/>
                  </a:lnTo>
                  <a:lnTo>
                    <a:pt x="1965904" y="88999"/>
                  </a:lnTo>
                  <a:lnTo>
                    <a:pt x="1972056" y="110489"/>
                  </a:lnTo>
                </a:path>
              </a:pathLst>
            </a:custGeom>
            <a:ln w="222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60142" y="2679230"/>
              <a:ext cx="4290822" cy="2963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6336" y="2793110"/>
              <a:ext cx="4171950" cy="110489"/>
            </a:xfrm>
            <a:custGeom>
              <a:avLst/>
              <a:gdLst/>
              <a:ahLst/>
              <a:cxnLst/>
              <a:rect l="l" t="t" r="r" b="b"/>
              <a:pathLst>
                <a:path w="4171950" h="110489">
                  <a:moveTo>
                    <a:pt x="0" y="110489"/>
                  </a:moveTo>
                  <a:lnTo>
                    <a:pt x="6151" y="88999"/>
                  </a:lnTo>
                  <a:lnTo>
                    <a:pt x="22923" y="71437"/>
                  </a:lnTo>
                  <a:lnTo>
                    <a:pt x="47791" y="59590"/>
                  </a:lnTo>
                  <a:lnTo>
                    <a:pt x="78231" y="55244"/>
                  </a:lnTo>
                  <a:lnTo>
                    <a:pt x="2083308" y="55244"/>
                  </a:lnTo>
                  <a:lnTo>
                    <a:pt x="2113821" y="50899"/>
                  </a:lnTo>
                  <a:lnTo>
                    <a:pt x="2138727" y="39052"/>
                  </a:lnTo>
                  <a:lnTo>
                    <a:pt x="2155513" y="21490"/>
                  </a:lnTo>
                  <a:lnTo>
                    <a:pt x="2161666" y="0"/>
                  </a:lnTo>
                  <a:lnTo>
                    <a:pt x="2167800" y="21490"/>
                  </a:lnTo>
                  <a:lnTo>
                    <a:pt x="2184542" y="39052"/>
                  </a:lnTo>
                  <a:lnTo>
                    <a:pt x="2209405" y="50899"/>
                  </a:lnTo>
                  <a:lnTo>
                    <a:pt x="2239899" y="55244"/>
                  </a:lnTo>
                  <a:lnTo>
                    <a:pt x="4093717" y="55244"/>
                  </a:lnTo>
                  <a:lnTo>
                    <a:pt x="4124158" y="59590"/>
                  </a:lnTo>
                  <a:lnTo>
                    <a:pt x="4149026" y="71437"/>
                  </a:lnTo>
                  <a:lnTo>
                    <a:pt x="4165798" y="88999"/>
                  </a:lnTo>
                  <a:lnTo>
                    <a:pt x="4171949" y="110489"/>
                  </a:lnTo>
                </a:path>
              </a:pathLst>
            </a:custGeom>
            <a:ln w="22225">
              <a:solidFill>
                <a:srgbClr val="18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26580" y="2679230"/>
              <a:ext cx="4390644" cy="296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62775" y="2793110"/>
              <a:ext cx="4272280" cy="110489"/>
            </a:xfrm>
            <a:custGeom>
              <a:avLst/>
              <a:gdLst/>
              <a:ahLst/>
              <a:cxnLst/>
              <a:rect l="l" t="t" r="r" b="b"/>
              <a:pathLst>
                <a:path w="4272280" h="110489">
                  <a:moveTo>
                    <a:pt x="0" y="110489"/>
                  </a:moveTo>
                  <a:lnTo>
                    <a:pt x="6151" y="88999"/>
                  </a:lnTo>
                  <a:lnTo>
                    <a:pt x="22923" y="71437"/>
                  </a:lnTo>
                  <a:lnTo>
                    <a:pt x="47791" y="59590"/>
                  </a:lnTo>
                  <a:lnTo>
                    <a:pt x="78231" y="55244"/>
                  </a:lnTo>
                  <a:lnTo>
                    <a:pt x="2135124" y="55244"/>
                  </a:lnTo>
                  <a:lnTo>
                    <a:pt x="2165564" y="50899"/>
                  </a:lnTo>
                  <a:lnTo>
                    <a:pt x="2190432" y="39052"/>
                  </a:lnTo>
                  <a:lnTo>
                    <a:pt x="2207204" y="21490"/>
                  </a:lnTo>
                  <a:lnTo>
                    <a:pt x="2213355" y="0"/>
                  </a:lnTo>
                  <a:lnTo>
                    <a:pt x="2219507" y="21490"/>
                  </a:lnTo>
                  <a:lnTo>
                    <a:pt x="2236279" y="39052"/>
                  </a:lnTo>
                  <a:lnTo>
                    <a:pt x="2261147" y="50899"/>
                  </a:lnTo>
                  <a:lnTo>
                    <a:pt x="2291588" y="55244"/>
                  </a:lnTo>
                  <a:lnTo>
                    <a:pt x="4193540" y="55244"/>
                  </a:lnTo>
                  <a:lnTo>
                    <a:pt x="4223980" y="59590"/>
                  </a:lnTo>
                  <a:lnTo>
                    <a:pt x="4248848" y="71437"/>
                  </a:lnTo>
                  <a:lnTo>
                    <a:pt x="4265620" y="88999"/>
                  </a:lnTo>
                  <a:lnTo>
                    <a:pt x="4271772" y="110489"/>
                  </a:lnTo>
                </a:path>
              </a:pathLst>
            </a:custGeom>
            <a:ln w="222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1567" y="2367026"/>
            <a:ext cx="155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Original </a:t>
            </a:r>
            <a:r>
              <a:rPr sz="1200" b="1" i="1" spc="-5" dirty="0">
                <a:latin typeface="Carlito"/>
                <a:cs typeface="Carlito"/>
              </a:rPr>
              <a:t>Fact </a:t>
            </a:r>
            <a:r>
              <a:rPr sz="1200" b="1" i="1" spc="-20" dirty="0">
                <a:latin typeface="Carlito"/>
                <a:cs typeface="Carlito"/>
              </a:rPr>
              <a:t>Table</a:t>
            </a:r>
            <a:r>
              <a:rPr sz="1200" b="1" i="1" spc="-3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fields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0234" y="2367026"/>
            <a:ext cx="2414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Carlito"/>
                <a:cs typeface="Carlito"/>
              </a:rPr>
              <a:t>Attributes </a:t>
            </a:r>
            <a:r>
              <a:rPr sz="1200" i="1" spc="-5" dirty="0">
                <a:latin typeface="Carlito"/>
                <a:cs typeface="Carlito"/>
              </a:rPr>
              <a:t>from </a:t>
            </a:r>
            <a:r>
              <a:rPr sz="1200" b="1" i="1" spc="-5" dirty="0">
                <a:latin typeface="Carlito"/>
                <a:cs typeface="Carlito"/>
              </a:rPr>
              <a:t>Calendar Lookup</a:t>
            </a:r>
            <a:r>
              <a:rPr sz="1200" b="1" i="1" spc="3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4395" y="2367026"/>
            <a:ext cx="2338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Carlito"/>
                <a:cs typeface="Carlito"/>
              </a:rPr>
              <a:t>Attributes </a:t>
            </a:r>
            <a:r>
              <a:rPr sz="1200" i="1" spc="-5" dirty="0">
                <a:latin typeface="Carlito"/>
                <a:cs typeface="Carlito"/>
              </a:rPr>
              <a:t>from </a:t>
            </a:r>
            <a:r>
              <a:rPr sz="1200" b="1" i="1" spc="-10" dirty="0">
                <a:latin typeface="Carlito"/>
                <a:cs typeface="Carlito"/>
              </a:rPr>
              <a:t>Product </a:t>
            </a:r>
            <a:r>
              <a:rPr sz="1200" b="1" i="1" spc="-5" dirty="0">
                <a:latin typeface="Carlito"/>
                <a:cs typeface="Carlito"/>
              </a:rPr>
              <a:t>Lookup</a:t>
            </a:r>
            <a:r>
              <a:rPr sz="1200" b="1" i="1" spc="4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941" y="4848418"/>
            <a:ext cx="10408285" cy="134493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00" spc="-15" dirty="0">
                <a:latin typeface="Carlito"/>
                <a:cs typeface="Carlito"/>
              </a:rPr>
              <a:t>Sure you </a:t>
            </a:r>
            <a:r>
              <a:rPr sz="2400" spc="-5" dirty="0">
                <a:latin typeface="Carlito"/>
                <a:cs typeface="Carlito"/>
              </a:rPr>
              <a:t>can, </a:t>
            </a:r>
            <a:r>
              <a:rPr sz="2400" b="1" i="1" dirty="0">
                <a:latin typeface="Carlito"/>
                <a:cs typeface="Carlito"/>
              </a:rPr>
              <a:t>but </a:t>
            </a:r>
            <a:r>
              <a:rPr sz="2400" b="1" i="1" spc="-15" dirty="0">
                <a:latin typeface="Carlito"/>
                <a:cs typeface="Carlito"/>
              </a:rPr>
              <a:t>it’s</a:t>
            </a:r>
            <a:r>
              <a:rPr sz="2400" b="1" i="1" spc="15" dirty="0">
                <a:latin typeface="Carlito"/>
                <a:cs typeface="Carlito"/>
              </a:rPr>
              <a:t> </a:t>
            </a:r>
            <a:r>
              <a:rPr sz="2400" b="1" i="1" spc="-5" dirty="0">
                <a:latin typeface="Carlito"/>
                <a:cs typeface="Carlito"/>
              </a:rPr>
              <a:t>inefficient!</a:t>
            </a:r>
            <a:endParaRPr sz="2400">
              <a:latin typeface="Carlito"/>
              <a:cs typeface="Carlito"/>
            </a:endParaRPr>
          </a:p>
          <a:p>
            <a:pPr marL="812165" marR="5080" indent="-342900">
              <a:lnSpc>
                <a:spcPct val="100000"/>
              </a:lnSpc>
              <a:spcBef>
                <a:spcPts val="123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0" dirty="0">
                <a:latin typeface="Carlito"/>
                <a:cs typeface="Carlito"/>
              </a:rPr>
              <a:t>Merging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in this </a:t>
            </a:r>
            <a:r>
              <a:rPr sz="2000" spc="-25" dirty="0">
                <a:latin typeface="Carlito"/>
                <a:cs typeface="Carlito"/>
              </a:rPr>
              <a:t>way </a:t>
            </a:r>
            <a:r>
              <a:rPr sz="2000" spc="-15" dirty="0">
                <a:latin typeface="Carlito"/>
                <a:cs typeface="Carlito"/>
              </a:rPr>
              <a:t>creates </a:t>
            </a:r>
            <a:r>
              <a:rPr sz="2000" b="1" spc="-10" dirty="0">
                <a:latin typeface="Carlito"/>
                <a:cs typeface="Carlito"/>
              </a:rPr>
              <a:t>redundant </a:t>
            </a:r>
            <a:r>
              <a:rPr sz="2000" b="1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utilizes </a:t>
            </a:r>
            <a:r>
              <a:rPr sz="2000" b="1" spc="-5" dirty="0">
                <a:latin typeface="Carlito"/>
                <a:cs typeface="Carlito"/>
              </a:rPr>
              <a:t>significantly </a:t>
            </a:r>
            <a:r>
              <a:rPr sz="2000" b="1" spc="-15" dirty="0">
                <a:latin typeface="Carlito"/>
                <a:cs typeface="Carlito"/>
              </a:rPr>
              <a:t>more </a:t>
            </a:r>
            <a:r>
              <a:rPr sz="2000" b="1" spc="-5" dirty="0">
                <a:latin typeface="Carlito"/>
                <a:cs typeface="Carlito"/>
              </a:rPr>
              <a:t>memory and  processing </a:t>
            </a:r>
            <a:r>
              <a:rPr sz="2000" b="1" spc="-10" dirty="0">
                <a:latin typeface="Carlito"/>
                <a:cs typeface="Carlito"/>
              </a:rPr>
              <a:t>power </a:t>
            </a:r>
            <a:r>
              <a:rPr sz="2000" spc="-5" dirty="0">
                <a:latin typeface="Carlito"/>
                <a:cs typeface="Carlito"/>
              </a:rPr>
              <a:t>than </a:t>
            </a:r>
            <a:r>
              <a:rPr sz="2000" spc="-10" dirty="0">
                <a:latin typeface="Carlito"/>
                <a:cs typeface="Carlito"/>
              </a:rPr>
              <a:t>creating </a:t>
            </a:r>
            <a:r>
              <a:rPr sz="2000" spc="-5" dirty="0">
                <a:latin typeface="Carlito"/>
                <a:cs typeface="Carlito"/>
              </a:rPr>
              <a:t>relationships </a:t>
            </a:r>
            <a:r>
              <a:rPr sz="2000" spc="-10" dirty="0">
                <a:latin typeface="Carlito"/>
                <a:cs typeface="Carlito"/>
              </a:rPr>
              <a:t>between </a:t>
            </a:r>
            <a:r>
              <a:rPr sz="2000" spc="-5" dirty="0">
                <a:latin typeface="Carlito"/>
                <a:cs typeface="Carlito"/>
              </a:rPr>
              <a:t>multiple small</a:t>
            </a:r>
            <a:r>
              <a:rPr sz="2000" spc="1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tables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2168" y="1094232"/>
            <a:ext cx="1426210" cy="1077595"/>
            <a:chOff x="582168" y="1094232"/>
            <a:chExt cx="1426210" cy="1077595"/>
          </a:xfrm>
        </p:grpSpPr>
        <p:sp>
          <p:nvSpPr>
            <p:cNvPr id="17" name="object 17"/>
            <p:cNvSpPr/>
            <p:nvPr/>
          </p:nvSpPr>
          <p:spPr>
            <a:xfrm>
              <a:off x="582168" y="1094232"/>
              <a:ext cx="1401318" cy="10774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0106" y="1290828"/>
              <a:ext cx="391795" cy="158115"/>
            </a:xfrm>
            <a:custGeom>
              <a:avLst/>
              <a:gdLst/>
              <a:ahLst/>
              <a:cxnLst/>
              <a:rect l="l" t="t" r="r" b="b"/>
              <a:pathLst>
                <a:path w="391794" h="158115">
                  <a:moveTo>
                    <a:pt x="391668" y="0"/>
                  </a:moveTo>
                  <a:lnTo>
                    <a:pt x="333616" y="11174"/>
                  </a:lnTo>
                  <a:lnTo>
                    <a:pt x="277077" y="22709"/>
                  </a:lnTo>
                  <a:lnTo>
                    <a:pt x="223592" y="34994"/>
                  </a:lnTo>
                  <a:lnTo>
                    <a:pt x="174703" y="48418"/>
                  </a:lnTo>
                  <a:lnTo>
                    <a:pt x="131952" y="63373"/>
                  </a:lnTo>
                  <a:lnTo>
                    <a:pt x="88493" y="84445"/>
                  </a:lnTo>
                  <a:lnTo>
                    <a:pt x="54022" y="107743"/>
                  </a:lnTo>
                  <a:lnTo>
                    <a:pt x="25528" y="132542"/>
                  </a:lnTo>
                  <a:lnTo>
                    <a:pt x="0" y="158114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085592" y="242569"/>
            <a:ext cx="60223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RELATIONSHIPS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10" dirty="0">
                <a:latin typeface="Carlito"/>
                <a:cs typeface="Carlito"/>
              </a:rPr>
              <a:t>MERGED</a:t>
            </a:r>
            <a:r>
              <a:rPr sz="3200" b="0" spc="-254" dirty="0">
                <a:latin typeface="Carlito"/>
                <a:cs typeface="Carlito"/>
              </a:rPr>
              <a:t> </a:t>
            </a:r>
            <a:r>
              <a:rPr sz="3200" b="0" spc="-50" dirty="0">
                <a:latin typeface="Carlito"/>
                <a:cs typeface="Carlito"/>
              </a:rPr>
              <a:t>TABLES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8857" y="2227246"/>
            <a:ext cx="4511675" cy="4079240"/>
            <a:chOff x="6928857" y="2227246"/>
            <a:chExt cx="4511675" cy="4079240"/>
          </a:xfrm>
        </p:grpSpPr>
        <p:sp>
          <p:nvSpPr>
            <p:cNvPr id="3" name="object 3"/>
            <p:cNvSpPr/>
            <p:nvPr/>
          </p:nvSpPr>
          <p:spPr>
            <a:xfrm>
              <a:off x="6928857" y="2227246"/>
              <a:ext cx="3646187" cy="7629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0296" y="2238756"/>
              <a:ext cx="3576828" cy="693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68484" y="2383510"/>
              <a:ext cx="634022" cy="6355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06203" y="2421255"/>
              <a:ext cx="511809" cy="513080"/>
            </a:xfrm>
            <a:custGeom>
              <a:avLst/>
              <a:gdLst/>
              <a:ahLst/>
              <a:cxnLst/>
              <a:rect l="l" t="t" r="r" b="b"/>
              <a:pathLst>
                <a:path w="511809" h="513080">
                  <a:moveTo>
                    <a:pt x="0" y="512825"/>
                  </a:moveTo>
                  <a:lnTo>
                    <a:pt x="511301" y="512825"/>
                  </a:lnTo>
                  <a:lnTo>
                    <a:pt x="511301" y="0"/>
                  </a:lnTo>
                  <a:lnTo>
                    <a:pt x="0" y="0"/>
                  </a:lnTo>
                  <a:lnTo>
                    <a:pt x="0" y="51282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2642" y="3076165"/>
              <a:ext cx="3777294" cy="32301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4102" y="3087624"/>
              <a:ext cx="3707892" cy="3160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51466" y="2949194"/>
              <a:ext cx="335280" cy="405130"/>
            </a:xfrm>
            <a:custGeom>
              <a:avLst/>
              <a:gdLst/>
              <a:ahLst/>
              <a:cxnLst/>
              <a:rect l="l" t="t" r="r" b="b"/>
              <a:pathLst>
                <a:path w="335279" h="405129">
                  <a:moveTo>
                    <a:pt x="55244" y="334898"/>
                  </a:moveTo>
                  <a:lnTo>
                    <a:pt x="0" y="399668"/>
                  </a:lnTo>
                  <a:lnTo>
                    <a:pt x="84962" y="405002"/>
                  </a:lnTo>
                  <a:lnTo>
                    <a:pt x="77102" y="386460"/>
                  </a:lnTo>
                  <a:lnTo>
                    <a:pt x="63753" y="386460"/>
                  </a:lnTo>
                  <a:lnTo>
                    <a:pt x="53085" y="363346"/>
                  </a:lnTo>
                  <a:lnTo>
                    <a:pt x="64981" y="357867"/>
                  </a:lnTo>
                  <a:lnTo>
                    <a:pt x="55244" y="334898"/>
                  </a:lnTo>
                  <a:close/>
                </a:path>
                <a:path w="335279" h="405129">
                  <a:moveTo>
                    <a:pt x="64981" y="357867"/>
                  </a:moveTo>
                  <a:lnTo>
                    <a:pt x="53085" y="363346"/>
                  </a:lnTo>
                  <a:lnTo>
                    <a:pt x="63753" y="386460"/>
                  </a:lnTo>
                  <a:lnTo>
                    <a:pt x="74896" y="381256"/>
                  </a:lnTo>
                  <a:lnTo>
                    <a:pt x="64981" y="357867"/>
                  </a:lnTo>
                  <a:close/>
                </a:path>
                <a:path w="335279" h="405129">
                  <a:moveTo>
                    <a:pt x="74896" y="381256"/>
                  </a:moveTo>
                  <a:lnTo>
                    <a:pt x="63753" y="386460"/>
                  </a:lnTo>
                  <a:lnTo>
                    <a:pt x="77102" y="386460"/>
                  </a:lnTo>
                  <a:lnTo>
                    <a:pt x="74896" y="381256"/>
                  </a:lnTo>
                  <a:close/>
                </a:path>
                <a:path w="335279" h="405129">
                  <a:moveTo>
                    <a:pt x="127337" y="353694"/>
                  </a:moveTo>
                  <a:lnTo>
                    <a:pt x="74040" y="353694"/>
                  </a:lnTo>
                  <a:lnTo>
                    <a:pt x="64981" y="357867"/>
                  </a:lnTo>
                  <a:lnTo>
                    <a:pt x="74896" y="381256"/>
                  </a:lnTo>
                  <a:lnTo>
                    <a:pt x="84962" y="376554"/>
                  </a:lnTo>
                  <a:lnTo>
                    <a:pt x="107568" y="364616"/>
                  </a:lnTo>
                  <a:lnTo>
                    <a:pt x="127337" y="353694"/>
                  </a:lnTo>
                  <a:close/>
                </a:path>
                <a:path w="335279" h="405129">
                  <a:moveTo>
                    <a:pt x="168477" y="329691"/>
                  </a:moveTo>
                  <a:lnTo>
                    <a:pt x="118236" y="329691"/>
                  </a:lnTo>
                  <a:lnTo>
                    <a:pt x="95376" y="342264"/>
                  </a:lnTo>
                  <a:lnTo>
                    <a:pt x="73405" y="353948"/>
                  </a:lnTo>
                  <a:lnTo>
                    <a:pt x="74040" y="353694"/>
                  </a:lnTo>
                  <a:lnTo>
                    <a:pt x="127337" y="353694"/>
                  </a:lnTo>
                  <a:lnTo>
                    <a:pt x="130555" y="351916"/>
                  </a:lnTo>
                  <a:lnTo>
                    <a:pt x="153797" y="338581"/>
                  </a:lnTo>
                  <a:lnTo>
                    <a:pt x="168477" y="329691"/>
                  </a:lnTo>
                  <a:close/>
                </a:path>
                <a:path w="335279" h="405129">
                  <a:moveTo>
                    <a:pt x="95503" y="342138"/>
                  </a:moveTo>
                  <a:lnTo>
                    <a:pt x="95266" y="342264"/>
                  </a:lnTo>
                  <a:lnTo>
                    <a:pt x="95503" y="342138"/>
                  </a:lnTo>
                  <a:close/>
                </a:path>
                <a:path w="335279" h="405129">
                  <a:moveTo>
                    <a:pt x="189366" y="316610"/>
                  </a:moveTo>
                  <a:lnTo>
                    <a:pt x="140969" y="316610"/>
                  </a:lnTo>
                  <a:lnTo>
                    <a:pt x="117982" y="329818"/>
                  </a:lnTo>
                  <a:lnTo>
                    <a:pt x="118236" y="329691"/>
                  </a:lnTo>
                  <a:lnTo>
                    <a:pt x="168477" y="329691"/>
                  </a:lnTo>
                  <a:lnTo>
                    <a:pt x="176656" y="324738"/>
                  </a:lnTo>
                  <a:lnTo>
                    <a:pt x="189366" y="316610"/>
                  </a:lnTo>
                  <a:close/>
                </a:path>
                <a:path w="335279" h="405129">
                  <a:moveTo>
                    <a:pt x="209357" y="303148"/>
                  </a:moveTo>
                  <a:lnTo>
                    <a:pt x="163322" y="303148"/>
                  </a:lnTo>
                  <a:lnTo>
                    <a:pt x="140715" y="316738"/>
                  </a:lnTo>
                  <a:lnTo>
                    <a:pt x="140969" y="316610"/>
                  </a:lnTo>
                  <a:lnTo>
                    <a:pt x="189366" y="316610"/>
                  </a:lnTo>
                  <a:lnTo>
                    <a:pt x="198500" y="310768"/>
                  </a:lnTo>
                  <a:lnTo>
                    <a:pt x="209357" y="303148"/>
                  </a:lnTo>
                  <a:close/>
                </a:path>
                <a:path w="335279" h="405129">
                  <a:moveTo>
                    <a:pt x="228302" y="289432"/>
                  </a:moveTo>
                  <a:lnTo>
                    <a:pt x="184530" y="289432"/>
                  </a:lnTo>
                  <a:lnTo>
                    <a:pt x="163067" y="303275"/>
                  </a:lnTo>
                  <a:lnTo>
                    <a:pt x="163322" y="303148"/>
                  </a:lnTo>
                  <a:lnTo>
                    <a:pt x="209357" y="303148"/>
                  </a:lnTo>
                  <a:lnTo>
                    <a:pt x="218948" y="296417"/>
                  </a:lnTo>
                  <a:lnTo>
                    <a:pt x="228302" y="289432"/>
                  </a:lnTo>
                  <a:close/>
                </a:path>
                <a:path w="335279" h="405129">
                  <a:moveTo>
                    <a:pt x="245116" y="275716"/>
                  </a:moveTo>
                  <a:lnTo>
                    <a:pt x="204215" y="275716"/>
                  </a:lnTo>
                  <a:lnTo>
                    <a:pt x="184311" y="289574"/>
                  </a:lnTo>
                  <a:lnTo>
                    <a:pt x="184530" y="289432"/>
                  </a:lnTo>
                  <a:lnTo>
                    <a:pt x="228302" y="289432"/>
                  </a:lnTo>
                  <a:lnTo>
                    <a:pt x="237616" y="282193"/>
                  </a:lnTo>
                  <a:lnTo>
                    <a:pt x="245116" y="275716"/>
                  </a:lnTo>
                  <a:close/>
                </a:path>
                <a:path w="335279" h="405129">
                  <a:moveTo>
                    <a:pt x="259107" y="262381"/>
                  </a:moveTo>
                  <a:lnTo>
                    <a:pt x="221741" y="262381"/>
                  </a:lnTo>
                  <a:lnTo>
                    <a:pt x="212978" y="269239"/>
                  </a:lnTo>
                  <a:lnTo>
                    <a:pt x="203834" y="275970"/>
                  </a:lnTo>
                  <a:lnTo>
                    <a:pt x="204215" y="275716"/>
                  </a:lnTo>
                  <a:lnTo>
                    <a:pt x="245116" y="275716"/>
                  </a:lnTo>
                  <a:lnTo>
                    <a:pt x="245999" y="274954"/>
                  </a:lnTo>
                  <a:lnTo>
                    <a:pt x="253745" y="267842"/>
                  </a:lnTo>
                  <a:lnTo>
                    <a:pt x="259107" y="262381"/>
                  </a:lnTo>
                  <a:close/>
                </a:path>
                <a:path w="335279" h="405129">
                  <a:moveTo>
                    <a:pt x="213105" y="269113"/>
                  </a:moveTo>
                  <a:lnTo>
                    <a:pt x="212934" y="269239"/>
                  </a:lnTo>
                  <a:lnTo>
                    <a:pt x="213105" y="269113"/>
                  </a:lnTo>
                  <a:close/>
                </a:path>
                <a:path w="335279" h="405129">
                  <a:moveTo>
                    <a:pt x="264937" y="255904"/>
                  </a:moveTo>
                  <a:lnTo>
                    <a:pt x="229234" y="255904"/>
                  </a:lnTo>
                  <a:lnTo>
                    <a:pt x="221233" y="262763"/>
                  </a:lnTo>
                  <a:lnTo>
                    <a:pt x="221741" y="262381"/>
                  </a:lnTo>
                  <a:lnTo>
                    <a:pt x="259107" y="262381"/>
                  </a:lnTo>
                  <a:lnTo>
                    <a:pt x="260603" y="260857"/>
                  </a:lnTo>
                  <a:lnTo>
                    <a:pt x="264937" y="255904"/>
                  </a:lnTo>
                  <a:close/>
                </a:path>
                <a:path w="335279" h="405129">
                  <a:moveTo>
                    <a:pt x="270115" y="249427"/>
                  </a:moveTo>
                  <a:lnTo>
                    <a:pt x="236219" y="249427"/>
                  </a:lnTo>
                  <a:lnTo>
                    <a:pt x="235838" y="249808"/>
                  </a:lnTo>
                  <a:lnTo>
                    <a:pt x="228853" y="256158"/>
                  </a:lnTo>
                  <a:lnTo>
                    <a:pt x="229234" y="255904"/>
                  </a:lnTo>
                  <a:lnTo>
                    <a:pt x="264937" y="255904"/>
                  </a:lnTo>
                  <a:lnTo>
                    <a:pt x="266826" y="253745"/>
                  </a:lnTo>
                  <a:lnTo>
                    <a:pt x="270115" y="249427"/>
                  </a:lnTo>
                  <a:close/>
                </a:path>
                <a:path w="335279" h="405129">
                  <a:moveTo>
                    <a:pt x="236149" y="249492"/>
                  </a:moveTo>
                  <a:lnTo>
                    <a:pt x="235803" y="249808"/>
                  </a:lnTo>
                  <a:lnTo>
                    <a:pt x="236149" y="249492"/>
                  </a:lnTo>
                  <a:close/>
                </a:path>
                <a:path w="335279" h="405129">
                  <a:moveTo>
                    <a:pt x="274853" y="243204"/>
                  </a:moveTo>
                  <a:lnTo>
                    <a:pt x="242315" y="243204"/>
                  </a:lnTo>
                  <a:lnTo>
                    <a:pt x="236149" y="249492"/>
                  </a:lnTo>
                  <a:lnTo>
                    <a:pt x="270115" y="249427"/>
                  </a:lnTo>
                  <a:lnTo>
                    <a:pt x="274853" y="243204"/>
                  </a:lnTo>
                  <a:close/>
                </a:path>
                <a:path w="335279" h="405129">
                  <a:moveTo>
                    <a:pt x="279082" y="237235"/>
                  </a:moveTo>
                  <a:lnTo>
                    <a:pt x="247523" y="237235"/>
                  </a:lnTo>
                  <a:lnTo>
                    <a:pt x="246887" y="237997"/>
                  </a:lnTo>
                  <a:lnTo>
                    <a:pt x="241807" y="243712"/>
                  </a:lnTo>
                  <a:lnTo>
                    <a:pt x="242315" y="243204"/>
                  </a:lnTo>
                  <a:lnTo>
                    <a:pt x="274853" y="243204"/>
                  </a:lnTo>
                  <a:lnTo>
                    <a:pt x="277367" y="239902"/>
                  </a:lnTo>
                  <a:lnTo>
                    <a:pt x="279082" y="237235"/>
                  </a:lnTo>
                  <a:close/>
                </a:path>
                <a:path w="335279" h="405129">
                  <a:moveTo>
                    <a:pt x="247114" y="237699"/>
                  </a:moveTo>
                  <a:lnTo>
                    <a:pt x="246850" y="237997"/>
                  </a:lnTo>
                  <a:lnTo>
                    <a:pt x="247114" y="237699"/>
                  </a:lnTo>
                  <a:close/>
                </a:path>
                <a:path w="335279" h="405129">
                  <a:moveTo>
                    <a:pt x="247523" y="237235"/>
                  </a:moveTo>
                  <a:lnTo>
                    <a:pt x="247114" y="237699"/>
                  </a:lnTo>
                  <a:lnTo>
                    <a:pt x="246887" y="237997"/>
                  </a:lnTo>
                  <a:lnTo>
                    <a:pt x="247523" y="237235"/>
                  </a:lnTo>
                  <a:close/>
                </a:path>
                <a:path w="335279" h="405129">
                  <a:moveTo>
                    <a:pt x="256793" y="224916"/>
                  </a:moveTo>
                  <a:lnTo>
                    <a:pt x="247114" y="237699"/>
                  </a:lnTo>
                  <a:lnTo>
                    <a:pt x="247523" y="237235"/>
                  </a:lnTo>
                  <a:lnTo>
                    <a:pt x="279082" y="237235"/>
                  </a:lnTo>
                  <a:lnTo>
                    <a:pt x="286430" y="225805"/>
                  </a:lnTo>
                  <a:lnTo>
                    <a:pt x="256285" y="225805"/>
                  </a:lnTo>
                  <a:lnTo>
                    <a:pt x="256793" y="224916"/>
                  </a:lnTo>
                  <a:close/>
                </a:path>
                <a:path w="335279" h="405129">
                  <a:moveTo>
                    <a:pt x="293933" y="212343"/>
                  </a:moveTo>
                  <a:lnTo>
                    <a:pt x="264922" y="212343"/>
                  </a:lnTo>
                  <a:lnTo>
                    <a:pt x="264540" y="212978"/>
                  </a:lnTo>
                  <a:lnTo>
                    <a:pt x="256285" y="225805"/>
                  </a:lnTo>
                  <a:lnTo>
                    <a:pt x="286430" y="225805"/>
                  </a:lnTo>
                  <a:lnTo>
                    <a:pt x="293933" y="212343"/>
                  </a:lnTo>
                  <a:close/>
                </a:path>
                <a:path w="335279" h="405129">
                  <a:moveTo>
                    <a:pt x="264721" y="212657"/>
                  </a:moveTo>
                  <a:lnTo>
                    <a:pt x="264514" y="212978"/>
                  </a:lnTo>
                  <a:lnTo>
                    <a:pt x="264721" y="212657"/>
                  </a:lnTo>
                  <a:close/>
                </a:path>
                <a:path w="335279" h="405129">
                  <a:moveTo>
                    <a:pt x="300353" y="199135"/>
                  </a:moveTo>
                  <a:lnTo>
                    <a:pt x="272287" y="199135"/>
                  </a:lnTo>
                  <a:lnTo>
                    <a:pt x="264721" y="212657"/>
                  </a:lnTo>
                  <a:lnTo>
                    <a:pt x="264922" y="212343"/>
                  </a:lnTo>
                  <a:lnTo>
                    <a:pt x="293933" y="212343"/>
                  </a:lnTo>
                  <a:lnTo>
                    <a:pt x="294639" y="211073"/>
                  </a:lnTo>
                  <a:lnTo>
                    <a:pt x="300353" y="199135"/>
                  </a:lnTo>
                  <a:close/>
                </a:path>
                <a:path w="335279" h="405129">
                  <a:moveTo>
                    <a:pt x="305899" y="185673"/>
                  </a:moveTo>
                  <a:lnTo>
                    <a:pt x="278637" y="185673"/>
                  </a:lnTo>
                  <a:lnTo>
                    <a:pt x="271906" y="199770"/>
                  </a:lnTo>
                  <a:lnTo>
                    <a:pt x="272287" y="199135"/>
                  </a:lnTo>
                  <a:lnTo>
                    <a:pt x="300353" y="199135"/>
                  </a:lnTo>
                  <a:lnTo>
                    <a:pt x="301751" y="196214"/>
                  </a:lnTo>
                  <a:lnTo>
                    <a:pt x="305899" y="185673"/>
                  </a:lnTo>
                  <a:close/>
                </a:path>
                <a:path w="335279" h="405129">
                  <a:moveTo>
                    <a:pt x="310878" y="171703"/>
                  </a:moveTo>
                  <a:lnTo>
                    <a:pt x="284099" y="171703"/>
                  </a:lnTo>
                  <a:lnTo>
                    <a:pt x="283844" y="172465"/>
                  </a:lnTo>
                  <a:lnTo>
                    <a:pt x="278256" y="186435"/>
                  </a:lnTo>
                  <a:lnTo>
                    <a:pt x="278637" y="185673"/>
                  </a:lnTo>
                  <a:lnTo>
                    <a:pt x="305899" y="185673"/>
                  </a:lnTo>
                  <a:lnTo>
                    <a:pt x="307848" y="180720"/>
                  </a:lnTo>
                  <a:lnTo>
                    <a:pt x="310878" y="171703"/>
                  </a:lnTo>
                  <a:close/>
                </a:path>
                <a:path w="335279" h="405129">
                  <a:moveTo>
                    <a:pt x="284086" y="171736"/>
                  </a:moveTo>
                  <a:lnTo>
                    <a:pt x="283796" y="172465"/>
                  </a:lnTo>
                  <a:lnTo>
                    <a:pt x="284086" y="171736"/>
                  </a:lnTo>
                  <a:close/>
                </a:path>
                <a:path w="335279" h="405129">
                  <a:moveTo>
                    <a:pt x="322222" y="127888"/>
                  </a:moveTo>
                  <a:lnTo>
                    <a:pt x="296417" y="127888"/>
                  </a:lnTo>
                  <a:lnTo>
                    <a:pt x="296290" y="128523"/>
                  </a:lnTo>
                  <a:lnTo>
                    <a:pt x="292734" y="143382"/>
                  </a:lnTo>
                  <a:lnTo>
                    <a:pt x="288670" y="157987"/>
                  </a:lnTo>
                  <a:lnTo>
                    <a:pt x="284086" y="171736"/>
                  </a:lnTo>
                  <a:lnTo>
                    <a:pt x="310878" y="171703"/>
                  </a:lnTo>
                  <a:lnTo>
                    <a:pt x="313054" y="165226"/>
                  </a:lnTo>
                  <a:lnTo>
                    <a:pt x="317500" y="149351"/>
                  </a:lnTo>
                  <a:lnTo>
                    <a:pt x="321182" y="133476"/>
                  </a:lnTo>
                  <a:lnTo>
                    <a:pt x="322222" y="127888"/>
                  </a:lnTo>
                  <a:close/>
                </a:path>
                <a:path w="335279" h="405129">
                  <a:moveTo>
                    <a:pt x="288798" y="157479"/>
                  </a:moveTo>
                  <a:lnTo>
                    <a:pt x="288630" y="157987"/>
                  </a:lnTo>
                  <a:lnTo>
                    <a:pt x="288798" y="157479"/>
                  </a:lnTo>
                  <a:close/>
                </a:path>
                <a:path w="335279" h="405129">
                  <a:moveTo>
                    <a:pt x="292861" y="142747"/>
                  </a:moveTo>
                  <a:lnTo>
                    <a:pt x="292687" y="143382"/>
                  </a:lnTo>
                  <a:lnTo>
                    <a:pt x="292861" y="142747"/>
                  </a:lnTo>
                  <a:close/>
                </a:path>
                <a:path w="335279" h="405129">
                  <a:moveTo>
                    <a:pt x="296373" y="128078"/>
                  </a:moveTo>
                  <a:lnTo>
                    <a:pt x="296267" y="128523"/>
                  </a:lnTo>
                  <a:lnTo>
                    <a:pt x="296373" y="128078"/>
                  </a:lnTo>
                  <a:close/>
                </a:path>
                <a:path w="335279" h="405129">
                  <a:moveTo>
                    <a:pt x="309372" y="0"/>
                  </a:moveTo>
                  <a:lnTo>
                    <a:pt x="307593" y="33146"/>
                  </a:lnTo>
                  <a:lnTo>
                    <a:pt x="305180" y="65785"/>
                  </a:lnTo>
                  <a:lnTo>
                    <a:pt x="301625" y="97662"/>
                  </a:lnTo>
                  <a:lnTo>
                    <a:pt x="299211" y="113029"/>
                  </a:lnTo>
                  <a:lnTo>
                    <a:pt x="296373" y="128078"/>
                  </a:lnTo>
                  <a:lnTo>
                    <a:pt x="296417" y="127888"/>
                  </a:lnTo>
                  <a:lnTo>
                    <a:pt x="322222" y="127888"/>
                  </a:lnTo>
                  <a:lnTo>
                    <a:pt x="324230" y="117093"/>
                  </a:lnTo>
                  <a:lnTo>
                    <a:pt x="326770" y="100710"/>
                  </a:lnTo>
                  <a:lnTo>
                    <a:pt x="330453" y="67944"/>
                  </a:lnTo>
                  <a:lnTo>
                    <a:pt x="332993" y="34670"/>
                  </a:lnTo>
                  <a:lnTo>
                    <a:pt x="334772" y="1396"/>
                  </a:lnTo>
                  <a:lnTo>
                    <a:pt x="309372" y="0"/>
                  </a:lnTo>
                  <a:close/>
                </a:path>
                <a:path w="335279" h="405129">
                  <a:moveTo>
                    <a:pt x="299211" y="112648"/>
                  </a:moveTo>
                  <a:lnTo>
                    <a:pt x="299141" y="113029"/>
                  </a:lnTo>
                  <a:lnTo>
                    <a:pt x="299211" y="112648"/>
                  </a:lnTo>
                  <a:close/>
                </a:path>
                <a:path w="335279" h="405129">
                  <a:moveTo>
                    <a:pt x="301625" y="97154"/>
                  </a:moveTo>
                  <a:lnTo>
                    <a:pt x="301547" y="97662"/>
                  </a:lnTo>
                  <a:lnTo>
                    <a:pt x="301625" y="97154"/>
                  </a:lnTo>
                  <a:close/>
                </a:path>
                <a:path w="335279" h="405129">
                  <a:moveTo>
                    <a:pt x="305180" y="65277"/>
                  </a:moveTo>
                  <a:lnTo>
                    <a:pt x="305125" y="65785"/>
                  </a:lnTo>
                  <a:lnTo>
                    <a:pt x="305180" y="65277"/>
                  </a:lnTo>
                  <a:close/>
                </a:path>
                <a:path w="335279" h="405129">
                  <a:moveTo>
                    <a:pt x="307593" y="32892"/>
                  </a:moveTo>
                  <a:lnTo>
                    <a:pt x="307575" y="33146"/>
                  </a:lnTo>
                  <a:lnTo>
                    <a:pt x="307593" y="32892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2367" y="1220723"/>
            <a:ext cx="5193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Option </a:t>
            </a:r>
            <a:r>
              <a:rPr sz="1800" b="1" dirty="0">
                <a:latin typeface="Carlito"/>
                <a:cs typeface="Carlito"/>
              </a:rPr>
              <a:t>1: </a:t>
            </a:r>
            <a:r>
              <a:rPr sz="1800" spc="-5" dirty="0">
                <a:latin typeface="Carlito"/>
                <a:cs typeface="Carlito"/>
              </a:rPr>
              <a:t>Click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drag to connect </a:t>
            </a:r>
            <a:r>
              <a:rPr sz="1800" spc="-5" dirty="0">
                <a:latin typeface="Carlito"/>
                <a:cs typeface="Carlito"/>
              </a:rPr>
              <a:t>primary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foreign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latin typeface="Carlito"/>
                <a:cs typeface="Carlito"/>
              </a:rPr>
              <a:t>keys </a:t>
            </a:r>
            <a:r>
              <a:rPr sz="1800" dirty="0">
                <a:latin typeface="Carlito"/>
                <a:cs typeface="Carlito"/>
              </a:rPr>
              <a:t>within the </a:t>
            </a:r>
            <a:r>
              <a:rPr sz="1800" b="1" spc="-10" dirty="0">
                <a:latin typeface="Carlito"/>
                <a:cs typeface="Carlito"/>
              </a:rPr>
              <a:t>Relationships</a:t>
            </a:r>
            <a:r>
              <a:rPr sz="1800" b="1" spc="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pane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2373" y="1220723"/>
            <a:ext cx="40214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Option </a:t>
            </a:r>
            <a:r>
              <a:rPr sz="1800" b="1" dirty="0">
                <a:latin typeface="Carlito"/>
                <a:cs typeface="Carlito"/>
              </a:rPr>
              <a:t>2: </a:t>
            </a:r>
            <a:r>
              <a:rPr sz="1800" dirty="0">
                <a:latin typeface="Carlito"/>
                <a:cs typeface="Carlito"/>
              </a:rPr>
              <a:t>Add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spc="-10" dirty="0">
                <a:latin typeface="Carlito"/>
                <a:cs typeface="Carlito"/>
              </a:rPr>
              <a:t>detect </a:t>
            </a:r>
            <a:r>
              <a:rPr sz="1800" spc="-5" dirty="0">
                <a:latin typeface="Carlito"/>
                <a:cs typeface="Carlito"/>
              </a:rPr>
              <a:t>relationships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using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b="1" spc="-5" dirty="0">
                <a:latin typeface="Carlito"/>
                <a:cs typeface="Carlito"/>
              </a:rPr>
              <a:t>Manage </a:t>
            </a:r>
            <a:r>
              <a:rPr sz="1800" b="1" spc="-10" dirty="0">
                <a:latin typeface="Carlito"/>
                <a:cs typeface="Carlito"/>
              </a:rPr>
              <a:t>Relationships</a:t>
            </a:r>
            <a:r>
              <a:rPr sz="1800" spc="-10" dirty="0">
                <a:latin typeface="Carlito"/>
                <a:cs typeface="Carlito"/>
              </a:rPr>
              <a:t>” </a:t>
            </a:r>
            <a:r>
              <a:rPr sz="1800" spc="-5" dirty="0">
                <a:latin typeface="Carlito"/>
                <a:cs typeface="Carlito"/>
              </a:rPr>
              <a:t>dialog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box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84296" y="242569"/>
            <a:ext cx="54209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CREATING </a:t>
            </a:r>
            <a:r>
              <a:rPr sz="3200" b="0" spc="-55" dirty="0">
                <a:latin typeface="Carlito"/>
                <a:cs typeface="Carlito"/>
              </a:rPr>
              <a:t>TABLE</a:t>
            </a:r>
            <a:r>
              <a:rPr sz="3200" b="0" spc="70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RELATIONSHIPS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14547" y="2233386"/>
            <a:ext cx="5461000" cy="4073525"/>
            <a:chOff x="814547" y="2233386"/>
            <a:chExt cx="5461000" cy="4073525"/>
          </a:xfrm>
        </p:grpSpPr>
        <p:sp>
          <p:nvSpPr>
            <p:cNvPr id="15" name="object 15"/>
            <p:cNvSpPr/>
            <p:nvPr/>
          </p:nvSpPr>
          <p:spPr>
            <a:xfrm>
              <a:off x="814547" y="2233386"/>
              <a:ext cx="5460552" cy="40729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6007" y="2244851"/>
              <a:ext cx="5391150" cy="4003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365" y="5217388"/>
              <a:ext cx="1360932" cy="3019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4084" y="5255132"/>
              <a:ext cx="1238250" cy="179070"/>
            </a:xfrm>
            <a:custGeom>
              <a:avLst/>
              <a:gdLst/>
              <a:ahLst/>
              <a:cxnLst/>
              <a:rect l="l" t="t" r="r" b="b"/>
              <a:pathLst>
                <a:path w="1238250" h="179070">
                  <a:moveTo>
                    <a:pt x="0" y="179069"/>
                  </a:moveTo>
                  <a:lnTo>
                    <a:pt x="1238250" y="179069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17906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26663" y="2682214"/>
              <a:ext cx="1360932" cy="3019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64382" y="2719958"/>
              <a:ext cx="1238250" cy="179070"/>
            </a:xfrm>
            <a:custGeom>
              <a:avLst/>
              <a:gdLst/>
              <a:ahLst/>
              <a:cxnLst/>
              <a:rect l="l" t="t" r="r" b="b"/>
              <a:pathLst>
                <a:path w="1238250" h="179069">
                  <a:moveTo>
                    <a:pt x="0" y="179070"/>
                  </a:moveTo>
                  <a:lnTo>
                    <a:pt x="1238249" y="179070"/>
                  </a:lnTo>
                  <a:lnTo>
                    <a:pt x="1238249" y="0"/>
                  </a:lnTo>
                  <a:lnTo>
                    <a:pt x="0" y="0"/>
                  </a:lnTo>
                  <a:lnTo>
                    <a:pt x="0" y="17907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83254" y="3029330"/>
              <a:ext cx="951230" cy="2219960"/>
            </a:xfrm>
            <a:custGeom>
              <a:avLst/>
              <a:gdLst/>
              <a:ahLst/>
              <a:cxnLst/>
              <a:rect l="l" t="t" r="r" b="b"/>
              <a:pathLst>
                <a:path w="951229" h="2219960">
                  <a:moveTo>
                    <a:pt x="768785" y="649478"/>
                  </a:moveTo>
                  <a:lnTo>
                    <a:pt x="741298" y="649478"/>
                  </a:lnTo>
                  <a:lnTo>
                    <a:pt x="707897" y="727456"/>
                  </a:lnTo>
                  <a:lnTo>
                    <a:pt x="671194" y="810641"/>
                  </a:lnTo>
                  <a:lnTo>
                    <a:pt x="631444" y="899033"/>
                  </a:lnTo>
                  <a:lnTo>
                    <a:pt x="588898" y="991870"/>
                  </a:lnTo>
                  <a:lnTo>
                    <a:pt x="543686" y="1089025"/>
                  </a:lnTo>
                  <a:lnTo>
                    <a:pt x="496061" y="1189990"/>
                  </a:lnTo>
                  <a:lnTo>
                    <a:pt x="446405" y="1294384"/>
                  </a:lnTo>
                  <a:lnTo>
                    <a:pt x="341503" y="1512316"/>
                  </a:lnTo>
                  <a:lnTo>
                    <a:pt x="286766" y="1624711"/>
                  </a:lnTo>
                  <a:lnTo>
                    <a:pt x="173990" y="1855343"/>
                  </a:lnTo>
                  <a:lnTo>
                    <a:pt x="0" y="2208784"/>
                  </a:lnTo>
                  <a:lnTo>
                    <a:pt x="22859" y="2219960"/>
                  </a:lnTo>
                  <a:lnTo>
                    <a:pt x="253619" y="1750441"/>
                  </a:lnTo>
                  <a:lnTo>
                    <a:pt x="364362" y="1523365"/>
                  </a:lnTo>
                  <a:lnTo>
                    <a:pt x="469265" y="1305306"/>
                  </a:lnTo>
                  <a:lnTo>
                    <a:pt x="519048" y="1200785"/>
                  </a:lnTo>
                  <a:lnTo>
                    <a:pt x="566673" y="1099693"/>
                  </a:lnTo>
                  <a:lnTo>
                    <a:pt x="612012" y="1002538"/>
                  </a:lnTo>
                  <a:lnTo>
                    <a:pt x="654557" y="909447"/>
                  </a:lnTo>
                  <a:lnTo>
                    <a:pt x="694435" y="820928"/>
                  </a:lnTo>
                  <a:lnTo>
                    <a:pt x="731139" y="737489"/>
                  </a:lnTo>
                  <a:lnTo>
                    <a:pt x="764667" y="659384"/>
                  </a:lnTo>
                  <a:lnTo>
                    <a:pt x="768785" y="649478"/>
                  </a:lnTo>
                  <a:close/>
                </a:path>
                <a:path w="951229" h="2219960">
                  <a:moveTo>
                    <a:pt x="341503" y="1512189"/>
                  </a:moveTo>
                  <a:lnTo>
                    <a:pt x="341441" y="1512316"/>
                  </a:lnTo>
                  <a:lnTo>
                    <a:pt x="341503" y="1512189"/>
                  </a:lnTo>
                  <a:close/>
                </a:path>
                <a:path w="951229" h="2219960">
                  <a:moveTo>
                    <a:pt x="543686" y="1088898"/>
                  </a:moveTo>
                  <a:close/>
                </a:path>
                <a:path w="951229" h="2219960">
                  <a:moveTo>
                    <a:pt x="631444" y="898906"/>
                  </a:moveTo>
                  <a:close/>
                </a:path>
                <a:path w="951229" h="2219960">
                  <a:moveTo>
                    <a:pt x="707897" y="727329"/>
                  </a:moveTo>
                  <a:close/>
                </a:path>
                <a:path w="951229" h="2219960">
                  <a:moveTo>
                    <a:pt x="835798" y="480695"/>
                  </a:moveTo>
                  <a:lnTo>
                    <a:pt x="808735" y="480695"/>
                  </a:lnTo>
                  <a:lnTo>
                    <a:pt x="797052" y="511556"/>
                  </a:lnTo>
                  <a:lnTo>
                    <a:pt x="784479" y="543814"/>
                  </a:lnTo>
                  <a:lnTo>
                    <a:pt x="771017" y="577596"/>
                  </a:lnTo>
                  <a:lnTo>
                    <a:pt x="756539" y="612775"/>
                  </a:lnTo>
                  <a:lnTo>
                    <a:pt x="741171" y="649605"/>
                  </a:lnTo>
                  <a:lnTo>
                    <a:pt x="741298" y="649478"/>
                  </a:lnTo>
                  <a:lnTo>
                    <a:pt x="768785" y="649478"/>
                  </a:lnTo>
                  <a:lnTo>
                    <a:pt x="780033" y="622427"/>
                  </a:lnTo>
                  <a:lnTo>
                    <a:pt x="794511" y="586994"/>
                  </a:lnTo>
                  <a:lnTo>
                    <a:pt x="808100" y="553085"/>
                  </a:lnTo>
                  <a:lnTo>
                    <a:pt x="820673" y="520573"/>
                  </a:lnTo>
                  <a:lnTo>
                    <a:pt x="832484" y="489712"/>
                  </a:lnTo>
                  <a:lnTo>
                    <a:pt x="835798" y="480695"/>
                  </a:lnTo>
                  <a:close/>
                </a:path>
                <a:path w="951229" h="2219960">
                  <a:moveTo>
                    <a:pt x="771017" y="577469"/>
                  </a:moveTo>
                  <a:close/>
                </a:path>
                <a:path w="951229" h="2219960">
                  <a:moveTo>
                    <a:pt x="784479" y="543687"/>
                  </a:moveTo>
                  <a:lnTo>
                    <a:pt x="784428" y="543814"/>
                  </a:lnTo>
                  <a:lnTo>
                    <a:pt x="784479" y="543687"/>
                  </a:lnTo>
                  <a:close/>
                </a:path>
                <a:path w="951229" h="2219960">
                  <a:moveTo>
                    <a:pt x="797052" y="511429"/>
                  </a:moveTo>
                  <a:close/>
                </a:path>
                <a:path w="951229" h="2219960">
                  <a:moveTo>
                    <a:pt x="846511" y="451231"/>
                  </a:moveTo>
                  <a:lnTo>
                    <a:pt x="819531" y="451231"/>
                  </a:lnTo>
                  <a:lnTo>
                    <a:pt x="808608" y="480822"/>
                  </a:lnTo>
                  <a:lnTo>
                    <a:pt x="835798" y="480695"/>
                  </a:lnTo>
                  <a:lnTo>
                    <a:pt x="843407" y="459994"/>
                  </a:lnTo>
                  <a:lnTo>
                    <a:pt x="846511" y="451231"/>
                  </a:lnTo>
                  <a:close/>
                </a:path>
                <a:path w="951229" h="2219960">
                  <a:moveTo>
                    <a:pt x="865393" y="396494"/>
                  </a:moveTo>
                  <a:lnTo>
                    <a:pt x="838707" y="396494"/>
                  </a:lnTo>
                  <a:lnTo>
                    <a:pt x="829436" y="423291"/>
                  </a:lnTo>
                  <a:lnTo>
                    <a:pt x="819404" y="451485"/>
                  </a:lnTo>
                  <a:lnTo>
                    <a:pt x="819531" y="451231"/>
                  </a:lnTo>
                  <a:lnTo>
                    <a:pt x="846511" y="451231"/>
                  </a:lnTo>
                  <a:lnTo>
                    <a:pt x="853440" y="431673"/>
                  </a:lnTo>
                  <a:lnTo>
                    <a:pt x="862710" y="404622"/>
                  </a:lnTo>
                  <a:lnTo>
                    <a:pt x="865393" y="396494"/>
                  </a:lnTo>
                  <a:close/>
                </a:path>
                <a:path w="951229" h="2219960">
                  <a:moveTo>
                    <a:pt x="881206" y="346710"/>
                  </a:moveTo>
                  <a:lnTo>
                    <a:pt x="854709" y="346710"/>
                  </a:lnTo>
                  <a:lnTo>
                    <a:pt x="847090" y="371221"/>
                  </a:lnTo>
                  <a:lnTo>
                    <a:pt x="838581" y="396621"/>
                  </a:lnTo>
                  <a:lnTo>
                    <a:pt x="865393" y="396494"/>
                  </a:lnTo>
                  <a:lnTo>
                    <a:pt x="871219" y="378841"/>
                  </a:lnTo>
                  <a:lnTo>
                    <a:pt x="878967" y="354203"/>
                  </a:lnTo>
                  <a:lnTo>
                    <a:pt x="881206" y="346710"/>
                  </a:lnTo>
                  <a:close/>
                </a:path>
                <a:path w="951229" h="2219960">
                  <a:moveTo>
                    <a:pt x="847090" y="370967"/>
                  </a:moveTo>
                  <a:lnTo>
                    <a:pt x="847005" y="371221"/>
                  </a:lnTo>
                  <a:lnTo>
                    <a:pt x="847090" y="370967"/>
                  </a:lnTo>
                  <a:close/>
                </a:path>
                <a:path w="951229" h="2219960">
                  <a:moveTo>
                    <a:pt x="888020" y="323596"/>
                  </a:moveTo>
                  <a:lnTo>
                    <a:pt x="861694" y="323596"/>
                  </a:lnTo>
                  <a:lnTo>
                    <a:pt x="854582" y="346837"/>
                  </a:lnTo>
                  <a:lnTo>
                    <a:pt x="881206" y="346710"/>
                  </a:lnTo>
                  <a:lnTo>
                    <a:pt x="885952" y="330835"/>
                  </a:lnTo>
                  <a:lnTo>
                    <a:pt x="888020" y="323596"/>
                  </a:lnTo>
                  <a:close/>
                </a:path>
                <a:path w="951229" h="2219960">
                  <a:moveTo>
                    <a:pt x="894179" y="301752"/>
                  </a:moveTo>
                  <a:lnTo>
                    <a:pt x="867918" y="301752"/>
                  </a:lnTo>
                  <a:lnTo>
                    <a:pt x="861568" y="323850"/>
                  </a:lnTo>
                  <a:lnTo>
                    <a:pt x="861694" y="323596"/>
                  </a:lnTo>
                  <a:lnTo>
                    <a:pt x="888020" y="323596"/>
                  </a:lnTo>
                  <a:lnTo>
                    <a:pt x="892302" y="308610"/>
                  </a:lnTo>
                  <a:lnTo>
                    <a:pt x="894179" y="301752"/>
                  </a:lnTo>
                  <a:close/>
                </a:path>
                <a:path w="951229" h="2219960">
                  <a:moveTo>
                    <a:pt x="904618" y="260858"/>
                  </a:moveTo>
                  <a:lnTo>
                    <a:pt x="878585" y="260858"/>
                  </a:lnTo>
                  <a:lnTo>
                    <a:pt x="873506" y="280924"/>
                  </a:lnTo>
                  <a:lnTo>
                    <a:pt x="867791" y="301879"/>
                  </a:lnTo>
                  <a:lnTo>
                    <a:pt x="894179" y="301752"/>
                  </a:lnTo>
                  <a:lnTo>
                    <a:pt x="898144" y="287274"/>
                  </a:lnTo>
                  <a:lnTo>
                    <a:pt x="903223" y="266954"/>
                  </a:lnTo>
                  <a:lnTo>
                    <a:pt x="904618" y="260858"/>
                  </a:lnTo>
                  <a:close/>
                </a:path>
                <a:path w="951229" h="2219960">
                  <a:moveTo>
                    <a:pt x="873506" y="280670"/>
                  </a:moveTo>
                  <a:lnTo>
                    <a:pt x="873437" y="280924"/>
                  </a:lnTo>
                  <a:lnTo>
                    <a:pt x="873506" y="280670"/>
                  </a:lnTo>
                  <a:close/>
                </a:path>
                <a:path w="951229" h="2219960">
                  <a:moveTo>
                    <a:pt x="908863" y="241935"/>
                  </a:moveTo>
                  <a:lnTo>
                    <a:pt x="882904" y="241935"/>
                  </a:lnTo>
                  <a:lnTo>
                    <a:pt x="878458" y="261112"/>
                  </a:lnTo>
                  <a:lnTo>
                    <a:pt x="878585" y="260858"/>
                  </a:lnTo>
                  <a:lnTo>
                    <a:pt x="904618" y="260858"/>
                  </a:lnTo>
                  <a:lnTo>
                    <a:pt x="907669" y="247523"/>
                  </a:lnTo>
                  <a:lnTo>
                    <a:pt x="908863" y="241935"/>
                  </a:lnTo>
                  <a:close/>
                </a:path>
                <a:path w="951229" h="2219960">
                  <a:moveTo>
                    <a:pt x="920813" y="175006"/>
                  </a:moveTo>
                  <a:lnTo>
                    <a:pt x="895222" y="175006"/>
                  </a:lnTo>
                  <a:lnTo>
                    <a:pt x="892809" y="190754"/>
                  </a:lnTo>
                  <a:lnTo>
                    <a:pt x="890016" y="207137"/>
                  </a:lnTo>
                  <a:lnTo>
                    <a:pt x="886714" y="224155"/>
                  </a:lnTo>
                  <a:lnTo>
                    <a:pt x="882777" y="242189"/>
                  </a:lnTo>
                  <a:lnTo>
                    <a:pt x="882904" y="241935"/>
                  </a:lnTo>
                  <a:lnTo>
                    <a:pt x="908863" y="241935"/>
                  </a:lnTo>
                  <a:lnTo>
                    <a:pt x="911606" y="229108"/>
                  </a:lnTo>
                  <a:lnTo>
                    <a:pt x="915034" y="211582"/>
                  </a:lnTo>
                  <a:lnTo>
                    <a:pt x="917829" y="194691"/>
                  </a:lnTo>
                  <a:lnTo>
                    <a:pt x="920369" y="178562"/>
                  </a:lnTo>
                  <a:lnTo>
                    <a:pt x="920813" y="175006"/>
                  </a:lnTo>
                  <a:close/>
                </a:path>
                <a:path w="951229" h="2219960">
                  <a:moveTo>
                    <a:pt x="886714" y="223901"/>
                  </a:moveTo>
                  <a:lnTo>
                    <a:pt x="886659" y="224155"/>
                  </a:lnTo>
                  <a:lnTo>
                    <a:pt x="886714" y="223901"/>
                  </a:lnTo>
                  <a:close/>
                </a:path>
                <a:path w="951229" h="2219960">
                  <a:moveTo>
                    <a:pt x="890016" y="206883"/>
                  </a:moveTo>
                  <a:lnTo>
                    <a:pt x="889967" y="207137"/>
                  </a:lnTo>
                  <a:lnTo>
                    <a:pt x="890016" y="206883"/>
                  </a:lnTo>
                  <a:close/>
                </a:path>
                <a:path w="951229" h="2219960">
                  <a:moveTo>
                    <a:pt x="892809" y="190500"/>
                  </a:moveTo>
                  <a:lnTo>
                    <a:pt x="892767" y="190754"/>
                  </a:lnTo>
                  <a:lnTo>
                    <a:pt x="892809" y="190500"/>
                  </a:lnTo>
                  <a:close/>
                </a:path>
                <a:path w="951229" h="2219960">
                  <a:moveTo>
                    <a:pt x="926210" y="83947"/>
                  </a:moveTo>
                  <a:lnTo>
                    <a:pt x="900810" y="83947"/>
                  </a:lnTo>
                  <a:lnTo>
                    <a:pt x="900810" y="107950"/>
                  </a:lnTo>
                  <a:lnTo>
                    <a:pt x="900788" y="108204"/>
                  </a:lnTo>
                  <a:lnTo>
                    <a:pt x="900430" y="120142"/>
                  </a:lnTo>
                  <a:lnTo>
                    <a:pt x="900356" y="121158"/>
                  </a:lnTo>
                  <a:lnTo>
                    <a:pt x="899668" y="132969"/>
                  </a:lnTo>
                  <a:lnTo>
                    <a:pt x="898524" y="146431"/>
                  </a:lnTo>
                  <a:lnTo>
                    <a:pt x="897000" y="160528"/>
                  </a:lnTo>
                  <a:lnTo>
                    <a:pt x="895095" y="175260"/>
                  </a:lnTo>
                  <a:lnTo>
                    <a:pt x="895222" y="175006"/>
                  </a:lnTo>
                  <a:lnTo>
                    <a:pt x="920813" y="175006"/>
                  </a:lnTo>
                  <a:lnTo>
                    <a:pt x="922273" y="163322"/>
                  </a:lnTo>
                  <a:lnTo>
                    <a:pt x="923797" y="148717"/>
                  </a:lnTo>
                  <a:lnTo>
                    <a:pt x="924941" y="134620"/>
                  </a:lnTo>
                  <a:lnTo>
                    <a:pt x="925703" y="121158"/>
                  </a:lnTo>
                  <a:lnTo>
                    <a:pt x="926210" y="108204"/>
                  </a:lnTo>
                  <a:lnTo>
                    <a:pt x="926210" y="83947"/>
                  </a:lnTo>
                  <a:close/>
                </a:path>
                <a:path w="951229" h="2219960">
                  <a:moveTo>
                    <a:pt x="897000" y="160274"/>
                  </a:moveTo>
                  <a:lnTo>
                    <a:pt x="896968" y="160528"/>
                  </a:lnTo>
                  <a:lnTo>
                    <a:pt x="897000" y="160274"/>
                  </a:lnTo>
                  <a:close/>
                </a:path>
                <a:path w="951229" h="2219960">
                  <a:moveTo>
                    <a:pt x="898524" y="146177"/>
                  </a:moveTo>
                  <a:lnTo>
                    <a:pt x="898498" y="146431"/>
                  </a:lnTo>
                  <a:lnTo>
                    <a:pt x="898524" y="146177"/>
                  </a:lnTo>
                  <a:close/>
                </a:path>
                <a:path w="951229" h="2219960">
                  <a:moveTo>
                    <a:pt x="899668" y="132715"/>
                  </a:moveTo>
                  <a:lnTo>
                    <a:pt x="899646" y="132969"/>
                  </a:lnTo>
                  <a:lnTo>
                    <a:pt x="899668" y="132715"/>
                  </a:lnTo>
                  <a:close/>
                </a:path>
                <a:path w="951229" h="2219960">
                  <a:moveTo>
                    <a:pt x="900430" y="119888"/>
                  </a:moveTo>
                  <a:lnTo>
                    <a:pt x="900415" y="120142"/>
                  </a:lnTo>
                  <a:lnTo>
                    <a:pt x="900430" y="119888"/>
                  </a:lnTo>
                  <a:close/>
                </a:path>
                <a:path w="951229" h="2219960">
                  <a:moveTo>
                    <a:pt x="900810" y="107442"/>
                  </a:moveTo>
                  <a:lnTo>
                    <a:pt x="900795" y="107950"/>
                  </a:lnTo>
                  <a:lnTo>
                    <a:pt x="900810" y="107442"/>
                  </a:lnTo>
                  <a:close/>
                </a:path>
                <a:path w="951229" h="2219960">
                  <a:moveTo>
                    <a:pt x="925637" y="74862"/>
                  </a:moveTo>
                  <a:lnTo>
                    <a:pt x="900286" y="77070"/>
                  </a:lnTo>
                  <a:lnTo>
                    <a:pt x="900810" y="84836"/>
                  </a:lnTo>
                  <a:lnTo>
                    <a:pt x="900810" y="83947"/>
                  </a:lnTo>
                  <a:lnTo>
                    <a:pt x="926210" y="83947"/>
                  </a:lnTo>
                  <a:lnTo>
                    <a:pt x="926210" y="83566"/>
                  </a:lnTo>
                  <a:lnTo>
                    <a:pt x="925637" y="74862"/>
                  </a:lnTo>
                  <a:close/>
                </a:path>
                <a:path w="951229" h="2219960">
                  <a:moveTo>
                    <a:pt x="906525" y="0"/>
                  </a:moveTo>
                  <a:lnTo>
                    <a:pt x="875283" y="79248"/>
                  </a:lnTo>
                  <a:lnTo>
                    <a:pt x="900286" y="77070"/>
                  </a:lnTo>
                  <a:lnTo>
                    <a:pt x="899414" y="64135"/>
                  </a:lnTo>
                  <a:lnTo>
                    <a:pt x="924814" y="62357"/>
                  </a:lnTo>
                  <a:lnTo>
                    <a:pt x="944790" y="62357"/>
                  </a:lnTo>
                  <a:lnTo>
                    <a:pt x="906525" y="0"/>
                  </a:lnTo>
                  <a:close/>
                </a:path>
                <a:path w="951229" h="2219960">
                  <a:moveTo>
                    <a:pt x="924814" y="62357"/>
                  </a:moveTo>
                  <a:lnTo>
                    <a:pt x="899414" y="64135"/>
                  </a:lnTo>
                  <a:lnTo>
                    <a:pt x="900286" y="77070"/>
                  </a:lnTo>
                  <a:lnTo>
                    <a:pt x="925637" y="74862"/>
                  </a:lnTo>
                  <a:lnTo>
                    <a:pt x="924814" y="62357"/>
                  </a:lnTo>
                  <a:close/>
                </a:path>
                <a:path w="951229" h="2219960">
                  <a:moveTo>
                    <a:pt x="944790" y="62357"/>
                  </a:moveTo>
                  <a:lnTo>
                    <a:pt x="924814" y="62357"/>
                  </a:lnTo>
                  <a:lnTo>
                    <a:pt x="925637" y="74862"/>
                  </a:lnTo>
                  <a:lnTo>
                    <a:pt x="951103" y="72644"/>
                  </a:lnTo>
                  <a:lnTo>
                    <a:pt x="944790" y="6235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99516" y="1944081"/>
            <a:ext cx="5715635" cy="229870"/>
            <a:chOff x="699516" y="1944081"/>
            <a:chExt cx="5715635" cy="229870"/>
          </a:xfrm>
        </p:grpSpPr>
        <p:sp>
          <p:nvSpPr>
            <p:cNvPr id="23" name="object 23"/>
            <p:cNvSpPr/>
            <p:nvPr/>
          </p:nvSpPr>
          <p:spPr>
            <a:xfrm>
              <a:off x="701769" y="1944081"/>
              <a:ext cx="5712762" cy="22936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9041" y="1964055"/>
              <a:ext cx="5638165" cy="151130"/>
            </a:xfrm>
            <a:custGeom>
              <a:avLst/>
              <a:gdLst/>
              <a:ahLst/>
              <a:cxnLst/>
              <a:rect l="l" t="t" r="r" b="b"/>
              <a:pathLst>
                <a:path w="5638165" h="151130">
                  <a:moveTo>
                    <a:pt x="0" y="150875"/>
                  </a:moveTo>
                  <a:lnTo>
                    <a:pt x="8397" y="121515"/>
                  </a:lnTo>
                  <a:lnTo>
                    <a:pt x="31299" y="97536"/>
                  </a:lnTo>
                  <a:lnTo>
                    <a:pt x="65268" y="81367"/>
                  </a:lnTo>
                  <a:lnTo>
                    <a:pt x="106870" y="75437"/>
                  </a:lnTo>
                  <a:lnTo>
                    <a:pt x="1293622" y="75437"/>
                  </a:lnTo>
                  <a:lnTo>
                    <a:pt x="1335170" y="69508"/>
                  </a:lnTo>
                  <a:lnTo>
                    <a:pt x="1369123" y="53339"/>
                  </a:lnTo>
                  <a:lnTo>
                    <a:pt x="1392027" y="29360"/>
                  </a:lnTo>
                  <a:lnTo>
                    <a:pt x="1400429" y="0"/>
                  </a:lnTo>
                  <a:lnTo>
                    <a:pt x="1408832" y="29360"/>
                  </a:lnTo>
                  <a:lnTo>
                    <a:pt x="1431750" y="53339"/>
                  </a:lnTo>
                  <a:lnTo>
                    <a:pt x="1465740" y="69508"/>
                  </a:lnTo>
                  <a:lnTo>
                    <a:pt x="1507363" y="75437"/>
                  </a:lnTo>
                  <a:lnTo>
                    <a:pt x="5531231" y="75437"/>
                  </a:lnTo>
                  <a:lnTo>
                    <a:pt x="5572779" y="81367"/>
                  </a:lnTo>
                  <a:lnTo>
                    <a:pt x="5606732" y="97536"/>
                  </a:lnTo>
                  <a:lnTo>
                    <a:pt x="5629636" y="121515"/>
                  </a:lnTo>
                  <a:lnTo>
                    <a:pt x="5638038" y="150875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852666" y="1954851"/>
            <a:ext cx="3891915" cy="218440"/>
            <a:chOff x="6852666" y="1954851"/>
            <a:chExt cx="3891915" cy="218440"/>
          </a:xfrm>
        </p:grpSpPr>
        <p:sp>
          <p:nvSpPr>
            <p:cNvPr id="26" name="object 26"/>
            <p:cNvSpPr/>
            <p:nvPr/>
          </p:nvSpPr>
          <p:spPr>
            <a:xfrm>
              <a:off x="6854909" y="1954851"/>
              <a:ext cx="3889311" cy="2183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62191" y="1973961"/>
              <a:ext cx="3815079" cy="140970"/>
            </a:xfrm>
            <a:custGeom>
              <a:avLst/>
              <a:gdLst/>
              <a:ahLst/>
              <a:cxnLst/>
              <a:rect l="l" t="t" r="r" b="b"/>
              <a:pathLst>
                <a:path w="3815079" h="140969">
                  <a:moveTo>
                    <a:pt x="0" y="140969"/>
                  </a:moveTo>
                  <a:lnTo>
                    <a:pt x="7846" y="113508"/>
                  </a:lnTo>
                  <a:lnTo>
                    <a:pt x="29241" y="91106"/>
                  </a:lnTo>
                  <a:lnTo>
                    <a:pt x="60971" y="76015"/>
                  </a:lnTo>
                  <a:lnTo>
                    <a:pt x="99822" y="70485"/>
                  </a:lnTo>
                  <a:lnTo>
                    <a:pt x="847598" y="70485"/>
                  </a:lnTo>
                  <a:lnTo>
                    <a:pt x="886521" y="64954"/>
                  </a:lnTo>
                  <a:lnTo>
                    <a:pt x="918289" y="49863"/>
                  </a:lnTo>
                  <a:lnTo>
                    <a:pt x="939698" y="27461"/>
                  </a:lnTo>
                  <a:lnTo>
                    <a:pt x="947547" y="0"/>
                  </a:lnTo>
                  <a:lnTo>
                    <a:pt x="955393" y="27461"/>
                  </a:lnTo>
                  <a:lnTo>
                    <a:pt x="976788" y="49863"/>
                  </a:lnTo>
                  <a:lnTo>
                    <a:pt x="1008518" y="64954"/>
                  </a:lnTo>
                  <a:lnTo>
                    <a:pt x="1047368" y="70485"/>
                  </a:lnTo>
                  <a:lnTo>
                    <a:pt x="3714750" y="70485"/>
                  </a:lnTo>
                  <a:lnTo>
                    <a:pt x="3753600" y="76015"/>
                  </a:lnTo>
                  <a:lnTo>
                    <a:pt x="3785330" y="91106"/>
                  </a:lnTo>
                  <a:lnTo>
                    <a:pt x="3806725" y="113508"/>
                  </a:lnTo>
                  <a:lnTo>
                    <a:pt x="3814572" y="140969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1259" y="1478258"/>
            <a:ext cx="4184650" cy="4775200"/>
            <a:chOff x="511259" y="1478258"/>
            <a:chExt cx="4184650" cy="4775200"/>
          </a:xfrm>
        </p:grpSpPr>
        <p:sp>
          <p:nvSpPr>
            <p:cNvPr id="3" name="object 3"/>
            <p:cNvSpPr/>
            <p:nvPr/>
          </p:nvSpPr>
          <p:spPr>
            <a:xfrm>
              <a:off x="511259" y="1478258"/>
              <a:ext cx="4184226" cy="4774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2731" y="1489709"/>
              <a:ext cx="4114800" cy="47122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2862" y="4898186"/>
              <a:ext cx="1751076" cy="2834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581" y="4935855"/>
              <a:ext cx="1628775" cy="161290"/>
            </a:xfrm>
            <a:custGeom>
              <a:avLst/>
              <a:gdLst/>
              <a:ahLst/>
              <a:cxnLst/>
              <a:rect l="l" t="t" r="r" b="b"/>
              <a:pathLst>
                <a:path w="1628775" h="161289">
                  <a:moveTo>
                    <a:pt x="0" y="160782"/>
                  </a:moveTo>
                  <a:lnTo>
                    <a:pt x="1628394" y="160782"/>
                  </a:lnTo>
                  <a:lnTo>
                    <a:pt x="1628394" y="0"/>
                  </a:lnTo>
                  <a:lnTo>
                    <a:pt x="0" y="0"/>
                  </a:lnTo>
                  <a:lnTo>
                    <a:pt x="0" y="160782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8835" y="2955772"/>
              <a:ext cx="1597152" cy="301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6554" y="2993516"/>
              <a:ext cx="1474470" cy="179070"/>
            </a:xfrm>
            <a:custGeom>
              <a:avLst/>
              <a:gdLst/>
              <a:ahLst/>
              <a:cxnLst/>
              <a:rect l="l" t="t" r="r" b="b"/>
              <a:pathLst>
                <a:path w="1474470" h="179069">
                  <a:moveTo>
                    <a:pt x="0" y="179070"/>
                  </a:moveTo>
                  <a:lnTo>
                    <a:pt x="1474470" y="179070"/>
                  </a:lnTo>
                  <a:lnTo>
                    <a:pt x="1474470" y="0"/>
                  </a:lnTo>
                  <a:lnTo>
                    <a:pt x="0" y="0"/>
                  </a:lnTo>
                  <a:lnTo>
                    <a:pt x="0" y="17907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77312" y="3163785"/>
              <a:ext cx="1598676" cy="2934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5031" y="3201542"/>
              <a:ext cx="1476375" cy="170815"/>
            </a:xfrm>
            <a:custGeom>
              <a:avLst/>
              <a:gdLst/>
              <a:ahLst/>
              <a:cxnLst/>
              <a:rect l="l" t="t" r="r" b="b"/>
              <a:pathLst>
                <a:path w="1476375" h="170814">
                  <a:moveTo>
                    <a:pt x="0" y="170687"/>
                  </a:moveTo>
                  <a:lnTo>
                    <a:pt x="1475994" y="170687"/>
                  </a:lnTo>
                  <a:lnTo>
                    <a:pt x="1475994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455" y="2698216"/>
              <a:ext cx="1847088" cy="2993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8174" y="2735961"/>
              <a:ext cx="1724660" cy="177165"/>
            </a:xfrm>
            <a:custGeom>
              <a:avLst/>
              <a:gdLst/>
              <a:ahLst/>
              <a:cxnLst/>
              <a:rect l="l" t="t" r="r" b="b"/>
              <a:pathLst>
                <a:path w="1724660" h="177164">
                  <a:moveTo>
                    <a:pt x="0" y="176784"/>
                  </a:moveTo>
                  <a:lnTo>
                    <a:pt x="1724406" y="176784"/>
                  </a:lnTo>
                  <a:lnTo>
                    <a:pt x="1724406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</a:pathLst>
            </a:custGeom>
            <a:ln w="254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455" y="3085338"/>
              <a:ext cx="1847088" cy="300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174" y="3123057"/>
              <a:ext cx="1724660" cy="177800"/>
            </a:xfrm>
            <a:custGeom>
              <a:avLst/>
              <a:gdLst/>
              <a:ahLst/>
              <a:cxnLst/>
              <a:rect l="l" t="t" r="r" b="b"/>
              <a:pathLst>
                <a:path w="1724660" h="177800">
                  <a:moveTo>
                    <a:pt x="0" y="177546"/>
                  </a:moveTo>
                  <a:lnTo>
                    <a:pt x="1724406" y="177546"/>
                  </a:lnTo>
                  <a:lnTo>
                    <a:pt x="1724406" y="0"/>
                  </a:lnTo>
                  <a:lnTo>
                    <a:pt x="0" y="0"/>
                  </a:lnTo>
                  <a:lnTo>
                    <a:pt x="0" y="177546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5262" y="1796034"/>
              <a:ext cx="1627632" cy="308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2981" y="1833752"/>
              <a:ext cx="1504950" cy="186055"/>
            </a:xfrm>
            <a:custGeom>
              <a:avLst/>
              <a:gdLst/>
              <a:ahLst/>
              <a:cxnLst/>
              <a:rect l="l" t="t" r="r" b="b"/>
              <a:pathLst>
                <a:path w="1504950" h="186055">
                  <a:moveTo>
                    <a:pt x="0" y="185927"/>
                  </a:moveTo>
                  <a:lnTo>
                    <a:pt x="1504949" y="185927"/>
                  </a:lnTo>
                  <a:lnTo>
                    <a:pt x="1504949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15414" y="3085719"/>
              <a:ext cx="423545" cy="1840230"/>
            </a:xfrm>
            <a:custGeom>
              <a:avLst/>
              <a:gdLst/>
              <a:ahLst/>
              <a:cxnLst/>
              <a:rect l="l" t="t" r="r" b="b"/>
              <a:pathLst>
                <a:path w="423544" h="1840229">
                  <a:moveTo>
                    <a:pt x="368142" y="53931"/>
                  </a:moveTo>
                  <a:lnTo>
                    <a:pt x="330198" y="106425"/>
                  </a:lnTo>
                  <a:lnTo>
                    <a:pt x="303020" y="145160"/>
                  </a:lnTo>
                  <a:lnTo>
                    <a:pt x="276350" y="184530"/>
                  </a:lnTo>
                  <a:lnTo>
                    <a:pt x="250188" y="224789"/>
                  </a:lnTo>
                  <a:lnTo>
                    <a:pt x="224788" y="265938"/>
                  </a:lnTo>
                  <a:lnTo>
                    <a:pt x="200150" y="308228"/>
                  </a:lnTo>
                  <a:lnTo>
                    <a:pt x="176528" y="351916"/>
                  </a:lnTo>
                  <a:lnTo>
                    <a:pt x="153922" y="397001"/>
                  </a:lnTo>
                  <a:lnTo>
                    <a:pt x="132586" y="443610"/>
                  </a:lnTo>
                  <a:lnTo>
                    <a:pt x="112647" y="491870"/>
                  </a:lnTo>
                  <a:lnTo>
                    <a:pt x="94105" y="542035"/>
                  </a:lnTo>
                  <a:lnTo>
                    <a:pt x="77087" y="594359"/>
                  </a:lnTo>
                  <a:lnTo>
                    <a:pt x="61720" y="648842"/>
                  </a:lnTo>
                  <a:lnTo>
                    <a:pt x="48258" y="705611"/>
                  </a:lnTo>
                  <a:lnTo>
                    <a:pt x="36828" y="764793"/>
                  </a:lnTo>
                  <a:lnTo>
                    <a:pt x="27049" y="826261"/>
                  </a:lnTo>
                  <a:lnTo>
                    <a:pt x="19175" y="889761"/>
                  </a:lnTo>
                  <a:lnTo>
                    <a:pt x="12698" y="955293"/>
                  </a:lnTo>
                  <a:lnTo>
                    <a:pt x="7745" y="1022603"/>
                  </a:lnTo>
                  <a:lnTo>
                    <a:pt x="4062" y="1091691"/>
                  </a:lnTo>
                  <a:lnTo>
                    <a:pt x="1762" y="1162938"/>
                  </a:lnTo>
                  <a:lnTo>
                    <a:pt x="377" y="1234439"/>
                  </a:lnTo>
                  <a:lnTo>
                    <a:pt x="0" y="1307337"/>
                  </a:lnTo>
                  <a:lnTo>
                    <a:pt x="633" y="1381378"/>
                  </a:lnTo>
                  <a:lnTo>
                    <a:pt x="1776" y="1456435"/>
                  </a:lnTo>
                  <a:lnTo>
                    <a:pt x="3554" y="1532254"/>
                  </a:lnTo>
                  <a:lnTo>
                    <a:pt x="5967" y="1608708"/>
                  </a:lnTo>
                  <a:lnTo>
                    <a:pt x="8634" y="1685543"/>
                  </a:lnTo>
                  <a:lnTo>
                    <a:pt x="14476" y="1839975"/>
                  </a:lnTo>
                  <a:lnTo>
                    <a:pt x="39876" y="1838959"/>
                  </a:lnTo>
                  <a:lnTo>
                    <a:pt x="33903" y="1684527"/>
                  </a:lnTo>
                  <a:lnTo>
                    <a:pt x="31237" y="1607819"/>
                  </a:lnTo>
                  <a:lnTo>
                    <a:pt x="28951" y="1531492"/>
                  </a:lnTo>
                  <a:lnTo>
                    <a:pt x="27049" y="1455927"/>
                  </a:lnTo>
                  <a:lnTo>
                    <a:pt x="25906" y="1380997"/>
                  </a:lnTo>
                  <a:lnTo>
                    <a:pt x="25400" y="1307083"/>
                  </a:lnTo>
                  <a:lnTo>
                    <a:pt x="25786" y="1234058"/>
                  </a:lnTo>
                  <a:lnTo>
                    <a:pt x="27076" y="1162176"/>
                  </a:lnTo>
                  <a:lnTo>
                    <a:pt x="29454" y="1092961"/>
                  </a:lnTo>
                  <a:lnTo>
                    <a:pt x="33132" y="1024381"/>
                  </a:lnTo>
                  <a:lnTo>
                    <a:pt x="37953" y="957579"/>
                  </a:lnTo>
                  <a:lnTo>
                    <a:pt x="37997" y="957325"/>
                  </a:lnTo>
                  <a:lnTo>
                    <a:pt x="44423" y="892682"/>
                  </a:lnTo>
                  <a:lnTo>
                    <a:pt x="52164" y="829817"/>
                  </a:lnTo>
                  <a:lnTo>
                    <a:pt x="52233" y="829563"/>
                  </a:lnTo>
                  <a:lnTo>
                    <a:pt x="56730" y="799337"/>
                  </a:lnTo>
                  <a:lnTo>
                    <a:pt x="56810" y="799083"/>
                  </a:lnTo>
                  <a:lnTo>
                    <a:pt x="61805" y="769238"/>
                  </a:lnTo>
                  <a:lnTo>
                    <a:pt x="67260" y="739901"/>
                  </a:lnTo>
                  <a:lnTo>
                    <a:pt x="73098" y="711072"/>
                  </a:lnTo>
                  <a:lnTo>
                    <a:pt x="73208" y="710818"/>
                  </a:lnTo>
                  <a:lnTo>
                    <a:pt x="79570" y="682878"/>
                  </a:lnTo>
                  <a:lnTo>
                    <a:pt x="86358" y="655065"/>
                  </a:lnTo>
                  <a:lnTo>
                    <a:pt x="93597" y="628014"/>
                  </a:lnTo>
                  <a:lnTo>
                    <a:pt x="101234" y="601979"/>
                  </a:lnTo>
                  <a:lnTo>
                    <a:pt x="118108" y="550163"/>
                  </a:lnTo>
                  <a:lnTo>
                    <a:pt x="136209" y="501395"/>
                  </a:lnTo>
                  <a:lnTo>
                    <a:pt x="155954" y="453516"/>
                  </a:lnTo>
                  <a:lnTo>
                    <a:pt x="176909" y="407669"/>
                  </a:lnTo>
                  <a:lnTo>
                    <a:pt x="177036" y="407669"/>
                  </a:lnTo>
                  <a:lnTo>
                    <a:pt x="198944" y="363854"/>
                  </a:lnTo>
                  <a:lnTo>
                    <a:pt x="222169" y="320928"/>
                  </a:lnTo>
                  <a:lnTo>
                    <a:pt x="246632" y="278891"/>
                  </a:lnTo>
                  <a:lnTo>
                    <a:pt x="271621" y="238505"/>
                  </a:lnTo>
                  <a:lnTo>
                    <a:pt x="297477" y="198627"/>
                  </a:lnTo>
                  <a:lnTo>
                    <a:pt x="323975" y="159384"/>
                  </a:lnTo>
                  <a:lnTo>
                    <a:pt x="350899" y="121030"/>
                  </a:lnTo>
                  <a:lnTo>
                    <a:pt x="378240" y="83057"/>
                  </a:lnTo>
                  <a:lnTo>
                    <a:pt x="388584" y="68924"/>
                  </a:lnTo>
                  <a:lnTo>
                    <a:pt x="368142" y="53931"/>
                  </a:lnTo>
                  <a:close/>
                </a:path>
                <a:path w="423544" h="1840229">
                  <a:moveTo>
                    <a:pt x="25782" y="1234312"/>
                  </a:moveTo>
                  <a:close/>
                </a:path>
                <a:path w="423544" h="1840229">
                  <a:moveTo>
                    <a:pt x="27054" y="1162811"/>
                  </a:moveTo>
                  <a:close/>
                </a:path>
                <a:path w="423544" h="1840229">
                  <a:moveTo>
                    <a:pt x="29476" y="1092707"/>
                  </a:moveTo>
                  <a:lnTo>
                    <a:pt x="29462" y="1092961"/>
                  </a:lnTo>
                  <a:lnTo>
                    <a:pt x="29476" y="1092707"/>
                  </a:lnTo>
                  <a:close/>
                </a:path>
                <a:path w="423544" h="1840229">
                  <a:moveTo>
                    <a:pt x="33145" y="1024127"/>
                  </a:moveTo>
                  <a:lnTo>
                    <a:pt x="33018" y="1024381"/>
                  </a:lnTo>
                  <a:lnTo>
                    <a:pt x="33145" y="1024127"/>
                  </a:lnTo>
                  <a:close/>
                </a:path>
                <a:path w="423544" h="1840229">
                  <a:moveTo>
                    <a:pt x="37997" y="957325"/>
                  </a:moveTo>
                  <a:lnTo>
                    <a:pt x="37971" y="957579"/>
                  </a:lnTo>
                  <a:lnTo>
                    <a:pt x="37997" y="957325"/>
                  </a:lnTo>
                  <a:close/>
                </a:path>
                <a:path w="423544" h="1840229">
                  <a:moveTo>
                    <a:pt x="44448" y="892428"/>
                  </a:moveTo>
                  <a:lnTo>
                    <a:pt x="44321" y="892682"/>
                  </a:lnTo>
                  <a:lnTo>
                    <a:pt x="44448" y="892428"/>
                  </a:lnTo>
                  <a:close/>
                </a:path>
                <a:path w="423544" h="1840229">
                  <a:moveTo>
                    <a:pt x="52233" y="829563"/>
                  </a:moveTo>
                  <a:lnTo>
                    <a:pt x="52195" y="829817"/>
                  </a:lnTo>
                  <a:lnTo>
                    <a:pt x="52233" y="829563"/>
                  </a:lnTo>
                  <a:close/>
                </a:path>
                <a:path w="423544" h="1840229">
                  <a:moveTo>
                    <a:pt x="56810" y="799083"/>
                  </a:moveTo>
                  <a:lnTo>
                    <a:pt x="56767" y="799337"/>
                  </a:lnTo>
                  <a:lnTo>
                    <a:pt x="56810" y="799083"/>
                  </a:lnTo>
                  <a:close/>
                </a:path>
                <a:path w="423544" h="1840229">
                  <a:moveTo>
                    <a:pt x="61847" y="768984"/>
                  </a:moveTo>
                  <a:lnTo>
                    <a:pt x="61720" y="769238"/>
                  </a:lnTo>
                  <a:lnTo>
                    <a:pt x="61847" y="768984"/>
                  </a:lnTo>
                  <a:close/>
                </a:path>
                <a:path w="423544" h="1840229">
                  <a:moveTo>
                    <a:pt x="67308" y="739647"/>
                  </a:moveTo>
                  <a:lnTo>
                    <a:pt x="67181" y="739901"/>
                  </a:lnTo>
                  <a:lnTo>
                    <a:pt x="67308" y="739647"/>
                  </a:lnTo>
                  <a:close/>
                </a:path>
                <a:path w="423544" h="1840229">
                  <a:moveTo>
                    <a:pt x="73208" y="710818"/>
                  </a:moveTo>
                  <a:lnTo>
                    <a:pt x="73150" y="711072"/>
                  </a:lnTo>
                  <a:lnTo>
                    <a:pt x="73208" y="710818"/>
                  </a:lnTo>
                  <a:close/>
                </a:path>
                <a:path w="423544" h="1840229">
                  <a:moveTo>
                    <a:pt x="79627" y="682624"/>
                  </a:moveTo>
                  <a:lnTo>
                    <a:pt x="79500" y="682878"/>
                  </a:lnTo>
                  <a:lnTo>
                    <a:pt x="79627" y="682624"/>
                  </a:lnTo>
                  <a:close/>
                </a:path>
                <a:path w="423544" h="1840229">
                  <a:moveTo>
                    <a:pt x="86426" y="655065"/>
                  </a:moveTo>
                  <a:lnTo>
                    <a:pt x="86358" y="655319"/>
                  </a:lnTo>
                  <a:lnTo>
                    <a:pt x="86426" y="655065"/>
                  </a:lnTo>
                  <a:close/>
                </a:path>
                <a:path w="423544" h="1840229">
                  <a:moveTo>
                    <a:pt x="93671" y="628014"/>
                  </a:moveTo>
                  <a:lnTo>
                    <a:pt x="93597" y="628268"/>
                  </a:lnTo>
                  <a:lnTo>
                    <a:pt x="93671" y="628014"/>
                  </a:lnTo>
                  <a:close/>
                </a:path>
                <a:path w="423544" h="1840229">
                  <a:moveTo>
                    <a:pt x="101344" y="601598"/>
                  </a:moveTo>
                  <a:lnTo>
                    <a:pt x="101217" y="601979"/>
                  </a:lnTo>
                  <a:lnTo>
                    <a:pt x="101344" y="601598"/>
                  </a:lnTo>
                  <a:close/>
                </a:path>
                <a:path w="423544" h="1840229">
                  <a:moveTo>
                    <a:pt x="118169" y="550163"/>
                  </a:moveTo>
                  <a:lnTo>
                    <a:pt x="117981" y="550671"/>
                  </a:lnTo>
                  <a:lnTo>
                    <a:pt x="118169" y="550163"/>
                  </a:lnTo>
                  <a:close/>
                </a:path>
                <a:path w="423544" h="1840229">
                  <a:moveTo>
                    <a:pt x="136396" y="500888"/>
                  </a:moveTo>
                  <a:lnTo>
                    <a:pt x="136142" y="501395"/>
                  </a:lnTo>
                  <a:lnTo>
                    <a:pt x="136396" y="500888"/>
                  </a:lnTo>
                  <a:close/>
                </a:path>
                <a:path w="423544" h="1840229">
                  <a:moveTo>
                    <a:pt x="156001" y="453516"/>
                  </a:moveTo>
                  <a:lnTo>
                    <a:pt x="155827" y="453897"/>
                  </a:lnTo>
                  <a:lnTo>
                    <a:pt x="156001" y="453516"/>
                  </a:lnTo>
                  <a:close/>
                </a:path>
                <a:path w="423544" h="1840229">
                  <a:moveTo>
                    <a:pt x="177036" y="407669"/>
                  </a:moveTo>
                  <a:lnTo>
                    <a:pt x="176909" y="407669"/>
                  </a:lnTo>
                  <a:lnTo>
                    <a:pt x="176782" y="408177"/>
                  </a:lnTo>
                  <a:lnTo>
                    <a:pt x="177036" y="407669"/>
                  </a:lnTo>
                  <a:close/>
                </a:path>
                <a:path w="423544" h="1840229">
                  <a:moveTo>
                    <a:pt x="199134" y="363473"/>
                  </a:moveTo>
                  <a:lnTo>
                    <a:pt x="198880" y="363854"/>
                  </a:lnTo>
                  <a:lnTo>
                    <a:pt x="199134" y="363473"/>
                  </a:lnTo>
                  <a:close/>
                </a:path>
                <a:path w="423544" h="1840229">
                  <a:moveTo>
                    <a:pt x="222375" y="320547"/>
                  </a:moveTo>
                  <a:lnTo>
                    <a:pt x="222121" y="320928"/>
                  </a:lnTo>
                  <a:lnTo>
                    <a:pt x="222375" y="320547"/>
                  </a:lnTo>
                  <a:close/>
                </a:path>
                <a:path w="423544" h="1840229">
                  <a:moveTo>
                    <a:pt x="246662" y="278891"/>
                  </a:moveTo>
                  <a:lnTo>
                    <a:pt x="246505" y="279145"/>
                  </a:lnTo>
                  <a:lnTo>
                    <a:pt x="246662" y="278891"/>
                  </a:lnTo>
                  <a:close/>
                </a:path>
                <a:path w="423544" h="1840229">
                  <a:moveTo>
                    <a:pt x="271778" y="238251"/>
                  </a:moveTo>
                  <a:lnTo>
                    <a:pt x="271524" y="238505"/>
                  </a:lnTo>
                  <a:lnTo>
                    <a:pt x="271778" y="238251"/>
                  </a:lnTo>
                  <a:close/>
                </a:path>
                <a:path w="423544" h="1840229">
                  <a:moveTo>
                    <a:pt x="297559" y="198500"/>
                  </a:moveTo>
                  <a:close/>
                </a:path>
                <a:path w="423544" h="1840229">
                  <a:moveTo>
                    <a:pt x="324026" y="159384"/>
                  </a:moveTo>
                  <a:lnTo>
                    <a:pt x="323848" y="159638"/>
                  </a:lnTo>
                  <a:lnTo>
                    <a:pt x="324026" y="159384"/>
                  </a:lnTo>
                  <a:close/>
                </a:path>
                <a:path w="423544" h="1840229">
                  <a:moveTo>
                    <a:pt x="350991" y="121030"/>
                  </a:moveTo>
                  <a:close/>
                </a:path>
                <a:path w="423544" h="1840229">
                  <a:moveTo>
                    <a:pt x="415948" y="43687"/>
                  </a:moveTo>
                  <a:lnTo>
                    <a:pt x="375664" y="43687"/>
                  </a:lnTo>
                  <a:lnTo>
                    <a:pt x="396111" y="58673"/>
                  </a:lnTo>
                  <a:lnTo>
                    <a:pt x="388584" y="68924"/>
                  </a:lnTo>
                  <a:lnTo>
                    <a:pt x="409065" y="83946"/>
                  </a:lnTo>
                  <a:lnTo>
                    <a:pt x="415948" y="43687"/>
                  </a:lnTo>
                  <a:close/>
                </a:path>
                <a:path w="423544" h="1840229">
                  <a:moveTo>
                    <a:pt x="378331" y="82930"/>
                  </a:moveTo>
                  <a:close/>
                </a:path>
                <a:path w="423544" h="1840229">
                  <a:moveTo>
                    <a:pt x="375664" y="43687"/>
                  </a:moveTo>
                  <a:lnTo>
                    <a:pt x="368142" y="53931"/>
                  </a:lnTo>
                  <a:lnTo>
                    <a:pt x="388584" y="68924"/>
                  </a:lnTo>
                  <a:lnTo>
                    <a:pt x="396111" y="58673"/>
                  </a:lnTo>
                  <a:lnTo>
                    <a:pt x="375664" y="43687"/>
                  </a:lnTo>
                  <a:close/>
                </a:path>
                <a:path w="423544" h="1840229">
                  <a:moveTo>
                    <a:pt x="423416" y="0"/>
                  </a:moveTo>
                  <a:lnTo>
                    <a:pt x="347597" y="38861"/>
                  </a:lnTo>
                  <a:lnTo>
                    <a:pt x="368142" y="53931"/>
                  </a:lnTo>
                  <a:lnTo>
                    <a:pt x="375664" y="43687"/>
                  </a:lnTo>
                  <a:lnTo>
                    <a:pt x="415948" y="43687"/>
                  </a:lnTo>
                  <a:lnTo>
                    <a:pt x="42341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7925" y="2611374"/>
              <a:ext cx="1675764" cy="590550"/>
            </a:xfrm>
            <a:custGeom>
              <a:avLst/>
              <a:gdLst/>
              <a:ahLst/>
              <a:cxnLst/>
              <a:rect l="l" t="t" r="r" b="b"/>
              <a:pathLst>
                <a:path w="1675764" h="590550">
                  <a:moveTo>
                    <a:pt x="1545653" y="462788"/>
                  </a:moveTo>
                  <a:lnTo>
                    <a:pt x="1505712" y="462788"/>
                  </a:lnTo>
                  <a:lnTo>
                    <a:pt x="1556892" y="504825"/>
                  </a:lnTo>
                  <a:lnTo>
                    <a:pt x="1659127" y="590041"/>
                  </a:lnTo>
                  <a:lnTo>
                    <a:pt x="1675384" y="570484"/>
                  </a:lnTo>
                  <a:lnTo>
                    <a:pt x="1573022" y="485266"/>
                  </a:lnTo>
                  <a:lnTo>
                    <a:pt x="1545653" y="462788"/>
                  </a:lnTo>
                  <a:close/>
                </a:path>
                <a:path w="1675764" h="590550">
                  <a:moveTo>
                    <a:pt x="1494920" y="421386"/>
                  </a:moveTo>
                  <a:lnTo>
                    <a:pt x="1454658" y="421386"/>
                  </a:lnTo>
                  <a:lnTo>
                    <a:pt x="1505839" y="462914"/>
                  </a:lnTo>
                  <a:lnTo>
                    <a:pt x="1545653" y="462788"/>
                  </a:lnTo>
                  <a:lnTo>
                    <a:pt x="1494920" y="421386"/>
                  </a:lnTo>
                  <a:close/>
                </a:path>
                <a:path w="1675764" h="590550">
                  <a:moveTo>
                    <a:pt x="1394171" y="341756"/>
                  </a:moveTo>
                  <a:lnTo>
                    <a:pt x="1352423" y="341756"/>
                  </a:lnTo>
                  <a:lnTo>
                    <a:pt x="1403730" y="381126"/>
                  </a:lnTo>
                  <a:lnTo>
                    <a:pt x="1454785" y="421513"/>
                  </a:lnTo>
                  <a:lnTo>
                    <a:pt x="1494920" y="421386"/>
                  </a:lnTo>
                  <a:lnTo>
                    <a:pt x="1470660" y="401700"/>
                  </a:lnTo>
                  <a:lnTo>
                    <a:pt x="1419225" y="360934"/>
                  </a:lnTo>
                  <a:lnTo>
                    <a:pt x="1394171" y="341756"/>
                  </a:lnTo>
                  <a:close/>
                </a:path>
                <a:path w="1675764" h="590550">
                  <a:moveTo>
                    <a:pt x="1403477" y="381000"/>
                  </a:moveTo>
                  <a:lnTo>
                    <a:pt x="1403637" y="381126"/>
                  </a:lnTo>
                  <a:lnTo>
                    <a:pt x="1403477" y="381000"/>
                  </a:lnTo>
                  <a:close/>
                </a:path>
                <a:path w="1675764" h="590550">
                  <a:moveTo>
                    <a:pt x="1147826" y="200025"/>
                  </a:moveTo>
                  <a:lnTo>
                    <a:pt x="1199261" y="232790"/>
                  </a:lnTo>
                  <a:lnTo>
                    <a:pt x="1250441" y="267462"/>
                  </a:lnTo>
                  <a:lnTo>
                    <a:pt x="1301623" y="303784"/>
                  </a:lnTo>
                  <a:lnTo>
                    <a:pt x="1352550" y="341884"/>
                  </a:lnTo>
                  <a:lnTo>
                    <a:pt x="1352423" y="341756"/>
                  </a:lnTo>
                  <a:lnTo>
                    <a:pt x="1394171" y="341756"/>
                  </a:lnTo>
                  <a:lnTo>
                    <a:pt x="1316354" y="283210"/>
                  </a:lnTo>
                  <a:lnTo>
                    <a:pt x="1264792" y="246506"/>
                  </a:lnTo>
                  <a:lnTo>
                    <a:pt x="1213103" y="211454"/>
                  </a:lnTo>
                  <a:lnTo>
                    <a:pt x="1195410" y="200151"/>
                  </a:lnTo>
                  <a:lnTo>
                    <a:pt x="1148207" y="200151"/>
                  </a:lnTo>
                  <a:lnTo>
                    <a:pt x="1147826" y="200025"/>
                  </a:lnTo>
                  <a:close/>
                </a:path>
                <a:path w="1675764" h="590550">
                  <a:moveTo>
                    <a:pt x="1301369" y="303656"/>
                  </a:moveTo>
                  <a:lnTo>
                    <a:pt x="1301539" y="303784"/>
                  </a:lnTo>
                  <a:lnTo>
                    <a:pt x="1301369" y="303656"/>
                  </a:lnTo>
                  <a:close/>
                </a:path>
                <a:path w="1675764" h="590550">
                  <a:moveTo>
                    <a:pt x="1250188" y="267335"/>
                  </a:moveTo>
                  <a:lnTo>
                    <a:pt x="1250367" y="267462"/>
                  </a:lnTo>
                  <a:lnTo>
                    <a:pt x="1250188" y="267335"/>
                  </a:lnTo>
                  <a:close/>
                </a:path>
                <a:path w="1675764" h="590550">
                  <a:moveTo>
                    <a:pt x="1199007" y="232663"/>
                  </a:moveTo>
                  <a:lnTo>
                    <a:pt x="1199194" y="232790"/>
                  </a:lnTo>
                  <a:lnTo>
                    <a:pt x="1199007" y="232663"/>
                  </a:lnTo>
                  <a:close/>
                </a:path>
                <a:path w="1675764" h="590550">
                  <a:moveTo>
                    <a:pt x="1075036" y="128650"/>
                  </a:moveTo>
                  <a:lnTo>
                    <a:pt x="1019937" y="128650"/>
                  </a:lnTo>
                  <a:lnTo>
                    <a:pt x="1020190" y="128777"/>
                  </a:lnTo>
                  <a:lnTo>
                    <a:pt x="1045717" y="141859"/>
                  </a:lnTo>
                  <a:lnTo>
                    <a:pt x="1071372" y="155448"/>
                  </a:lnTo>
                  <a:lnTo>
                    <a:pt x="1097026" y="169799"/>
                  </a:lnTo>
                  <a:lnTo>
                    <a:pt x="1122426" y="184658"/>
                  </a:lnTo>
                  <a:lnTo>
                    <a:pt x="1148207" y="200151"/>
                  </a:lnTo>
                  <a:lnTo>
                    <a:pt x="1195410" y="200151"/>
                  </a:lnTo>
                  <a:lnTo>
                    <a:pt x="1161414" y="178435"/>
                  </a:lnTo>
                  <a:lnTo>
                    <a:pt x="1135379" y="162813"/>
                  </a:lnTo>
                  <a:lnTo>
                    <a:pt x="1109472" y="147700"/>
                  </a:lnTo>
                  <a:lnTo>
                    <a:pt x="1083437" y="133096"/>
                  </a:lnTo>
                  <a:lnTo>
                    <a:pt x="1075036" y="128650"/>
                  </a:lnTo>
                  <a:close/>
                </a:path>
                <a:path w="1675764" h="590550">
                  <a:moveTo>
                    <a:pt x="1096772" y="169672"/>
                  </a:moveTo>
                  <a:lnTo>
                    <a:pt x="1096989" y="169799"/>
                  </a:lnTo>
                  <a:lnTo>
                    <a:pt x="1096772" y="169672"/>
                  </a:lnTo>
                  <a:close/>
                </a:path>
                <a:path w="1675764" h="590550">
                  <a:moveTo>
                    <a:pt x="1071117" y="155321"/>
                  </a:moveTo>
                  <a:lnTo>
                    <a:pt x="1071345" y="155448"/>
                  </a:lnTo>
                  <a:lnTo>
                    <a:pt x="1071117" y="155321"/>
                  </a:lnTo>
                  <a:close/>
                </a:path>
                <a:path w="1675764" h="590550">
                  <a:moveTo>
                    <a:pt x="1045463" y="141731"/>
                  </a:moveTo>
                  <a:lnTo>
                    <a:pt x="1045703" y="141859"/>
                  </a:lnTo>
                  <a:lnTo>
                    <a:pt x="1045463" y="141731"/>
                  </a:lnTo>
                  <a:close/>
                </a:path>
                <a:path w="1675764" h="590550">
                  <a:moveTo>
                    <a:pt x="64516" y="57276"/>
                  </a:moveTo>
                  <a:lnTo>
                    <a:pt x="0" y="112902"/>
                  </a:lnTo>
                  <a:lnTo>
                    <a:pt x="83185" y="131190"/>
                  </a:lnTo>
                  <a:lnTo>
                    <a:pt x="77763" y="109727"/>
                  </a:lnTo>
                  <a:lnTo>
                    <a:pt x="64643" y="109727"/>
                  </a:lnTo>
                  <a:lnTo>
                    <a:pt x="58419" y="85089"/>
                  </a:lnTo>
                  <a:lnTo>
                    <a:pt x="70751" y="81963"/>
                  </a:lnTo>
                  <a:lnTo>
                    <a:pt x="64516" y="57276"/>
                  </a:lnTo>
                  <a:close/>
                </a:path>
                <a:path w="1675764" h="590550">
                  <a:moveTo>
                    <a:pt x="1020093" y="128730"/>
                  </a:moveTo>
                  <a:close/>
                </a:path>
                <a:path w="1675764" h="590550">
                  <a:moveTo>
                    <a:pt x="1051572" y="116331"/>
                  </a:moveTo>
                  <a:lnTo>
                    <a:pt x="994283" y="116331"/>
                  </a:lnTo>
                  <a:lnTo>
                    <a:pt x="1020093" y="128730"/>
                  </a:lnTo>
                  <a:lnTo>
                    <a:pt x="1019937" y="128650"/>
                  </a:lnTo>
                  <a:lnTo>
                    <a:pt x="1075036" y="128650"/>
                  </a:lnTo>
                  <a:lnTo>
                    <a:pt x="1057275" y="119252"/>
                  </a:lnTo>
                  <a:lnTo>
                    <a:pt x="1051572" y="116331"/>
                  </a:lnTo>
                  <a:close/>
                </a:path>
                <a:path w="1675764" h="590550">
                  <a:moveTo>
                    <a:pt x="1006135" y="93852"/>
                  </a:moveTo>
                  <a:lnTo>
                    <a:pt x="942975" y="93852"/>
                  </a:lnTo>
                  <a:lnTo>
                    <a:pt x="969010" y="104901"/>
                  </a:lnTo>
                  <a:lnTo>
                    <a:pt x="994537" y="116459"/>
                  </a:lnTo>
                  <a:lnTo>
                    <a:pt x="994283" y="116331"/>
                  </a:lnTo>
                  <a:lnTo>
                    <a:pt x="1051572" y="116331"/>
                  </a:lnTo>
                  <a:lnTo>
                    <a:pt x="1031239" y="105917"/>
                  </a:lnTo>
                  <a:lnTo>
                    <a:pt x="1006135" y="93852"/>
                  </a:lnTo>
                  <a:close/>
                </a:path>
                <a:path w="1675764" h="590550">
                  <a:moveTo>
                    <a:pt x="70751" y="81963"/>
                  </a:moveTo>
                  <a:lnTo>
                    <a:pt x="58419" y="85089"/>
                  </a:lnTo>
                  <a:lnTo>
                    <a:pt x="64643" y="109727"/>
                  </a:lnTo>
                  <a:lnTo>
                    <a:pt x="76974" y="106601"/>
                  </a:lnTo>
                  <a:lnTo>
                    <a:pt x="70751" y="81963"/>
                  </a:lnTo>
                  <a:close/>
                </a:path>
                <a:path w="1675764" h="590550">
                  <a:moveTo>
                    <a:pt x="76974" y="106601"/>
                  </a:moveTo>
                  <a:lnTo>
                    <a:pt x="64643" y="109727"/>
                  </a:lnTo>
                  <a:lnTo>
                    <a:pt x="77763" y="109727"/>
                  </a:lnTo>
                  <a:lnTo>
                    <a:pt x="76974" y="106601"/>
                  </a:lnTo>
                  <a:close/>
                </a:path>
                <a:path w="1675764" h="590550">
                  <a:moveTo>
                    <a:pt x="582041" y="0"/>
                  </a:moveTo>
                  <a:lnTo>
                    <a:pt x="528827" y="1397"/>
                  </a:lnTo>
                  <a:lnTo>
                    <a:pt x="475614" y="5079"/>
                  </a:lnTo>
                  <a:lnTo>
                    <a:pt x="422401" y="10667"/>
                  </a:lnTo>
                  <a:lnTo>
                    <a:pt x="369188" y="18161"/>
                  </a:lnTo>
                  <a:lnTo>
                    <a:pt x="315849" y="27050"/>
                  </a:lnTo>
                  <a:lnTo>
                    <a:pt x="262636" y="37337"/>
                  </a:lnTo>
                  <a:lnTo>
                    <a:pt x="209423" y="48640"/>
                  </a:lnTo>
                  <a:lnTo>
                    <a:pt x="156210" y="60833"/>
                  </a:lnTo>
                  <a:lnTo>
                    <a:pt x="102997" y="73787"/>
                  </a:lnTo>
                  <a:lnTo>
                    <a:pt x="70751" y="81963"/>
                  </a:lnTo>
                  <a:lnTo>
                    <a:pt x="76974" y="106601"/>
                  </a:lnTo>
                  <a:lnTo>
                    <a:pt x="109219" y="98425"/>
                  </a:lnTo>
                  <a:lnTo>
                    <a:pt x="162179" y="85598"/>
                  </a:lnTo>
                  <a:lnTo>
                    <a:pt x="162051" y="85598"/>
                  </a:lnTo>
                  <a:lnTo>
                    <a:pt x="215011" y="73405"/>
                  </a:lnTo>
                  <a:lnTo>
                    <a:pt x="215479" y="73405"/>
                  </a:lnTo>
                  <a:lnTo>
                    <a:pt x="267843" y="62229"/>
                  </a:lnTo>
                  <a:lnTo>
                    <a:pt x="267588" y="62229"/>
                  </a:lnTo>
                  <a:lnTo>
                    <a:pt x="320548" y="51942"/>
                  </a:lnTo>
                  <a:lnTo>
                    <a:pt x="320923" y="51942"/>
                  </a:lnTo>
                  <a:lnTo>
                    <a:pt x="373125" y="43179"/>
                  </a:lnTo>
                  <a:lnTo>
                    <a:pt x="373782" y="43179"/>
                  </a:lnTo>
                  <a:lnTo>
                    <a:pt x="425704" y="35940"/>
                  </a:lnTo>
                  <a:lnTo>
                    <a:pt x="425323" y="35940"/>
                  </a:lnTo>
                  <a:lnTo>
                    <a:pt x="478027" y="30352"/>
                  </a:lnTo>
                  <a:lnTo>
                    <a:pt x="477647" y="30352"/>
                  </a:lnTo>
                  <a:lnTo>
                    <a:pt x="530351" y="26797"/>
                  </a:lnTo>
                  <a:lnTo>
                    <a:pt x="529970" y="26797"/>
                  </a:lnTo>
                  <a:lnTo>
                    <a:pt x="556260" y="25780"/>
                  </a:lnTo>
                  <a:lnTo>
                    <a:pt x="556006" y="25780"/>
                  </a:lnTo>
                  <a:lnTo>
                    <a:pt x="582231" y="25400"/>
                  </a:lnTo>
                  <a:lnTo>
                    <a:pt x="813773" y="25400"/>
                  </a:lnTo>
                  <a:lnTo>
                    <a:pt x="794512" y="20954"/>
                  </a:lnTo>
                  <a:lnTo>
                    <a:pt x="767969" y="15621"/>
                  </a:lnTo>
                  <a:lnTo>
                    <a:pt x="715010" y="7492"/>
                  </a:lnTo>
                  <a:lnTo>
                    <a:pt x="661797" y="2412"/>
                  </a:lnTo>
                  <a:lnTo>
                    <a:pt x="608711" y="126"/>
                  </a:lnTo>
                  <a:lnTo>
                    <a:pt x="582041" y="0"/>
                  </a:lnTo>
                  <a:close/>
                </a:path>
                <a:path w="1675764" h="590550">
                  <a:moveTo>
                    <a:pt x="968628" y="104775"/>
                  </a:moveTo>
                  <a:lnTo>
                    <a:pt x="968910" y="104901"/>
                  </a:lnTo>
                  <a:lnTo>
                    <a:pt x="968628" y="104775"/>
                  </a:lnTo>
                  <a:close/>
                </a:path>
                <a:path w="1675764" h="590550">
                  <a:moveTo>
                    <a:pt x="962121" y="74422"/>
                  </a:moveTo>
                  <a:lnTo>
                    <a:pt x="891666" y="74422"/>
                  </a:lnTo>
                  <a:lnTo>
                    <a:pt x="892048" y="74549"/>
                  </a:lnTo>
                  <a:lnTo>
                    <a:pt x="917701" y="83820"/>
                  </a:lnTo>
                  <a:lnTo>
                    <a:pt x="943228" y="93979"/>
                  </a:lnTo>
                  <a:lnTo>
                    <a:pt x="942975" y="93852"/>
                  </a:lnTo>
                  <a:lnTo>
                    <a:pt x="1006135" y="93852"/>
                  </a:lnTo>
                  <a:lnTo>
                    <a:pt x="1005077" y="93345"/>
                  </a:lnTo>
                  <a:lnTo>
                    <a:pt x="979042" y="81534"/>
                  </a:lnTo>
                  <a:lnTo>
                    <a:pt x="962121" y="74422"/>
                  </a:lnTo>
                  <a:close/>
                </a:path>
                <a:path w="1675764" h="590550">
                  <a:moveTo>
                    <a:pt x="917321" y="83692"/>
                  </a:moveTo>
                  <a:lnTo>
                    <a:pt x="917640" y="83820"/>
                  </a:lnTo>
                  <a:lnTo>
                    <a:pt x="917321" y="83692"/>
                  </a:lnTo>
                  <a:close/>
                </a:path>
                <a:path w="1675764" h="590550">
                  <a:moveTo>
                    <a:pt x="891688" y="74429"/>
                  </a:moveTo>
                  <a:lnTo>
                    <a:pt x="892018" y="74549"/>
                  </a:lnTo>
                  <a:lnTo>
                    <a:pt x="891688" y="74429"/>
                  </a:lnTo>
                  <a:close/>
                </a:path>
                <a:path w="1675764" h="590550">
                  <a:moveTo>
                    <a:pt x="941268" y="65912"/>
                  </a:moveTo>
                  <a:lnTo>
                    <a:pt x="866013" y="65912"/>
                  </a:lnTo>
                  <a:lnTo>
                    <a:pt x="891688" y="74429"/>
                  </a:lnTo>
                  <a:lnTo>
                    <a:pt x="962121" y="74422"/>
                  </a:lnTo>
                  <a:lnTo>
                    <a:pt x="952753" y="70485"/>
                  </a:lnTo>
                  <a:lnTo>
                    <a:pt x="941268" y="65912"/>
                  </a:lnTo>
                  <a:close/>
                </a:path>
                <a:path w="1675764" h="590550">
                  <a:moveTo>
                    <a:pt x="215479" y="73405"/>
                  </a:moveTo>
                  <a:lnTo>
                    <a:pt x="215011" y="73405"/>
                  </a:lnTo>
                  <a:lnTo>
                    <a:pt x="214883" y="73533"/>
                  </a:lnTo>
                  <a:lnTo>
                    <a:pt x="215479" y="73405"/>
                  </a:lnTo>
                  <a:close/>
                </a:path>
                <a:path w="1675764" h="590550">
                  <a:moveTo>
                    <a:pt x="903304" y="51562"/>
                  </a:moveTo>
                  <a:lnTo>
                    <a:pt x="814704" y="51562"/>
                  </a:lnTo>
                  <a:lnTo>
                    <a:pt x="840739" y="58420"/>
                  </a:lnTo>
                  <a:lnTo>
                    <a:pt x="840359" y="58420"/>
                  </a:lnTo>
                  <a:lnTo>
                    <a:pt x="866394" y="66039"/>
                  </a:lnTo>
                  <a:lnTo>
                    <a:pt x="866013" y="65912"/>
                  </a:lnTo>
                  <a:lnTo>
                    <a:pt x="941268" y="65912"/>
                  </a:lnTo>
                  <a:lnTo>
                    <a:pt x="926591" y="60071"/>
                  </a:lnTo>
                  <a:lnTo>
                    <a:pt x="903304" y="51562"/>
                  </a:lnTo>
                  <a:close/>
                </a:path>
                <a:path w="1675764" h="590550">
                  <a:moveTo>
                    <a:pt x="320923" y="51942"/>
                  </a:moveTo>
                  <a:lnTo>
                    <a:pt x="320548" y="51942"/>
                  </a:lnTo>
                  <a:lnTo>
                    <a:pt x="320167" y="52070"/>
                  </a:lnTo>
                  <a:lnTo>
                    <a:pt x="320923" y="51942"/>
                  </a:lnTo>
                  <a:close/>
                </a:path>
                <a:path w="1675764" h="590550">
                  <a:moveTo>
                    <a:pt x="885802" y="45720"/>
                  </a:moveTo>
                  <a:lnTo>
                    <a:pt x="788924" y="45720"/>
                  </a:lnTo>
                  <a:lnTo>
                    <a:pt x="815086" y="51688"/>
                  </a:lnTo>
                  <a:lnTo>
                    <a:pt x="814704" y="51562"/>
                  </a:lnTo>
                  <a:lnTo>
                    <a:pt x="903304" y="51562"/>
                  </a:lnTo>
                  <a:lnTo>
                    <a:pt x="900176" y="50418"/>
                  </a:lnTo>
                  <a:lnTo>
                    <a:pt x="885802" y="45720"/>
                  </a:lnTo>
                  <a:close/>
                </a:path>
                <a:path w="1675764" h="590550">
                  <a:moveTo>
                    <a:pt x="869519" y="40512"/>
                  </a:moveTo>
                  <a:lnTo>
                    <a:pt x="763269" y="40512"/>
                  </a:lnTo>
                  <a:lnTo>
                    <a:pt x="789305" y="45847"/>
                  </a:lnTo>
                  <a:lnTo>
                    <a:pt x="788924" y="45720"/>
                  </a:lnTo>
                  <a:lnTo>
                    <a:pt x="885802" y="45720"/>
                  </a:lnTo>
                  <a:lnTo>
                    <a:pt x="873760" y="41783"/>
                  </a:lnTo>
                  <a:lnTo>
                    <a:pt x="869519" y="40512"/>
                  </a:lnTo>
                  <a:close/>
                </a:path>
                <a:path w="1675764" h="590550">
                  <a:moveTo>
                    <a:pt x="373782" y="43179"/>
                  </a:moveTo>
                  <a:lnTo>
                    <a:pt x="373125" y="43179"/>
                  </a:lnTo>
                  <a:lnTo>
                    <a:pt x="372872" y="43306"/>
                  </a:lnTo>
                  <a:lnTo>
                    <a:pt x="373782" y="43179"/>
                  </a:lnTo>
                  <a:close/>
                </a:path>
                <a:path w="1675764" h="590550">
                  <a:moveTo>
                    <a:pt x="855103" y="36195"/>
                  </a:moveTo>
                  <a:lnTo>
                    <a:pt x="737362" y="36195"/>
                  </a:lnTo>
                  <a:lnTo>
                    <a:pt x="763651" y="40639"/>
                  </a:lnTo>
                  <a:lnTo>
                    <a:pt x="763269" y="40512"/>
                  </a:lnTo>
                  <a:lnTo>
                    <a:pt x="869519" y="40512"/>
                  </a:lnTo>
                  <a:lnTo>
                    <a:pt x="855103" y="36195"/>
                  </a:lnTo>
                  <a:close/>
                </a:path>
                <a:path w="1675764" h="590550">
                  <a:moveTo>
                    <a:pt x="842555" y="32638"/>
                  </a:moveTo>
                  <a:lnTo>
                    <a:pt x="711707" y="32638"/>
                  </a:lnTo>
                  <a:lnTo>
                    <a:pt x="737743" y="36322"/>
                  </a:lnTo>
                  <a:lnTo>
                    <a:pt x="737362" y="36195"/>
                  </a:lnTo>
                  <a:lnTo>
                    <a:pt x="855103" y="36195"/>
                  </a:lnTo>
                  <a:lnTo>
                    <a:pt x="847471" y="33909"/>
                  </a:lnTo>
                  <a:lnTo>
                    <a:pt x="842555" y="32638"/>
                  </a:lnTo>
                  <a:close/>
                </a:path>
                <a:path w="1675764" h="590550">
                  <a:moveTo>
                    <a:pt x="813773" y="25400"/>
                  </a:moveTo>
                  <a:lnTo>
                    <a:pt x="582231" y="25400"/>
                  </a:lnTo>
                  <a:lnTo>
                    <a:pt x="608330" y="25526"/>
                  </a:lnTo>
                  <a:lnTo>
                    <a:pt x="608076" y="25526"/>
                  </a:lnTo>
                  <a:lnTo>
                    <a:pt x="634238" y="26288"/>
                  </a:lnTo>
                  <a:lnTo>
                    <a:pt x="633857" y="26288"/>
                  </a:lnTo>
                  <a:lnTo>
                    <a:pt x="660145" y="27812"/>
                  </a:lnTo>
                  <a:lnTo>
                    <a:pt x="659892" y="27812"/>
                  </a:lnTo>
                  <a:lnTo>
                    <a:pt x="686181" y="29845"/>
                  </a:lnTo>
                  <a:lnTo>
                    <a:pt x="685800" y="29845"/>
                  </a:lnTo>
                  <a:lnTo>
                    <a:pt x="712088" y="32765"/>
                  </a:lnTo>
                  <a:lnTo>
                    <a:pt x="711707" y="32638"/>
                  </a:lnTo>
                  <a:lnTo>
                    <a:pt x="842555" y="32638"/>
                  </a:lnTo>
                  <a:lnTo>
                    <a:pt x="820927" y="27050"/>
                  </a:lnTo>
                  <a:lnTo>
                    <a:pt x="813773" y="254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4021" y="1901062"/>
              <a:ext cx="993140" cy="1226185"/>
            </a:xfrm>
            <a:custGeom>
              <a:avLst/>
              <a:gdLst/>
              <a:ahLst/>
              <a:cxnLst/>
              <a:rect l="l" t="t" r="r" b="b"/>
              <a:pathLst>
                <a:path w="993139" h="1226185">
                  <a:moveTo>
                    <a:pt x="915543" y="24976"/>
                  </a:moveTo>
                  <a:lnTo>
                    <a:pt x="872744" y="33654"/>
                  </a:lnTo>
                  <a:lnTo>
                    <a:pt x="833628" y="42290"/>
                  </a:lnTo>
                  <a:lnTo>
                    <a:pt x="794766" y="52070"/>
                  </a:lnTo>
                  <a:lnTo>
                    <a:pt x="756031" y="62991"/>
                  </a:lnTo>
                  <a:lnTo>
                    <a:pt x="717931" y="75437"/>
                  </a:lnTo>
                  <a:lnTo>
                    <a:pt x="680085" y="89408"/>
                  </a:lnTo>
                  <a:lnTo>
                    <a:pt x="642619" y="105283"/>
                  </a:lnTo>
                  <a:lnTo>
                    <a:pt x="605663" y="123571"/>
                  </a:lnTo>
                  <a:lnTo>
                    <a:pt x="569518" y="144272"/>
                  </a:lnTo>
                  <a:lnTo>
                    <a:pt x="534060" y="167512"/>
                  </a:lnTo>
                  <a:lnTo>
                    <a:pt x="499351" y="193675"/>
                  </a:lnTo>
                  <a:lnTo>
                    <a:pt x="465581" y="223012"/>
                  </a:lnTo>
                  <a:lnTo>
                    <a:pt x="432765" y="255650"/>
                  </a:lnTo>
                  <a:lnTo>
                    <a:pt x="401027" y="291973"/>
                  </a:lnTo>
                  <a:lnTo>
                    <a:pt x="370484" y="331850"/>
                  </a:lnTo>
                  <a:lnTo>
                    <a:pt x="340944" y="375285"/>
                  </a:lnTo>
                  <a:lnTo>
                    <a:pt x="312458" y="422021"/>
                  </a:lnTo>
                  <a:lnTo>
                    <a:pt x="284975" y="471550"/>
                  </a:lnTo>
                  <a:lnTo>
                    <a:pt x="258216" y="524001"/>
                  </a:lnTo>
                  <a:lnTo>
                    <a:pt x="232346" y="578992"/>
                  </a:lnTo>
                  <a:lnTo>
                    <a:pt x="207149" y="636397"/>
                  </a:lnTo>
                  <a:lnTo>
                    <a:pt x="182600" y="695706"/>
                  </a:lnTo>
                  <a:lnTo>
                    <a:pt x="158521" y="757047"/>
                  </a:lnTo>
                  <a:lnTo>
                    <a:pt x="134924" y="819912"/>
                  </a:lnTo>
                  <a:lnTo>
                    <a:pt x="111823" y="884174"/>
                  </a:lnTo>
                  <a:lnTo>
                    <a:pt x="89014" y="949578"/>
                  </a:lnTo>
                  <a:lnTo>
                    <a:pt x="66509" y="1015873"/>
                  </a:lnTo>
                  <a:lnTo>
                    <a:pt x="44196" y="1082928"/>
                  </a:lnTo>
                  <a:lnTo>
                    <a:pt x="0" y="1218057"/>
                  </a:lnTo>
                  <a:lnTo>
                    <a:pt x="24129" y="1225931"/>
                  </a:lnTo>
                  <a:lnTo>
                    <a:pt x="68326" y="1090929"/>
                  </a:lnTo>
                  <a:lnTo>
                    <a:pt x="90601" y="1024001"/>
                  </a:lnTo>
                  <a:lnTo>
                    <a:pt x="113061" y="957707"/>
                  </a:lnTo>
                  <a:lnTo>
                    <a:pt x="135795" y="892556"/>
                  </a:lnTo>
                  <a:lnTo>
                    <a:pt x="158755" y="828675"/>
                  </a:lnTo>
                  <a:lnTo>
                    <a:pt x="182209" y="766190"/>
                  </a:lnTo>
                  <a:lnTo>
                    <a:pt x="206097" y="705358"/>
                  </a:lnTo>
                  <a:lnTo>
                    <a:pt x="230581" y="646176"/>
                  </a:lnTo>
                  <a:lnTo>
                    <a:pt x="242845" y="617727"/>
                  </a:lnTo>
                  <a:lnTo>
                    <a:pt x="255441" y="589661"/>
                  </a:lnTo>
                  <a:lnTo>
                    <a:pt x="268140" y="562101"/>
                  </a:lnTo>
                  <a:lnTo>
                    <a:pt x="281076" y="535051"/>
                  </a:lnTo>
                  <a:lnTo>
                    <a:pt x="294208" y="508888"/>
                  </a:lnTo>
                  <a:lnTo>
                    <a:pt x="307466" y="483362"/>
                  </a:lnTo>
                  <a:lnTo>
                    <a:pt x="320890" y="458597"/>
                  </a:lnTo>
                  <a:lnTo>
                    <a:pt x="334479" y="434594"/>
                  </a:lnTo>
                  <a:lnTo>
                    <a:pt x="348348" y="411352"/>
                  </a:lnTo>
                  <a:lnTo>
                    <a:pt x="362235" y="389127"/>
                  </a:lnTo>
                  <a:lnTo>
                    <a:pt x="376539" y="367538"/>
                  </a:lnTo>
                  <a:lnTo>
                    <a:pt x="391007" y="346837"/>
                  </a:lnTo>
                  <a:lnTo>
                    <a:pt x="405728" y="327025"/>
                  </a:lnTo>
                  <a:lnTo>
                    <a:pt x="420652" y="308101"/>
                  </a:lnTo>
                  <a:lnTo>
                    <a:pt x="436016" y="289813"/>
                  </a:lnTo>
                  <a:lnTo>
                    <a:pt x="451087" y="273303"/>
                  </a:lnTo>
                  <a:lnTo>
                    <a:pt x="467131" y="256666"/>
                  </a:lnTo>
                  <a:lnTo>
                    <a:pt x="482740" y="241808"/>
                  </a:lnTo>
                  <a:lnTo>
                    <a:pt x="498889" y="227329"/>
                  </a:lnTo>
                  <a:lnTo>
                    <a:pt x="515228" y="213613"/>
                  </a:lnTo>
                  <a:lnTo>
                    <a:pt x="532066" y="200278"/>
                  </a:lnTo>
                  <a:lnTo>
                    <a:pt x="532217" y="200278"/>
                  </a:lnTo>
                  <a:lnTo>
                    <a:pt x="548843" y="188087"/>
                  </a:lnTo>
                  <a:lnTo>
                    <a:pt x="565746" y="176657"/>
                  </a:lnTo>
                  <a:lnTo>
                    <a:pt x="582703" y="165988"/>
                  </a:lnTo>
                  <a:lnTo>
                    <a:pt x="600112" y="155701"/>
                  </a:lnTo>
                  <a:lnTo>
                    <a:pt x="599947" y="155701"/>
                  </a:lnTo>
                  <a:lnTo>
                    <a:pt x="617497" y="146050"/>
                  </a:lnTo>
                  <a:lnTo>
                    <a:pt x="635257" y="137033"/>
                  </a:lnTo>
                  <a:lnTo>
                    <a:pt x="635127" y="137033"/>
                  </a:lnTo>
                  <a:lnTo>
                    <a:pt x="653020" y="128524"/>
                  </a:lnTo>
                  <a:lnTo>
                    <a:pt x="652780" y="128524"/>
                  </a:lnTo>
                  <a:lnTo>
                    <a:pt x="689136" y="113157"/>
                  </a:lnTo>
                  <a:lnTo>
                    <a:pt x="689737" y="112902"/>
                  </a:lnTo>
                  <a:lnTo>
                    <a:pt x="726097" y="99440"/>
                  </a:lnTo>
                  <a:lnTo>
                    <a:pt x="725932" y="99440"/>
                  </a:lnTo>
                  <a:lnTo>
                    <a:pt x="763651" y="87122"/>
                  </a:lnTo>
                  <a:lnTo>
                    <a:pt x="764169" y="87122"/>
                  </a:lnTo>
                  <a:lnTo>
                    <a:pt x="801497" y="76581"/>
                  </a:lnTo>
                  <a:lnTo>
                    <a:pt x="839597" y="67056"/>
                  </a:lnTo>
                  <a:lnTo>
                    <a:pt x="839343" y="67056"/>
                  </a:lnTo>
                  <a:lnTo>
                    <a:pt x="878205" y="58420"/>
                  </a:lnTo>
                  <a:lnTo>
                    <a:pt x="878569" y="58420"/>
                  </a:lnTo>
                  <a:lnTo>
                    <a:pt x="916940" y="50546"/>
                  </a:lnTo>
                  <a:lnTo>
                    <a:pt x="917352" y="50546"/>
                  </a:lnTo>
                  <a:lnTo>
                    <a:pt x="920249" y="49994"/>
                  </a:lnTo>
                  <a:lnTo>
                    <a:pt x="915543" y="24976"/>
                  </a:lnTo>
                  <a:close/>
                </a:path>
                <a:path w="993139" h="1226185">
                  <a:moveTo>
                    <a:pt x="158800" y="828548"/>
                  </a:moveTo>
                  <a:close/>
                </a:path>
                <a:path w="993139" h="1226185">
                  <a:moveTo>
                    <a:pt x="182257" y="766063"/>
                  </a:moveTo>
                  <a:close/>
                </a:path>
                <a:path w="993139" h="1226185">
                  <a:moveTo>
                    <a:pt x="206213" y="705103"/>
                  </a:moveTo>
                  <a:lnTo>
                    <a:pt x="206108" y="705358"/>
                  </a:lnTo>
                  <a:lnTo>
                    <a:pt x="206213" y="705103"/>
                  </a:lnTo>
                  <a:close/>
                </a:path>
                <a:path w="993139" h="1226185">
                  <a:moveTo>
                    <a:pt x="230626" y="646176"/>
                  </a:moveTo>
                  <a:lnTo>
                    <a:pt x="230517" y="646429"/>
                  </a:lnTo>
                  <a:lnTo>
                    <a:pt x="230626" y="646176"/>
                  </a:lnTo>
                  <a:close/>
                </a:path>
                <a:path w="993139" h="1226185">
                  <a:moveTo>
                    <a:pt x="242900" y="617601"/>
                  </a:moveTo>
                  <a:close/>
                </a:path>
                <a:path w="993139" h="1226185">
                  <a:moveTo>
                    <a:pt x="268198" y="561975"/>
                  </a:moveTo>
                  <a:close/>
                </a:path>
                <a:path w="993139" h="1226185">
                  <a:moveTo>
                    <a:pt x="281102" y="535051"/>
                  </a:moveTo>
                  <a:lnTo>
                    <a:pt x="280974" y="535304"/>
                  </a:lnTo>
                  <a:lnTo>
                    <a:pt x="281102" y="535051"/>
                  </a:lnTo>
                  <a:close/>
                </a:path>
                <a:path w="993139" h="1226185">
                  <a:moveTo>
                    <a:pt x="294263" y="508888"/>
                  </a:moveTo>
                  <a:lnTo>
                    <a:pt x="294131" y="509142"/>
                  </a:lnTo>
                  <a:lnTo>
                    <a:pt x="294263" y="508888"/>
                  </a:lnTo>
                  <a:close/>
                </a:path>
                <a:path w="993139" h="1226185">
                  <a:moveTo>
                    <a:pt x="307502" y="483362"/>
                  </a:moveTo>
                  <a:lnTo>
                    <a:pt x="307365" y="483615"/>
                  </a:lnTo>
                  <a:lnTo>
                    <a:pt x="307502" y="483362"/>
                  </a:lnTo>
                  <a:close/>
                </a:path>
                <a:path w="993139" h="1226185">
                  <a:moveTo>
                    <a:pt x="320907" y="458597"/>
                  </a:moveTo>
                  <a:lnTo>
                    <a:pt x="320763" y="458850"/>
                  </a:lnTo>
                  <a:lnTo>
                    <a:pt x="320907" y="458597"/>
                  </a:lnTo>
                  <a:close/>
                </a:path>
                <a:path w="993139" h="1226185">
                  <a:moveTo>
                    <a:pt x="334504" y="434594"/>
                  </a:moveTo>
                  <a:lnTo>
                    <a:pt x="334352" y="434848"/>
                  </a:lnTo>
                  <a:lnTo>
                    <a:pt x="334504" y="434594"/>
                  </a:lnTo>
                  <a:close/>
                </a:path>
                <a:path w="993139" h="1226185">
                  <a:moveTo>
                    <a:pt x="348367" y="411352"/>
                  </a:moveTo>
                  <a:lnTo>
                    <a:pt x="348208" y="411607"/>
                  </a:lnTo>
                  <a:lnTo>
                    <a:pt x="348367" y="411352"/>
                  </a:lnTo>
                  <a:close/>
                </a:path>
                <a:path w="993139" h="1226185">
                  <a:moveTo>
                    <a:pt x="376707" y="367284"/>
                  </a:moveTo>
                  <a:lnTo>
                    <a:pt x="376516" y="367538"/>
                  </a:lnTo>
                  <a:lnTo>
                    <a:pt x="376707" y="367284"/>
                  </a:lnTo>
                  <a:close/>
                </a:path>
                <a:path w="993139" h="1226185">
                  <a:moveTo>
                    <a:pt x="391185" y="346583"/>
                  </a:moveTo>
                  <a:lnTo>
                    <a:pt x="390969" y="346837"/>
                  </a:lnTo>
                  <a:lnTo>
                    <a:pt x="391185" y="346583"/>
                  </a:lnTo>
                  <a:close/>
                </a:path>
                <a:path w="993139" h="1226185">
                  <a:moveTo>
                    <a:pt x="420852" y="307848"/>
                  </a:moveTo>
                  <a:lnTo>
                    <a:pt x="420585" y="308101"/>
                  </a:lnTo>
                  <a:lnTo>
                    <a:pt x="420852" y="307848"/>
                  </a:lnTo>
                  <a:close/>
                </a:path>
                <a:path w="993139" h="1226185">
                  <a:moveTo>
                    <a:pt x="436058" y="289813"/>
                  </a:moveTo>
                  <a:lnTo>
                    <a:pt x="435711" y="290195"/>
                  </a:lnTo>
                  <a:lnTo>
                    <a:pt x="436058" y="289813"/>
                  </a:lnTo>
                  <a:close/>
                </a:path>
                <a:path w="993139" h="1226185">
                  <a:moveTo>
                    <a:pt x="451434" y="272923"/>
                  </a:moveTo>
                  <a:lnTo>
                    <a:pt x="451129" y="273176"/>
                  </a:lnTo>
                  <a:lnTo>
                    <a:pt x="451434" y="272923"/>
                  </a:lnTo>
                  <a:close/>
                </a:path>
                <a:path w="993139" h="1226185">
                  <a:moveTo>
                    <a:pt x="467212" y="256666"/>
                  </a:moveTo>
                  <a:lnTo>
                    <a:pt x="466813" y="257048"/>
                  </a:lnTo>
                  <a:lnTo>
                    <a:pt x="467212" y="256666"/>
                  </a:lnTo>
                  <a:close/>
                </a:path>
                <a:path w="993139" h="1226185">
                  <a:moveTo>
                    <a:pt x="483006" y="241553"/>
                  </a:moveTo>
                  <a:lnTo>
                    <a:pt x="482688" y="241808"/>
                  </a:lnTo>
                  <a:lnTo>
                    <a:pt x="483006" y="241553"/>
                  </a:lnTo>
                  <a:close/>
                </a:path>
                <a:path w="993139" h="1226185">
                  <a:moveTo>
                    <a:pt x="499173" y="227075"/>
                  </a:moveTo>
                  <a:lnTo>
                    <a:pt x="498868" y="227329"/>
                  </a:lnTo>
                  <a:lnTo>
                    <a:pt x="499173" y="227075"/>
                  </a:lnTo>
                  <a:close/>
                </a:path>
                <a:path w="993139" h="1226185">
                  <a:moveTo>
                    <a:pt x="532217" y="200278"/>
                  </a:moveTo>
                  <a:lnTo>
                    <a:pt x="532066" y="200278"/>
                  </a:lnTo>
                  <a:lnTo>
                    <a:pt x="531698" y="200660"/>
                  </a:lnTo>
                  <a:lnTo>
                    <a:pt x="532217" y="200278"/>
                  </a:lnTo>
                  <a:close/>
                </a:path>
                <a:path w="993139" h="1226185">
                  <a:moveTo>
                    <a:pt x="548887" y="188087"/>
                  </a:moveTo>
                  <a:lnTo>
                    <a:pt x="548513" y="188340"/>
                  </a:lnTo>
                  <a:lnTo>
                    <a:pt x="548887" y="188087"/>
                  </a:lnTo>
                  <a:close/>
                </a:path>
                <a:path w="993139" h="1226185">
                  <a:moveTo>
                    <a:pt x="565781" y="176657"/>
                  </a:moveTo>
                  <a:lnTo>
                    <a:pt x="565378" y="176911"/>
                  </a:lnTo>
                  <a:lnTo>
                    <a:pt x="565781" y="176657"/>
                  </a:lnTo>
                  <a:close/>
                </a:path>
                <a:path w="993139" h="1226185">
                  <a:moveTo>
                    <a:pt x="582904" y="165862"/>
                  </a:moveTo>
                  <a:lnTo>
                    <a:pt x="582599" y="165988"/>
                  </a:lnTo>
                  <a:lnTo>
                    <a:pt x="582904" y="165862"/>
                  </a:lnTo>
                  <a:close/>
                </a:path>
                <a:path w="993139" h="1226185">
                  <a:moveTo>
                    <a:pt x="600329" y="155575"/>
                  </a:moveTo>
                  <a:lnTo>
                    <a:pt x="599947" y="155701"/>
                  </a:lnTo>
                  <a:lnTo>
                    <a:pt x="600112" y="155701"/>
                  </a:lnTo>
                  <a:lnTo>
                    <a:pt x="600329" y="155575"/>
                  </a:lnTo>
                  <a:close/>
                </a:path>
                <a:path w="993139" h="1226185">
                  <a:moveTo>
                    <a:pt x="635508" y="136906"/>
                  </a:moveTo>
                  <a:lnTo>
                    <a:pt x="635127" y="137033"/>
                  </a:lnTo>
                  <a:lnTo>
                    <a:pt x="635257" y="137033"/>
                  </a:lnTo>
                  <a:lnTo>
                    <a:pt x="635508" y="136906"/>
                  </a:lnTo>
                  <a:close/>
                </a:path>
                <a:path w="993139" h="1226185">
                  <a:moveTo>
                    <a:pt x="653288" y="128397"/>
                  </a:moveTo>
                  <a:lnTo>
                    <a:pt x="652780" y="128524"/>
                  </a:lnTo>
                  <a:lnTo>
                    <a:pt x="653020" y="128524"/>
                  </a:lnTo>
                  <a:lnTo>
                    <a:pt x="653288" y="128397"/>
                  </a:lnTo>
                  <a:close/>
                </a:path>
                <a:path w="993139" h="1226185">
                  <a:moveTo>
                    <a:pt x="689787" y="112902"/>
                  </a:moveTo>
                  <a:lnTo>
                    <a:pt x="689379" y="113054"/>
                  </a:lnTo>
                  <a:lnTo>
                    <a:pt x="689787" y="112902"/>
                  </a:lnTo>
                  <a:close/>
                </a:path>
                <a:path w="993139" h="1226185">
                  <a:moveTo>
                    <a:pt x="726440" y="99313"/>
                  </a:moveTo>
                  <a:lnTo>
                    <a:pt x="725932" y="99440"/>
                  </a:lnTo>
                  <a:lnTo>
                    <a:pt x="726097" y="99440"/>
                  </a:lnTo>
                  <a:lnTo>
                    <a:pt x="726440" y="99313"/>
                  </a:lnTo>
                  <a:close/>
                </a:path>
                <a:path w="993139" h="1226185">
                  <a:moveTo>
                    <a:pt x="764169" y="87122"/>
                  </a:moveTo>
                  <a:lnTo>
                    <a:pt x="763651" y="87122"/>
                  </a:lnTo>
                  <a:lnTo>
                    <a:pt x="763269" y="87375"/>
                  </a:lnTo>
                  <a:lnTo>
                    <a:pt x="764169" y="87122"/>
                  </a:lnTo>
                  <a:close/>
                </a:path>
                <a:path w="993139" h="1226185">
                  <a:moveTo>
                    <a:pt x="801622" y="76581"/>
                  </a:moveTo>
                  <a:lnTo>
                    <a:pt x="801116" y="76708"/>
                  </a:lnTo>
                  <a:lnTo>
                    <a:pt x="801622" y="76581"/>
                  </a:lnTo>
                  <a:close/>
                </a:path>
                <a:path w="993139" h="1226185">
                  <a:moveTo>
                    <a:pt x="990087" y="22606"/>
                  </a:moveTo>
                  <a:lnTo>
                    <a:pt x="927989" y="22606"/>
                  </a:lnTo>
                  <a:lnTo>
                    <a:pt x="932688" y="47625"/>
                  </a:lnTo>
                  <a:lnTo>
                    <a:pt x="920249" y="49994"/>
                  </a:lnTo>
                  <a:lnTo>
                    <a:pt x="924941" y="74929"/>
                  </a:lnTo>
                  <a:lnTo>
                    <a:pt x="992759" y="23367"/>
                  </a:lnTo>
                  <a:lnTo>
                    <a:pt x="990087" y="22606"/>
                  </a:lnTo>
                  <a:close/>
                </a:path>
                <a:path w="993139" h="1226185">
                  <a:moveTo>
                    <a:pt x="878569" y="58420"/>
                  </a:moveTo>
                  <a:lnTo>
                    <a:pt x="878205" y="58420"/>
                  </a:lnTo>
                  <a:lnTo>
                    <a:pt x="877951" y="58547"/>
                  </a:lnTo>
                  <a:lnTo>
                    <a:pt x="878569" y="58420"/>
                  </a:lnTo>
                  <a:close/>
                </a:path>
                <a:path w="993139" h="1226185">
                  <a:moveTo>
                    <a:pt x="917352" y="50546"/>
                  </a:moveTo>
                  <a:lnTo>
                    <a:pt x="916940" y="50546"/>
                  </a:lnTo>
                  <a:lnTo>
                    <a:pt x="916686" y="50673"/>
                  </a:lnTo>
                  <a:lnTo>
                    <a:pt x="917352" y="50546"/>
                  </a:lnTo>
                  <a:close/>
                </a:path>
                <a:path w="993139" h="1226185">
                  <a:moveTo>
                    <a:pt x="927989" y="22606"/>
                  </a:moveTo>
                  <a:lnTo>
                    <a:pt x="915543" y="24976"/>
                  </a:lnTo>
                  <a:lnTo>
                    <a:pt x="920249" y="49994"/>
                  </a:lnTo>
                  <a:lnTo>
                    <a:pt x="932688" y="47625"/>
                  </a:lnTo>
                  <a:lnTo>
                    <a:pt x="927989" y="22606"/>
                  </a:lnTo>
                  <a:close/>
                </a:path>
                <a:path w="993139" h="1226185">
                  <a:moveTo>
                    <a:pt x="910844" y="0"/>
                  </a:moveTo>
                  <a:lnTo>
                    <a:pt x="915543" y="24976"/>
                  </a:lnTo>
                  <a:lnTo>
                    <a:pt x="927989" y="22606"/>
                  </a:lnTo>
                  <a:lnTo>
                    <a:pt x="990087" y="22606"/>
                  </a:lnTo>
                  <a:lnTo>
                    <a:pt x="91084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65496" y="1844548"/>
            <a:ext cx="6081395" cy="180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Sales_Data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can connect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Products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b="1" i="1" spc="-10" dirty="0">
                <a:solidFill>
                  <a:srgbClr val="E6AE00"/>
                </a:solidFill>
                <a:latin typeface="Carlito"/>
                <a:cs typeface="Carlito"/>
              </a:rPr>
              <a:t>ProductKey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field,  but cannot connect directly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Subcategories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Categories</a:t>
            </a:r>
            <a:r>
              <a:rPr sz="1600" b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tables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rlito"/>
              <a:cs typeface="Carlito"/>
            </a:endParaRPr>
          </a:p>
          <a:p>
            <a:pPr marL="12700" marR="46990">
              <a:lnSpc>
                <a:spcPct val="100000"/>
              </a:lnSpc>
            </a:pP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creating relationships from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Products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Subcategories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(using  </a:t>
            </a:r>
            <a:r>
              <a:rPr sz="1600" b="1" i="1" spc="-5" dirty="0">
                <a:solidFill>
                  <a:srgbClr val="6FAC46"/>
                </a:solidFill>
                <a:latin typeface="Carlito"/>
                <a:cs typeface="Carlito"/>
              </a:rPr>
              <a:t>ProductSubcategoryKey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Subcategories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Categories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(using  </a:t>
            </a:r>
            <a:r>
              <a:rPr sz="1600" b="1" i="1" spc="-5" dirty="0">
                <a:solidFill>
                  <a:srgbClr val="5B9BD4"/>
                </a:solidFill>
                <a:latin typeface="Carlito"/>
                <a:cs typeface="Carlito"/>
              </a:rPr>
              <a:t>ProductCategoryKey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),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essentially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connected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Sales_Data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each 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lookup table;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context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now flow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all the </a:t>
            </a:r>
            <a:r>
              <a:rPr sz="1600" spc="-20" dirty="0">
                <a:solidFill>
                  <a:srgbClr val="252525"/>
                </a:solidFill>
                <a:latin typeface="Carlito"/>
                <a:cs typeface="Carlito"/>
              </a:rPr>
              <a:t>way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down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600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chain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10168" y="4122146"/>
            <a:ext cx="6203315" cy="1494155"/>
            <a:chOff x="5410168" y="4122146"/>
            <a:chExt cx="6203315" cy="1494155"/>
          </a:xfrm>
        </p:grpSpPr>
        <p:sp>
          <p:nvSpPr>
            <p:cNvPr id="22" name="object 22"/>
            <p:cNvSpPr/>
            <p:nvPr/>
          </p:nvSpPr>
          <p:spPr>
            <a:xfrm>
              <a:off x="5410168" y="4122146"/>
              <a:ext cx="6202711" cy="14937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57443" y="4169663"/>
              <a:ext cx="6021070" cy="1311910"/>
            </a:xfrm>
            <a:custGeom>
              <a:avLst/>
              <a:gdLst/>
              <a:ahLst/>
              <a:cxnLst/>
              <a:rect l="l" t="t" r="r" b="b"/>
              <a:pathLst>
                <a:path w="6021070" h="1311910">
                  <a:moveTo>
                    <a:pt x="6020561" y="0"/>
                  </a:moveTo>
                  <a:lnTo>
                    <a:pt x="0" y="0"/>
                  </a:lnTo>
                  <a:lnTo>
                    <a:pt x="0" y="1311402"/>
                  </a:lnTo>
                  <a:lnTo>
                    <a:pt x="6020561" y="1311402"/>
                  </a:lnTo>
                  <a:lnTo>
                    <a:pt x="6020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30011" y="4400549"/>
              <a:ext cx="858774" cy="8557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57444" y="4169664"/>
            <a:ext cx="6021070" cy="13119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871855">
              <a:lnSpc>
                <a:spcPct val="100000"/>
              </a:lnSpc>
              <a:spcBef>
                <a:spcPts val="79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895350" marR="163195">
              <a:lnSpc>
                <a:spcPct val="100000"/>
              </a:lnSpc>
              <a:spcBef>
                <a:spcPts val="15"/>
              </a:spcBef>
            </a:pPr>
            <a:r>
              <a:rPr sz="1600" i="1" dirty="0">
                <a:latin typeface="Carlito"/>
                <a:cs typeface="Carlito"/>
              </a:rPr>
              <a:t>Models with </a:t>
            </a:r>
            <a:r>
              <a:rPr sz="1600" i="1" spc="-5" dirty="0">
                <a:latin typeface="Carlito"/>
                <a:cs typeface="Carlito"/>
              </a:rPr>
              <a:t>chains of dimension </a:t>
            </a:r>
            <a:r>
              <a:rPr sz="1600" i="1" spc="-10" dirty="0">
                <a:latin typeface="Carlito"/>
                <a:cs typeface="Carlito"/>
              </a:rPr>
              <a:t>tables </a:t>
            </a:r>
            <a:r>
              <a:rPr sz="1600" i="1" spc="-5" dirty="0">
                <a:latin typeface="Carlito"/>
                <a:cs typeface="Carlito"/>
              </a:rPr>
              <a:t>are </a:t>
            </a:r>
            <a:r>
              <a:rPr sz="1600" i="1" spc="-10" dirty="0">
                <a:latin typeface="Carlito"/>
                <a:cs typeface="Carlito"/>
              </a:rPr>
              <a:t>often </a:t>
            </a:r>
            <a:r>
              <a:rPr sz="1600" i="1" spc="-5" dirty="0">
                <a:latin typeface="Carlito"/>
                <a:cs typeface="Carlito"/>
              </a:rPr>
              <a:t>called  </a:t>
            </a:r>
            <a:r>
              <a:rPr sz="1600" i="1" spc="-10" dirty="0">
                <a:latin typeface="Carlito"/>
                <a:cs typeface="Carlito"/>
              </a:rPr>
              <a:t>“</a:t>
            </a:r>
            <a:r>
              <a:rPr sz="1600" b="1" i="1" spc="-10" dirty="0">
                <a:latin typeface="Carlito"/>
                <a:cs typeface="Carlito"/>
              </a:rPr>
              <a:t>snowflake</a:t>
            </a:r>
            <a:r>
              <a:rPr sz="1600" i="1" spc="-10" dirty="0">
                <a:latin typeface="Carlito"/>
                <a:cs typeface="Carlito"/>
              </a:rPr>
              <a:t>” </a:t>
            </a:r>
            <a:r>
              <a:rPr sz="1600" i="1" spc="-5" dirty="0">
                <a:latin typeface="Carlito"/>
                <a:cs typeface="Carlito"/>
              </a:rPr>
              <a:t>schemas (whereas “</a:t>
            </a:r>
            <a:r>
              <a:rPr sz="1600" b="1" i="1" spc="-5" dirty="0">
                <a:latin typeface="Carlito"/>
                <a:cs typeface="Carlito"/>
              </a:rPr>
              <a:t>star</a:t>
            </a:r>
            <a:r>
              <a:rPr sz="1600" i="1" spc="-5" dirty="0">
                <a:latin typeface="Carlito"/>
                <a:cs typeface="Carlito"/>
              </a:rPr>
              <a:t>” schemas usually </a:t>
            </a:r>
            <a:r>
              <a:rPr sz="1600" i="1" spc="-10" dirty="0">
                <a:latin typeface="Carlito"/>
                <a:cs typeface="Carlito"/>
              </a:rPr>
              <a:t>have  </a:t>
            </a:r>
            <a:r>
              <a:rPr sz="1600" i="1" spc="-5" dirty="0">
                <a:latin typeface="Carlito"/>
                <a:cs typeface="Carlito"/>
              </a:rPr>
              <a:t>individual </a:t>
            </a:r>
            <a:r>
              <a:rPr sz="1600" i="1" spc="-10" dirty="0">
                <a:latin typeface="Carlito"/>
                <a:cs typeface="Carlito"/>
              </a:rPr>
              <a:t>lookup tables </a:t>
            </a:r>
            <a:r>
              <a:rPr sz="1600" i="1" spc="-5" dirty="0">
                <a:latin typeface="Carlito"/>
                <a:cs typeface="Carlito"/>
              </a:rPr>
              <a:t>surrounding </a:t>
            </a:r>
            <a:r>
              <a:rPr sz="1600" i="1" dirty="0">
                <a:latin typeface="Carlito"/>
                <a:cs typeface="Carlito"/>
              </a:rPr>
              <a:t>a </a:t>
            </a:r>
            <a:r>
              <a:rPr sz="1600" i="1" spc="-5" dirty="0">
                <a:latin typeface="Carlito"/>
                <a:cs typeface="Carlito"/>
              </a:rPr>
              <a:t>central </a:t>
            </a:r>
            <a:r>
              <a:rPr sz="1600" i="1" spc="-10" dirty="0">
                <a:latin typeface="Carlito"/>
                <a:cs typeface="Carlito"/>
              </a:rPr>
              <a:t>data</a:t>
            </a:r>
            <a:r>
              <a:rPr sz="1600" i="1" spc="30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table)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141217" y="242569"/>
            <a:ext cx="59074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CREATING </a:t>
            </a:r>
            <a:r>
              <a:rPr sz="3200" b="0" spc="-10" dirty="0">
                <a:latin typeface="Carlito"/>
                <a:cs typeface="Carlito"/>
              </a:rPr>
              <a:t>“SNOWFLAKE”</a:t>
            </a:r>
            <a:r>
              <a:rPr sz="3200" b="0" spc="10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SCHEMAS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4898634" y="1299972"/>
            <a:ext cx="242570" cy="5157470"/>
            <a:chOff x="4898634" y="1299972"/>
            <a:chExt cx="242570" cy="5157470"/>
          </a:xfrm>
        </p:grpSpPr>
        <p:sp>
          <p:nvSpPr>
            <p:cNvPr id="29" name="object 29"/>
            <p:cNvSpPr/>
            <p:nvPr/>
          </p:nvSpPr>
          <p:spPr>
            <a:xfrm>
              <a:off x="4898634" y="1302233"/>
              <a:ext cx="242140" cy="51549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09947" y="1309497"/>
              <a:ext cx="177165" cy="5080635"/>
            </a:xfrm>
            <a:custGeom>
              <a:avLst/>
              <a:gdLst/>
              <a:ahLst/>
              <a:cxnLst/>
              <a:rect l="l" t="t" r="r" b="b"/>
              <a:pathLst>
                <a:path w="177164" h="5080635">
                  <a:moveTo>
                    <a:pt x="0" y="0"/>
                  </a:moveTo>
                  <a:lnTo>
                    <a:pt x="34385" y="9832"/>
                  </a:lnTo>
                  <a:lnTo>
                    <a:pt x="62483" y="36655"/>
                  </a:lnTo>
                  <a:lnTo>
                    <a:pt x="81438" y="76455"/>
                  </a:lnTo>
                  <a:lnTo>
                    <a:pt x="88391" y="125222"/>
                  </a:lnTo>
                  <a:lnTo>
                    <a:pt x="88391" y="676401"/>
                  </a:lnTo>
                  <a:lnTo>
                    <a:pt x="95345" y="725114"/>
                  </a:lnTo>
                  <a:lnTo>
                    <a:pt x="114300" y="764920"/>
                  </a:lnTo>
                  <a:lnTo>
                    <a:pt x="142398" y="791773"/>
                  </a:lnTo>
                  <a:lnTo>
                    <a:pt x="176783" y="801624"/>
                  </a:lnTo>
                  <a:lnTo>
                    <a:pt x="142398" y="811454"/>
                  </a:lnTo>
                  <a:lnTo>
                    <a:pt x="114300" y="838263"/>
                  </a:lnTo>
                  <a:lnTo>
                    <a:pt x="95345" y="878026"/>
                  </a:lnTo>
                  <a:lnTo>
                    <a:pt x="88391" y="926718"/>
                  </a:lnTo>
                  <a:lnTo>
                    <a:pt x="88391" y="4955032"/>
                  </a:lnTo>
                  <a:lnTo>
                    <a:pt x="81438" y="5003776"/>
                  </a:lnTo>
                  <a:lnTo>
                    <a:pt x="62483" y="5043579"/>
                  </a:lnTo>
                  <a:lnTo>
                    <a:pt x="34385" y="5070414"/>
                  </a:lnTo>
                  <a:lnTo>
                    <a:pt x="0" y="5080254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3159" y="1200832"/>
            <a:ext cx="3646804" cy="763270"/>
            <a:chOff x="963159" y="1200832"/>
            <a:chExt cx="3646804" cy="763270"/>
          </a:xfrm>
        </p:grpSpPr>
        <p:sp>
          <p:nvSpPr>
            <p:cNvPr id="3" name="object 3"/>
            <p:cNvSpPr/>
            <p:nvPr/>
          </p:nvSpPr>
          <p:spPr>
            <a:xfrm>
              <a:off x="963159" y="1200832"/>
              <a:ext cx="3646187" cy="7629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597" y="1212342"/>
              <a:ext cx="3576828" cy="693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57591" y="1295361"/>
            <a:ext cx="10886440" cy="4353560"/>
            <a:chOff x="657591" y="1295361"/>
            <a:chExt cx="10886440" cy="4353560"/>
          </a:xfrm>
        </p:grpSpPr>
        <p:sp>
          <p:nvSpPr>
            <p:cNvPr id="6" name="object 6"/>
            <p:cNvSpPr/>
            <p:nvPr/>
          </p:nvSpPr>
          <p:spPr>
            <a:xfrm>
              <a:off x="6591264" y="1417297"/>
              <a:ext cx="4952309" cy="4231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02730" y="1428750"/>
              <a:ext cx="4882896" cy="4162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7591" y="2010119"/>
              <a:ext cx="5124478" cy="36386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9035" y="2021586"/>
              <a:ext cx="5055108" cy="35692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2024" y="1295361"/>
              <a:ext cx="634784" cy="6888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9743" y="1333119"/>
              <a:ext cx="512445" cy="566420"/>
            </a:xfrm>
            <a:custGeom>
              <a:avLst/>
              <a:gdLst/>
              <a:ahLst/>
              <a:cxnLst/>
              <a:rect l="l" t="t" r="r" b="b"/>
              <a:pathLst>
                <a:path w="512445" h="566419">
                  <a:moveTo>
                    <a:pt x="0" y="566165"/>
                  </a:moveTo>
                  <a:lnTo>
                    <a:pt x="512063" y="566165"/>
                  </a:lnTo>
                  <a:lnTo>
                    <a:pt x="512063" y="0"/>
                  </a:lnTo>
                  <a:lnTo>
                    <a:pt x="0" y="0"/>
                  </a:lnTo>
                  <a:lnTo>
                    <a:pt x="0" y="56616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9115" y="1906397"/>
              <a:ext cx="448945" cy="530225"/>
            </a:xfrm>
            <a:custGeom>
              <a:avLst/>
              <a:gdLst/>
              <a:ahLst/>
              <a:cxnLst/>
              <a:rect l="l" t="t" r="r" b="b"/>
              <a:pathLst>
                <a:path w="448945" h="530225">
                  <a:moveTo>
                    <a:pt x="55118" y="459613"/>
                  </a:moveTo>
                  <a:lnTo>
                    <a:pt x="0" y="524510"/>
                  </a:lnTo>
                  <a:lnTo>
                    <a:pt x="85089" y="529716"/>
                  </a:lnTo>
                  <a:lnTo>
                    <a:pt x="77162" y="511175"/>
                  </a:lnTo>
                  <a:lnTo>
                    <a:pt x="63754" y="511175"/>
                  </a:lnTo>
                  <a:lnTo>
                    <a:pt x="53086" y="488061"/>
                  </a:lnTo>
                  <a:lnTo>
                    <a:pt x="64943" y="482594"/>
                  </a:lnTo>
                  <a:lnTo>
                    <a:pt x="55118" y="459613"/>
                  </a:lnTo>
                  <a:close/>
                </a:path>
                <a:path w="448945" h="530225">
                  <a:moveTo>
                    <a:pt x="64943" y="482594"/>
                  </a:moveTo>
                  <a:lnTo>
                    <a:pt x="53086" y="488061"/>
                  </a:lnTo>
                  <a:lnTo>
                    <a:pt x="63754" y="511175"/>
                  </a:lnTo>
                  <a:lnTo>
                    <a:pt x="74937" y="505971"/>
                  </a:lnTo>
                  <a:lnTo>
                    <a:pt x="64943" y="482594"/>
                  </a:lnTo>
                  <a:close/>
                </a:path>
                <a:path w="448945" h="530225">
                  <a:moveTo>
                    <a:pt x="74937" y="505971"/>
                  </a:moveTo>
                  <a:lnTo>
                    <a:pt x="63754" y="511175"/>
                  </a:lnTo>
                  <a:lnTo>
                    <a:pt x="77162" y="511175"/>
                  </a:lnTo>
                  <a:lnTo>
                    <a:pt x="74937" y="505971"/>
                  </a:lnTo>
                  <a:close/>
                </a:path>
                <a:path w="448945" h="530225">
                  <a:moveTo>
                    <a:pt x="124197" y="479805"/>
                  </a:moveTo>
                  <a:lnTo>
                    <a:pt x="70993" y="479805"/>
                  </a:lnTo>
                  <a:lnTo>
                    <a:pt x="64943" y="482594"/>
                  </a:lnTo>
                  <a:lnTo>
                    <a:pt x="74937" y="505971"/>
                  </a:lnTo>
                  <a:lnTo>
                    <a:pt x="82042" y="502665"/>
                  </a:lnTo>
                  <a:lnTo>
                    <a:pt x="96012" y="495300"/>
                  </a:lnTo>
                  <a:lnTo>
                    <a:pt x="124197" y="479805"/>
                  </a:lnTo>
                  <a:close/>
                </a:path>
                <a:path w="448945" h="530225">
                  <a:moveTo>
                    <a:pt x="177984" y="449199"/>
                  </a:moveTo>
                  <a:lnTo>
                    <a:pt x="127126" y="449199"/>
                  </a:lnTo>
                  <a:lnTo>
                    <a:pt x="97789" y="465327"/>
                  </a:lnTo>
                  <a:lnTo>
                    <a:pt x="97917" y="465327"/>
                  </a:lnTo>
                  <a:lnTo>
                    <a:pt x="83820" y="472948"/>
                  </a:lnTo>
                  <a:lnTo>
                    <a:pt x="70358" y="480060"/>
                  </a:lnTo>
                  <a:lnTo>
                    <a:pt x="70993" y="479805"/>
                  </a:lnTo>
                  <a:lnTo>
                    <a:pt x="124197" y="479805"/>
                  </a:lnTo>
                  <a:lnTo>
                    <a:pt x="139446" y="471424"/>
                  </a:lnTo>
                  <a:lnTo>
                    <a:pt x="169672" y="454151"/>
                  </a:lnTo>
                  <a:lnTo>
                    <a:pt x="177984" y="449199"/>
                  </a:lnTo>
                  <a:close/>
                </a:path>
                <a:path w="448945" h="530225">
                  <a:moveTo>
                    <a:pt x="83947" y="472820"/>
                  </a:moveTo>
                  <a:lnTo>
                    <a:pt x="83708" y="472948"/>
                  </a:lnTo>
                  <a:lnTo>
                    <a:pt x="83947" y="472820"/>
                  </a:lnTo>
                  <a:close/>
                </a:path>
                <a:path w="448945" h="530225">
                  <a:moveTo>
                    <a:pt x="234767" y="414274"/>
                  </a:moveTo>
                  <a:lnTo>
                    <a:pt x="187071" y="414274"/>
                  </a:lnTo>
                  <a:lnTo>
                    <a:pt x="156845" y="432180"/>
                  </a:lnTo>
                  <a:lnTo>
                    <a:pt x="126873" y="449325"/>
                  </a:lnTo>
                  <a:lnTo>
                    <a:pt x="127126" y="449199"/>
                  </a:lnTo>
                  <a:lnTo>
                    <a:pt x="177984" y="449199"/>
                  </a:lnTo>
                  <a:lnTo>
                    <a:pt x="200151" y="435990"/>
                  </a:lnTo>
                  <a:lnTo>
                    <a:pt x="230124" y="417322"/>
                  </a:lnTo>
                  <a:lnTo>
                    <a:pt x="234767" y="414274"/>
                  </a:lnTo>
                  <a:close/>
                </a:path>
                <a:path w="448945" h="530225">
                  <a:moveTo>
                    <a:pt x="156972" y="432053"/>
                  </a:moveTo>
                  <a:lnTo>
                    <a:pt x="156750" y="432180"/>
                  </a:lnTo>
                  <a:lnTo>
                    <a:pt x="156972" y="432053"/>
                  </a:lnTo>
                  <a:close/>
                </a:path>
                <a:path w="448945" h="530225">
                  <a:moveTo>
                    <a:pt x="262610" y="395858"/>
                  </a:moveTo>
                  <a:lnTo>
                    <a:pt x="216535" y="395858"/>
                  </a:lnTo>
                  <a:lnTo>
                    <a:pt x="186817" y="414400"/>
                  </a:lnTo>
                  <a:lnTo>
                    <a:pt x="187071" y="414274"/>
                  </a:lnTo>
                  <a:lnTo>
                    <a:pt x="234767" y="414274"/>
                  </a:lnTo>
                  <a:lnTo>
                    <a:pt x="258953" y="398399"/>
                  </a:lnTo>
                  <a:lnTo>
                    <a:pt x="262610" y="395858"/>
                  </a:lnTo>
                  <a:close/>
                </a:path>
                <a:path w="448945" h="530225">
                  <a:moveTo>
                    <a:pt x="288391" y="377316"/>
                  </a:moveTo>
                  <a:lnTo>
                    <a:pt x="244729" y="377316"/>
                  </a:lnTo>
                  <a:lnTo>
                    <a:pt x="216281" y="395986"/>
                  </a:lnTo>
                  <a:lnTo>
                    <a:pt x="216535" y="395858"/>
                  </a:lnTo>
                  <a:lnTo>
                    <a:pt x="262610" y="395858"/>
                  </a:lnTo>
                  <a:lnTo>
                    <a:pt x="272669" y="388874"/>
                  </a:lnTo>
                  <a:lnTo>
                    <a:pt x="285876" y="379222"/>
                  </a:lnTo>
                  <a:lnTo>
                    <a:pt x="288391" y="377316"/>
                  </a:lnTo>
                  <a:close/>
                </a:path>
                <a:path w="448945" h="530225">
                  <a:moveTo>
                    <a:pt x="300553" y="368045"/>
                  </a:moveTo>
                  <a:lnTo>
                    <a:pt x="258063" y="368045"/>
                  </a:lnTo>
                  <a:lnTo>
                    <a:pt x="244475" y="377443"/>
                  </a:lnTo>
                  <a:lnTo>
                    <a:pt x="244729" y="377316"/>
                  </a:lnTo>
                  <a:lnTo>
                    <a:pt x="288391" y="377316"/>
                  </a:lnTo>
                  <a:lnTo>
                    <a:pt x="298450" y="369697"/>
                  </a:lnTo>
                  <a:lnTo>
                    <a:pt x="300553" y="368045"/>
                  </a:lnTo>
                  <a:close/>
                </a:path>
                <a:path w="448945" h="530225">
                  <a:moveTo>
                    <a:pt x="312176" y="358775"/>
                  </a:moveTo>
                  <a:lnTo>
                    <a:pt x="270891" y="358775"/>
                  </a:lnTo>
                  <a:lnTo>
                    <a:pt x="257810" y="368173"/>
                  </a:lnTo>
                  <a:lnTo>
                    <a:pt x="258063" y="368045"/>
                  </a:lnTo>
                  <a:lnTo>
                    <a:pt x="300553" y="368045"/>
                  </a:lnTo>
                  <a:lnTo>
                    <a:pt x="310261" y="360425"/>
                  </a:lnTo>
                  <a:lnTo>
                    <a:pt x="312176" y="358775"/>
                  </a:lnTo>
                  <a:close/>
                </a:path>
                <a:path w="448945" h="530225">
                  <a:moveTo>
                    <a:pt x="322701" y="349630"/>
                  </a:moveTo>
                  <a:lnTo>
                    <a:pt x="282956" y="349630"/>
                  </a:lnTo>
                  <a:lnTo>
                    <a:pt x="270637" y="358901"/>
                  </a:lnTo>
                  <a:lnTo>
                    <a:pt x="270891" y="358775"/>
                  </a:lnTo>
                  <a:lnTo>
                    <a:pt x="312176" y="358775"/>
                  </a:lnTo>
                  <a:lnTo>
                    <a:pt x="321310" y="350900"/>
                  </a:lnTo>
                  <a:lnTo>
                    <a:pt x="322701" y="349630"/>
                  </a:lnTo>
                  <a:close/>
                </a:path>
                <a:path w="448945" h="530225">
                  <a:moveTo>
                    <a:pt x="355703" y="314705"/>
                  </a:moveTo>
                  <a:lnTo>
                    <a:pt x="322580" y="314705"/>
                  </a:lnTo>
                  <a:lnTo>
                    <a:pt x="313817" y="323468"/>
                  </a:lnTo>
                  <a:lnTo>
                    <a:pt x="304419" y="331977"/>
                  </a:lnTo>
                  <a:lnTo>
                    <a:pt x="294005" y="340867"/>
                  </a:lnTo>
                  <a:lnTo>
                    <a:pt x="282701" y="349757"/>
                  </a:lnTo>
                  <a:lnTo>
                    <a:pt x="282956" y="349630"/>
                  </a:lnTo>
                  <a:lnTo>
                    <a:pt x="322701" y="349630"/>
                  </a:lnTo>
                  <a:lnTo>
                    <a:pt x="331470" y="341629"/>
                  </a:lnTo>
                  <a:lnTo>
                    <a:pt x="340741" y="332486"/>
                  </a:lnTo>
                  <a:lnTo>
                    <a:pt x="348869" y="323341"/>
                  </a:lnTo>
                  <a:lnTo>
                    <a:pt x="355703" y="314705"/>
                  </a:lnTo>
                  <a:close/>
                </a:path>
                <a:path w="448945" h="530225">
                  <a:moveTo>
                    <a:pt x="294259" y="340613"/>
                  </a:moveTo>
                  <a:lnTo>
                    <a:pt x="293937" y="340867"/>
                  </a:lnTo>
                  <a:lnTo>
                    <a:pt x="294259" y="340613"/>
                  </a:lnTo>
                  <a:close/>
                </a:path>
                <a:path w="448945" h="530225">
                  <a:moveTo>
                    <a:pt x="304673" y="331724"/>
                  </a:moveTo>
                  <a:lnTo>
                    <a:pt x="304376" y="331977"/>
                  </a:lnTo>
                  <a:lnTo>
                    <a:pt x="304673" y="331724"/>
                  </a:lnTo>
                  <a:close/>
                </a:path>
                <a:path w="448945" h="530225">
                  <a:moveTo>
                    <a:pt x="314198" y="323088"/>
                  </a:moveTo>
                  <a:lnTo>
                    <a:pt x="313778" y="323468"/>
                  </a:lnTo>
                  <a:lnTo>
                    <a:pt x="314198" y="323088"/>
                  </a:lnTo>
                  <a:close/>
                </a:path>
                <a:path w="448945" h="530225">
                  <a:moveTo>
                    <a:pt x="362034" y="306704"/>
                  </a:moveTo>
                  <a:lnTo>
                    <a:pt x="329692" y="306704"/>
                  </a:lnTo>
                  <a:lnTo>
                    <a:pt x="329184" y="307339"/>
                  </a:lnTo>
                  <a:lnTo>
                    <a:pt x="322072" y="315213"/>
                  </a:lnTo>
                  <a:lnTo>
                    <a:pt x="322580" y="314705"/>
                  </a:lnTo>
                  <a:lnTo>
                    <a:pt x="355703" y="314705"/>
                  </a:lnTo>
                  <a:lnTo>
                    <a:pt x="362034" y="306704"/>
                  </a:lnTo>
                  <a:close/>
                </a:path>
                <a:path w="448945" h="530225">
                  <a:moveTo>
                    <a:pt x="329608" y="306798"/>
                  </a:moveTo>
                  <a:lnTo>
                    <a:pt x="329123" y="307339"/>
                  </a:lnTo>
                  <a:lnTo>
                    <a:pt x="329608" y="306798"/>
                  </a:lnTo>
                  <a:close/>
                </a:path>
                <a:path w="448945" h="530225">
                  <a:moveTo>
                    <a:pt x="373297" y="290322"/>
                  </a:moveTo>
                  <a:lnTo>
                    <a:pt x="342519" y="290322"/>
                  </a:lnTo>
                  <a:lnTo>
                    <a:pt x="329608" y="306798"/>
                  </a:lnTo>
                  <a:lnTo>
                    <a:pt x="362034" y="306704"/>
                  </a:lnTo>
                  <a:lnTo>
                    <a:pt x="362838" y="305688"/>
                  </a:lnTo>
                  <a:lnTo>
                    <a:pt x="373297" y="290322"/>
                  </a:lnTo>
                  <a:close/>
                </a:path>
                <a:path w="448945" h="530225">
                  <a:moveTo>
                    <a:pt x="383457" y="273430"/>
                  </a:moveTo>
                  <a:lnTo>
                    <a:pt x="354075" y="273430"/>
                  </a:lnTo>
                  <a:lnTo>
                    <a:pt x="353568" y="274192"/>
                  </a:lnTo>
                  <a:lnTo>
                    <a:pt x="342011" y="290956"/>
                  </a:lnTo>
                  <a:lnTo>
                    <a:pt x="342519" y="290322"/>
                  </a:lnTo>
                  <a:lnTo>
                    <a:pt x="373297" y="290322"/>
                  </a:lnTo>
                  <a:lnTo>
                    <a:pt x="375285" y="287400"/>
                  </a:lnTo>
                  <a:lnTo>
                    <a:pt x="383457" y="273430"/>
                  </a:lnTo>
                  <a:close/>
                </a:path>
                <a:path w="448945" h="530225">
                  <a:moveTo>
                    <a:pt x="353669" y="274021"/>
                  </a:moveTo>
                  <a:lnTo>
                    <a:pt x="353551" y="274192"/>
                  </a:lnTo>
                  <a:lnTo>
                    <a:pt x="353669" y="274021"/>
                  </a:lnTo>
                  <a:close/>
                </a:path>
                <a:path w="448945" h="530225">
                  <a:moveTo>
                    <a:pt x="392661" y="256158"/>
                  </a:moveTo>
                  <a:lnTo>
                    <a:pt x="364236" y="256158"/>
                  </a:lnTo>
                  <a:lnTo>
                    <a:pt x="353669" y="274021"/>
                  </a:lnTo>
                  <a:lnTo>
                    <a:pt x="354075" y="273430"/>
                  </a:lnTo>
                  <a:lnTo>
                    <a:pt x="383457" y="273430"/>
                  </a:lnTo>
                  <a:lnTo>
                    <a:pt x="386207" y="268731"/>
                  </a:lnTo>
                  <a:lnTo>
                    <a:pt x="392661" y="256158"/>
                  </a:lnTo>
                  <a:close/>
                </a:path>
                <a:path w="448945" h="530225">
                  <a:moveTo>
                    <a:pt x="408455" y="220217"/>
                  </a:moveTo>
                  <a:lnTo>
                    <a:pt x="381381" y="220217"/>
                  </a:lnTo>
                  <a:lnTo>
                    <a:pt x="372999" y="239140"/>
                  </a:lnTo>
                  <a:lnTo>
                    <a:pt x="363855" y="256793"/>
                  </a:lnTo>
                  <a:lnTo>
                    <a:pt x="364236" y="256158"/>
                  </a:lnTo>
                  <a:lnTo>
                    <a:pt x="392661" y="256158"/>
                  </a:lnTo>
                  <a:lnTo>
                    <a:pt x="395986" y="249681"/>
                  </a:lnTo>
                  <a:lnTo>
                    <a:pt x="404749" y="230250"/>
                  </a:lnTo>
                  <a:lnTo>
                    <a:pt x="408455" y="220217"/>
                  </a:lnTo>
                  <a:close/>
                </a:path>
                <a:path w="448945" h="530225">
                  <a:moveTo>
                    <a:pt x="373253" y="238505"/>
                  </a:moveTo>
                  <a:lnTo>
                    <a:pt x="372926" y="239140"/>
                  </a:lnTo>
                  <a:lnTo>
                    <a:pt x="373253" y="238505"/>
                  </a:lnTo>
                  <a:close/>
                </a:path>
                <a:path w="448945" h="530225">
                  <a:moveTo>
                    <a:pt x="425739" y="163449"/>
                  </a:moveTo>
                  <a:lnTo>
                    <a:pt x="399669" y="163449"/>
                  </a:lnTo>
                  <a:lnTo>
                    <a:pt x="394208" y="183261"/>
                  </a:lnTo>
                  <a:lnTo>
                    <a:pt x="388112" y="202311"/>
                  </a:lnTo>
                  <a:lnTo>
                    <a:pt x="381000" y="220979"/>
                  </a:lnTo>
                  <a:lnTo>
                    <a:pt x="381381" y="220217"/>
                  </a:lnTo>
                  <a:lnTo>
                    <a:pt x="408455" y="220217"/>
                  </a:lnTo>
                  <a:lnTo>
                    <a:pt x="412114" y="210312"/>
                  </a:lnTo>
                  <a:lnTo>
                    <a:pt x="418592" y="190245"/>
                  </a:lnTo>
                  <a:lnTo>
                    <a:pt x="424180" y="169925"/>
                  </a:lnTo>
                  <a:lnTo>
                    <a:pt x="425739" y="163449"/>
                  </a:lnTo>
                  <a:close/>
                </a:path>
                <a:path w="448945" h="530225">
                  <a:moveTo>
                    <a:pt x="388238" y="201675"/>
                  </a:moveTo>
                  <a:lnTo>
                    <a:pt x="388000" y="202311"/>
                  </a:lnTo>
                  <a:lnTo>
                    <a:pt x="388238" y="201675"/>
                  </a:lnTo>
                  <a:close/>
                </a:path>
                <a:path w="448945" h="530225">
                  <a:moveTo>
                    <a:pt x="394335" y="182752"/>
                  </a:moveTo>
                  <a:lnTo>
                    <a:pt x="394173" y="183261"/>
                  </a:lnTo>
                  <a:lnTo>
                    <a:pt x="394335" y="182752"/>
                  </a:lnTo>
                  <a:close/>
                </a:path>
                <a:path w="448945" h="530225">
                  <a:moveTo>
                    <a:pt x="433927" y="123825"/>
                  </a:moveTo>
                  <a:lnTo>
                    <a:pt x="408178" y="123825"/>
                  </a:lnTo>
                  <a:lnTo>
                    <a:pt x="404241" y="144272"/>
                  </a:lnTo>
                  <a:lnTo>
                    <a:pt x="399542" y="163829"/>
                  </a:lnTo>
                  <a:lnTo>
                    <a:pt x="399669" y="163449"/>
                  </a:lnTo>
                  <a:lnTo>
                    <a:pt x="425739" y="163449"/>
                  </a:lnTo>
                  <a:lnTo>
                    <a:pt x="429133" y="149351"/>
                  </a:lnTo>
                  <a:lnTo>
                    <a:pt x="433197" y="128524"/>
                  </a:lnTo>
                  <a:lnTo>
                    <a:pt x="433927" y="123825"/>
                  </a:lnTo>
                  <a:close/>
                </a:path>
                <a:path w="448945" h="530225">
                  <a:moveTo>
                    <a:pt x="404241" y="143763"/>
                  </a:moveTo>
                  <a:lnTo>
                    <a:pt x="404122" y="144272"/>
                  </a:lnTo>
                  <a:lnTo>
                    <a:pt x="404241" y="143763"/>
                  </a:lnTo>
                  <a:close/>
                </a:path>
                <a:path w="448945" h="530225">
                  <a:moveTo>
                    <a:pt x="423672" y="0"/>
                  </a:moveTo>
                  <a:lnTo>
                    <a:pt x="419481" y="42037"/>
                  </a:lnTo>
                  <a:lnTo>
                    <a:pt x="414528" y="83565"/>
                  </a:lnTo>
                  <a:lnTo>
                    <a:pt x="408050" y="124332"/>
                  </a:lnTo>
                  <a:lnTo>
                    <a:pt x="408178" y="123825"/>
                  </a:lnTo>
                  <a:lnTo>
                    <a:pt x="433927" y="123825"/>
                  </a:lnTo>
                  <a:lnTo>
                    <a:pt x="439674" y="86867"/>
                  </a:lnTo>
                  <a:lnTo>
                    <a:pt x="444754" y="44703"/>
                  </a:lnTo>
                  <a:lnTo>
                    <a:pt x="448945" y="2539"/>
                  </a:lnTo>
                  <a:lnTo>
                    <a:pt x="423672" y="0"/>
                  </a:lnTo>
                  <a:close/>
                </a:path>
                <a:path w="448945" h="530225">
                  <a:moveTo>
                    <a:pt x="414528" y="83057"/>
                  </a:moveTo>
                  <a:lnTo>
                    <a:pt x="414448" y="83565"/>
                  </a:lnTo>
                  <a:lnTo>
                    <a:pt x="414528" y="83057"/>
                  </a:lnTo>
                  <a:close/>
                </a:path>
                <a:path w="448945" h="530225">
                  <a:moveTo>
                    <a:pt x="419481" y="41782"/>
                  </a:moveTo>
                  <a:lnTo>
                    <a:pt x="419450" y="42037"/>
                  </a:lnTo>
                  <a:lnTo>
                    <a:pt x="419481" y="41782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4999" y="4837188"/>
              <a:ext cx="560768" cy="2767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2718" y="4874894"/>
              <a:ext cx="438150" cy="154305"/>
            </a:xfrm>
            <a:custGeom>
              <a:avLst/>
              <a:gdLst/>
              <a:ahLst/>
              <a:cxnLst/>
              <a:rect l="l" t="t" r="r" b="b"/>
              <a:pathLst>
                <a:path w="438150" h="154304">
                  <a:moveTo>
                    <a:pt x="0" y="153923"/>
                  </a:moveTo>
                  <a:lnTo>
                    <a:pt x="438150" y="153923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15392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2105" y="3342005"/>
              <a:ext cx="4318635" cy="1553845"/>
            </a:xfrm>
            <a:custGeom>
              <a:avLst/>
              <a:gdLst/>
              <a:ahLst/>
              <a:cxnLst/>
              <a:rect l="l" t="t" r="r" b="b"/>
              <a:pathLst>
                <a:path w="4318634" h="1553845">
                  <a:moveTo>
                    <a:pt x="4241888" y="25430"/>
                  </a:moveTo>
                  <a:lnTo>
                    <a:pt x="4131691" y="31242"/>
                  </a:lnTo>
                  <a:lnTo>
                    <a:pt x="3942588" y="43815"/>
                  </a:lnTo>
                  <a:lnTo>
                    <a:pt x="3846195" y="51816"/>
                  </a:lnTo>
                  <a:lnTo>
                    <a:pt x="3748151" y="61595"/>
                  </a:lnTo>
                  <a:lnTo>
                    <a:pt x="3648075" y="73406"/>
                  </a:lnTo>
                  <a:lnTo>
                    <a:pt x="3545713" y="87503"/>
                  </a:lnTo>
                  <a:lnTo>
                    <a:pt x="3440683" y="104140"/>
                  </a:lnTo>
                  <a:lnTo>
                    <a:pt x="3332733" y="123952"/>
                  </a:lnTo>
                  <a:lnTo>
                    <a:pt x="3221482" y="146939"/>
                  </a:lnTo>
                  <a:lnTo>
                    <a:pt x="3106673" y="173736"/>
                  </a:lnTo>
                  <a:lnTo>
                    <a:pt x="2987929" y="204343"/>
                  </a:lnTo>
                  <a:lnTo>
                    <a:pt x="2864866" y="239395"/>
                  </a:lnTo>
                  <a:lnTo>
                    <a:pt x="2737231" y="279019"/>
                  </a:lnTo>
                  <a:lnTo>
                    <a:pt x="2604770" y="323723"/>
                  </a:lnTo>
                  <a:lnTo>
                    <a:pt x="2467229" y="373507"/>
                  </a:lnTo>
                  <a:lnTo>
                    <a:pt x="2324735" y="428244"/>
                  </a:lnTo>
                  <a:lnTo>
                    <a:pt x="2177669" y="487680"/>
                  </a:lnTo>
                  <a:lnTo>
                    <a:pt x="2026539" y="551434"/>
                  </a:lnTo>
                  <a:lnTo>
                    <a:pt x="1871345" y="619125"/>
                  </a:lnTo>
                  <a:lnTo>
                    <a:pt x="1712595" y="690372"/>
                  </a:lnTo>
                  <a:lnTo>
                    <a:pt x="1550543" y="765048"/>
                  </a:lnTo>
                  <a:lnTo>
                    <a:pt x="1218183" y="922782"/>
                  </a:lnTo>
                  <a:lnTo>
                    <a:pt x="876554" y="1089914"/>
                  </a:lnTo>
                  <a:lnTo>
                    <a:pt x="0" y="1530731"/>
                  </a:lnTo>
                  <a:lnTo>
                    <a:pt x="11430" y="1553337"/>
                  </a:lnTo>
                  <a:lnTo>
                    <a:pt x="887857" y="1112647"/>
                  </a:lnTo>
                  <a:lnTo>
                    <a:pt x="1059560" y="1028192"/>
                  </a:lnTo>
                  <a:lnTo>
                    <a:pt x="1229233" y="945642"/>
                  </a:lnTo>
                  <a:lnTo>
                    <a:pt x="1396619" y="865505"/>
                  </a:lnTo>
                  <a:lnTo>
                    <a:pt x="1561338" y="788035"/>
                  </a:lnTo>
                  <a:lnTo>
                    <a:pt x="1561210" y="788035"/>
                  </a:lnTo>
                  <a:lnTo>
                    <a:pt x="1723135" y="713486"/>
                  </a:lnTo>
                  <a:lnTo>
                    <a:pt x="1881632" y="642239"/>
                  </a:lnTo>
                  <a:lnTo>
                    <a:pt x="1881795" y="642239"/>
                  </a:lnTo>
                  <a:lnTo>
                    <a:pt x="2036571" y="574675"/>
                  </a:lnTo>
                  <a:lnTo>
                    <a:pt x="2036746" y="574675"/>
                  </a:lnTo>
                  <a:lnTo>
                    <a:pt x="2187447" y="511175"/>
                  </a:lnTo>
                  <a:lnTo>
                    <a:pt x="2334133" y="451866"/>
                  </a:lnTo>
                  <a:lnTo>
                    <a:pt x="2334336" y="451866"/>
                  </a:lnTo>
                  <a:lnTo>
                    <a:pt x="2476246" y="397256"/>
                  </a:lnTo>
                  <a:lnTo>
                    <a:pt x="2613279" y="347599"/>
                  </a:lnTo>
                  <a:lnTo>
                    <a:pt x="2745232" y="303149"/>
                  </a:lnTo>
                  <a:lnTo>
                    <a:pt x="2745385" y="303149"/>
                  </a:lnTo>
                  <a:lnTo>
                    <a:pt x="2872232" y="263652"/>
                  </a:lnTo>
                  <a:lnTo>
                    <a:pt x="2872424" y="263652"/>
                  </a:lnTo>
                  <a:lnTo>
                    <a:pt x="2994660" y="228854"/>
                  </a:lnTo>
                  <a:lnTo>
                    <a:pt x="2994897" y="228854"/>
                  </a:lnTo>
                  <a:lnTo>
                    <a:pt x="3112897" y="198374"/>
                  </a:lnTo>
                  <a:lnTo>
                    <a:pt x="3112643" y="198374"/>
                  </a:lnTo>
                  <a:lnTo>
                    <a:pt x="3227070" y="171704"/>
                  </a:lnTo>
                  <a:lnTo>
                    <a:pt x="3227429" y="171704"/>
                  </a:lnTo>
                  <a:lnTo>
                    <a:pt x="3337814" y="148844"/>
                  </a:lnTo>
                  <a:lnTo>
                    <a:pt x="3338123" y="148844"/>
                  </a:lnTo>
                  <a:lnTo>
                    <a:pt x="3445129" y="129159"/>
                  </a:lnTo>
                  <a:lnTo>
                    <a:pt x="3445547" y="129159"/>
                  </a:lnTo>
                  <a:lnTo>
                    <a:pt x="3549523" y="112649"/>
                  </a:lnTo>
                  <a:lnTo>
                    <a:pt x="3549269" y="112649"/>
                  </a:lnTo>
                  <a:lnTo>
                    <a:pt x="3651377" y="98552"/>
                  </a:lnTo>
                  <a:lnTo>
                    <a:pt x="3651123" y="98552"/>
                  </a:lnTo>
                  <a:lnTo>
                    <a:pt x="3750945" y="86868"/>
                  </a:lnTo>
                  <a:lnTo>
                    <a:pt x="3848607" y="77216"/>
                  </a:lnTo>
                  <a:lnTo>
                    <a:pt x="3848354" y="77216"/>
                  </a:lnTo>
                  <a:lnTo>
                    <a:pt x="3944620" y="69087"/>
                  </a:lnTo>
                  <a:lnTo>
                    <a:pt x="3944366" y="69087"/>
                  </a:lnTo>
                  <a:lnTo>
                    <a:pt x="4133215" y="56642"/>
                  </a:lnTo>
                  <a:lnTo>
                    <a:pt x="4243239" y="50718"/>
                  </a:lnTo>
                  <a:lnTo>
                    <a:pt x="4241888" y="25430"/>
                  </a:lnTo>
                  <a:close/>
                </a:path>
                <a:path w="4318634" h="1553845">
                  <a:moveTo>
                    <a:pt x="1881795" y="642239"/>
                  </a:moveTo>
                  <a:lnTo>
                    <a:pt x="1881632" y="642239"/>
                  </a:lnTo>
                  <a:lnTo>
                    <a:pt x="1881795" y="642239"/>
                  </a:lnTo>
                  <a:close/>
                </a:path>
                <a:path w="4318634" h="1553845">
                  <a:moveTo>
                    <a:pt x="2036746" y="574675"/>
                  </a:moveTo>
                  <a:lnTo>
                    <a:pt x="2036571" y="574675"/>
                  </a:lnTo>
                  <a:lnTo>
                    <a:pt x="2036746" y="574675"/>
                  </a:lnTo>
                  <a:close/>
                </a:path>
                <a:path w="4318634" h="1553845">
                  <a:moveTo>
                    <a:pt x="2334336" y="451866"/>
                  </a:moveTo>
                  <a:lnTo>
                    <a:pt x="2334133" y="451866"/>
                  </a:lnTo>
                  <a:lnTo>
                    <a:pt x="2334006" y="451993"/>
                  </a:lnTo>
                  <a:lnTo>
                    <a:pt x="2334336" y="451866"/>
                  </a:lnTo>
                  <a:close/>
                </a:path>
                <a:path w="4318634" h="1553845">
                  <a:moveTo>
                    <a:pt x="2476342" y="397256"/>
                  </a:moveTo>
                  <a:lnTo>
                    <a:pt x="2475992" y="397383"/>
                  </a:lnTo>
                  <a:lnTo>
                    <a:pt x="2476342" y="397256"/>
                  </a:lnTo>
                  <a:close/>
                </a:path>
                <a:path w="4318634" h="1553845">
                  <a:moveTo>
                    <a:pt x="2613401" y="347599"/>
                  </a:moveTo>
                  <a:lnTo>
                    <a:pt x="2613024" y="347726"/>
                  </a:lnTo>
                  <a:lnTo>
                    <a:pt x="2613401" y="347599"/>
                  </a:lnTo>
                  <a:close/>
                </a:path>
                <a:path w="4318634" h="1553845">
                  <a:moveTo>
                    <a:pt x="2745385" y="303149"/>
                  </a:moveTo>
                  <a:lnTo>
                    <a:pt x="2745232" y="303149"/>
                  </a:lnTo>
                  <a:lnTo>
                    <a:pt x="2744978" y="303276"/>
                  </a:lnTo>
                  <a:lnTo>
                    <a:pt x="2745385" y="303149"/>
                  </a:lnTo>
                  <a:close/>
                </a:path>
                <a:path w="4318634" h="1553845">
                  <a:moveTo>
                    <a:pt x="2872424" y="263652"/>
                  </a:moveTo>
                  <a:lnTo>
                    <a:pt x="2872232" y="263652"/>
                  </a:lnTo>
                  <a:lnTo>
                    <a:pt x="2871978" y="263779"/>
                  </a:lnTo>
                  <a:lnTo>
                    <a:pt x="2872424" y="263652"/>
                  </a:lnTo>
                  <a:close/>
                </a:path>
                <a:path w="4318634" h="1553845">
                  <a:moveTo>
                    <a:pt x="2994897" y="228854"/>
                  </a:moveTo>
                  <a:lnTo>
                    <a:pt x="2994660" y="228854"/>
                  </a:lnTo>
                  <a:lnTo>
                    <a:pt x="2994406" y="228981"/>
                  </a:lnTo>
                  <a:lnTo>
                    <a:pt x="2994897" y="228854"/>
                  </a:lnTo>
                  <a:close/>
                </a:path>
                <a:path w="4318634" h="1553845">
                  <a:moveTo>
                    <a:pt x="3227429" y="171704"/>
                  </a:moveTo>
                  <a:lnTo>
                    <a:pt x="3227070" y="171704"/>
                  </a:lnTo>
                  <a:lnTo>
                    <a:pt x="3226816" y="171831"/>
                  </a:lnTo>
                  <a:lnTo>
                    <a:pt x="3227429" y="171704"/>
                  </a:lnTo>
                  <a:close/>
                </a:path>
                <a:path w="4318634" h="1553845">
                  <a:moveTo>
                    <a:pt x="3338123" y="148844"/>
                  </a:moveTo>
                  <a:lnTo>
                    <a:pt x="3337814" y="148844"/>
                  </a:lnTo>
                  <a:lnTo>
                    <a:pt x="3337432" y="148971"/>
                  </a:lnTo>
                  <a:lnTo>
                    <a:pt x="3338123" y="148844"/>
                  </a:lnTo>
                  <a:close/>
                </a:path>
                <a:path w="4318634" h="1553845">
                  <a:moveTo>
                    <a:pt x="3445547" y="129159"/>
                  </a:moveTo>
                  <a:lnTo>
                    <a:pt x="3445129" y="129159"/>
                  </a:lnTo>
                  <a:lnTo>
                    <a:pt x="3444748" y="129286"/>
                  </a:lnTo>
                  <a:lnTo>
                    <a:pt x="3445547" y="129159"/>
                  </a:lnTo>
                  <a:close/>
                </a:path>
                <a:path w="4318634" h="1553845">
                  <a:moveTo>
                    <a:pt x="4297360" y="24765"/>
                  </a:moveTo>
                  <a:lnTo>
                    <a:pt x="4254500" y="24765"/>
                  </a:lnTo>
                  <a:lnTo>
                    <a:pt x="4255897" y="50037"/>
                  </a:lnTo>
                  <a:lnTo>
                    <a:pt x="4243239" y="50718"/>
                  </a:lnTo>
                  <a:lnTo>
                    <a:pt x="4244594" y="76073"/>
                  </a:lnTo>
                  <a:lnTo>
                    <a:pt x="4318635" y="34036"/>
                  </a:lnTo>
                  <a:lnTo>
                    <a:pt x="4297360" y="24765"/>
                  </a:lnTo>
                  <a:close/>
                </a:path>
                <a:path w="4318634" h="1553845">
                  <a:moveTo>
                    <a:pt x="4254500" y="24765"/>
                  </a:moveTo>
                  <a:lnTo>
                    <a:pt x="4241888" y="25430"/>
                  </a:lnTo>
                  <a:lnTo>
                    <a:pt x="4243239" y="50718"/>
                  </a:lnTo>
                  <a:lnTo>
                    <a:pt x="4255897" y="50037"/>
                  </a:lnTo>
                  <a:lnTo>
                    <a:pt x="4254500" y="24765"/>
                  </a:lnTo>
                  <a:close/>
                </a:path>
                <a:path w="4318634" h="1553845">
                  <a:moveTo>
                    <a:pt x="4240530" y="0"/>
                  </a:moveTo>
                  <a:lnTo>
                    <a:pt x="4241888" y="25430"/>
                  </a:lnTo>
                  <a:lnTo>
                    <a:pt x="4254500" y="24765"/>
                  </a:lnTo>
                  <a:lnTo>
                    <a:pt x="4297360" y="24765"/>
                  </a:lnTo>
                  <a:lnTo>
                    <a:pt x="4240530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61564" y="242569"/>
            <a:ext cx="64655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MANAGING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0" dirty="0">
                <a:latin typeface="Carlito"/>
                <a:cs typeface="Carlito"/>
              </a:rPr>
              <a:t>EDITING</a:t>
            </a:r>
            <a:r>
              <a:rPr sz="3200" b="0" spc="-95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RELATIONSHIPS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16380" y="5989320"/>
            <a:ext cx="34055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The “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Manage Relationships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” dialog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box</a:t>
            </a:r>
            <a:r>
              <a:rPr sz="1400" i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allows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add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edit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or 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delete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r>
              <a:rPr sz="14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relationships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640" y="5718809"/>
            <a:ext cx="5351145" cy="230504"/>
            <a:chOff x="548640" y="5718809"/>
            <a:chExt cx="5351145" cy="230504"/>
          </a:xfrm>
        </p:grpSpPr>
        <p:sp>
          <p:nvSpPr>
            <p:cNvPr id="20" name="object 20"/>
            <p:cNvSpPr/>
            <p:nvPr/>
          </p:nvSpPr>
          <p:spPr>
            <a:xfrm>
              <a:off x="550852" y="5730865"/>
              <a:ext cx="5348624" cy="2183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8165" y="5728334"/>
              <a:ext cx="5287645" cy="154940"/>
            </a:xfrm>
            <a:custGeom>
              <a:avLst/>
              <a:gdLst/>
              <a:ahLst/>
              <a:cxnLst/>
              <a:rect l="l" t="t" r="r" b="b"/>
              <a:pathLst>
                <a:path w="5287645" h="154939">
                  <a:moveTo>
                    <a:pt x="5287518" y="0"/>
                  </a:moveTo>
                  <a:lnTo>
                    <a:pt x="5278911" y="30103"/>
                  </a:lnTo>
                  <a:lnTo>
                    <a:pt x="5255434" y="54687"/>
                  </a:lnTo>
                  <a:lnTo>
                    <a:pt x="5220598" y="71264"/>
                  </a:lnTo>
                  <a:lnTo>
                    <a:pt x="5177917" y="77342"/>
                  </a:lnTo>
                  <a:lnTo>
                    <a:pt x="2607183" y="77342"/>
                  </a:lnTo>
                  <a:lnTo>
                    <a:pt x="2564574" y="83421"/>
                  </a:lnTo>
                  <a:lnTo>
                    <a:pt x="2529776" y="99998"/>
                  </a:lnTo>
                  <a:lnTo>
                    <a:pt x="2506313" y="124582"/>
                  </a:lnTo>
                  <a:lnTo>
                    <a:pt x="2497709" y="154685"/>
                  </a:lnTo>
                  <a:lnTo>
                    <a:pt x="2489084" y="124582"/>
                  </a:lnTo>
                  <a:lnTo>
                    <a:pt x="2465578" y="99998"/>
                  </a:lnTo>
                  <a:lnTo>
                    <a:pt x="2430736" y="83421"/>
                  </a:lnTo>
                  <a:lnTo>
                    <a:pt x="2388108" y="77342"/>
                  </a:lnTo>
                  <a:lnTo>
                    <a:pt x="109562" y="77342"/>
                  </a:lnTo>
                  <a:lnTo>
                    <a:pt x="66919" y="71264"/>
                  </a:lnTo>
                  <a:lnTo>
                    <a:pt x="32092" y="54687"/>
                  </a:lnTo>
                  <a:lnTo>
                    <a:pt x="8610" y="3010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99147" y="5979921"/>
            <a:ext cx="471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Editing tools allow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activate/deactivate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relationships,</a:t>
            </a:r>
            <a:r>
              <a:rPr sz="1400" i="1" spc="1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view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cardinality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, and modify the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cross 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direction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(stay</a:t>
            </a:r>
            <a:r>
              <a:rPr sz="1400" i="1" spc="1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tuned!)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09004" y="5703570"/>
            <a:ext cx="5203190" cy="337185"/>
            <a:chOff x="6509004" y="5703570"/>
            <a:chExt cx="5203190" cy="337185"/>
          </a:xfrm>
        </p:grpSpPr>
        <p:sp>
          <p:nvSpPr>
            <p:cNvPr id="24" name="object 24"/>
            <p:cNvSpPr/>
            <p:nvPr/>
          </p:nvSpPr>
          <p:spPr>
            <a:xfrm>
              <a:off x="6509004" y="5703570"/>
              <a:ext cx="5202936" cy="3367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3675" y="5728335"/>
              <a:ext cx="5087620" cy="163830"/>
            </a:xfrm>
            <a:custGeom>
              <a:avLst/>
              <a:gdLst/>
              <a:ahLst/>
              <a:cxnLst/>
              <a:rect l="l" t="t" r="r" b="b"/>
              <a:pathLst>
                <a:path w="5087620" h="163829">
                  <a:moveTo>
                    <a:pt x="5087111" y="0"/>
                  </a:moveTo>
                  <a:lnTo>
                    <a:pt x="5077993" y="31883"/>
                  </a:lnTo>
                  <a:lnTo>
                    <a:pt x="5053123" y="57921"/>
                  </a:lnTo>
                  <a:lnTo>
                    <a:pt x="5016228" y="75477"/>
                  </a:lnTo>
                  <a:lnTo>
                    <a:pt x="4971033" y="81914"/>
                  </a:lnTo>
                  <a:lnTo>
                    <a:pt x="2519045" y="81914"/>
                  </a:lnTo>
                  <a:lnTo>
                    <a:pt x="2473850" y="88352"/>
                  </a:lnTo>
                  <a:lnTo>
                    <a:pt x="2436955" y="105908"/>
                  </a:lnTo>
                  <a:lnTo>
                    <a:pt x="2412085" y="131946"/>
                  </a:lnTo>
                  <a:lnTo>
                    <a:pt x="2402967" y="163829"/>
                  </a:lnTo>
                  <a:lnTo>
                    <a:pt x="2393848" y="131946"/>
                  </a:lnTo>
                  <a:lnTo>
                    <a:pt x="2368978" y="105908"/>
                  </a:lnTo>
                  <a:lnTo>
                    <a:pt x="2332083" y="88352"/>
                  </a:lnTo>
                  <a:lnTo>
                    <a:pt x="2286889" y="81914"/>
                  </a:lnTo>
                  <a:lnTo>
                    <a:pt x="116077" y="81914"/>
                  </a:lnTo>
                  <a:lnTo>
                    <a:pt x="70883" y="75477"/>
                  </a:lnTo>
                  <a:lnTo>
                    <a:pt x="33988" y="57921"/>
                  </a:lnTo>
                  <a:lnTo>
                    <a:pt x="9118" y="3188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444" y="242569"/>
            <a:ext cx="6099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ACTIVE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10" dirty="0">
                <a:latin typeface="Carlito"/>
                <a:cs typeface="Carlito"/>
              </a:rPr>
              <a:t>INACTIVE</a:t>
            </a:r>
            <a:r>
              <a:rPr sz="3200" b="0" spc="-195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RELATIONSHIPS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6019" y="1135370"/>
            <a:ext cx="11203305" cy="5263515"/>
            <a:chOff x="336019" y="1135370"/>
            <a:chExt cx="11203305" cy="5263515"/>
          </a:xfrm>
        </p:grpSpPr>
        <p:sp>
          <p:nvSpPr>
            <p:cNvPr id="5" name="object 5"/>
            <p:cNvSpPr/>
            <p:nvPr/>
          </p:nvSpPr>
          <p:spPr>
            <a:xfrm>
              <a:off x="336019" y="1135370"/>
              <a:ext cx="4149134" cy="52631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71" y="1146810"/>
              <a:ext cx="4079748" cy="5193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6518" y="3886962"/>
              <a:ext cx="1418082" cy="1389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4237" y="3924681"/>
              <a:ext cx="1295400" cy="1267460"/>
            </a:xfrm>
            <a:custGeom>
              <a:avLst/>
              <a:gdLst/>
              <a:ahLst/>
              <a:cxnLst/>
              <a:rect l="l" t="t" r="r" b="b"/>
              <a:pathLst>
                <a:path w="1295400" h="1267460">
                  <a:moveTo>
                    <a:pt x="0" y="1267206"/>
                  </a:moveTo>
                  <a:lnTo>
                    <a:pt x="1295400" y="126720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126720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2415" y="1142225"/>
              <a:ext cx="3974612" cy="3398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3856" y="1153668"/>
              <a:ext cx="3905250" cy="33291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85710" y="1637538"/>
              <a:ext cx="3953255" cy="33848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10856" y="1662684"/>
              <a:ext cx="3856482" cy="32880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3000" y="3714038"/>
              <a:ext cx="1323594" cy="324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90719" y="3751706"/>
              <a:ext cx="1201420" cy="201930"/>
            </a:xfrm>
            <a:custGeom>
              <a:avLst/>
              <a:gdLst/>
              <a:ahLst/>
              <a:cxnLst/>
              <a:rect l="l" t="t" r="r" b="b"/>
              <a:pathLst>
                <a:path w="1201420" h="201929">
                  <a:moveTo>
                    <a:pt x="0" y="201930"/>
                  </a:moveTo>
                  <a:lnTo>
                    <a:pt x="1200912" y="201930"/>
                  </a:lnTo>
                  <a:lnTo>
                    <a:pt x="1200912" y="0"/>
                  </a:lnTo>
                  <a:lnTo>
                    <a:pt x="0" y="0"/>
                  </a:lnTo>
                  <a:lnTo>
                    <a:pt x="0" y="20193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01711" y="4190288"/>
              <a:ext cx="1323594" cy="324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9431" y="4227956"/>
              <a:ext cx="1201420" cy="201930"/>
            </a:xfrm>
            <a:custGeom>
              <a:avLst/>
              <a:gdLst/>
              <a:ahLst/>
              <a:cxnLst/>
              <a:rect l="l" t="t" r="r" b="b"/>
              <a:pathLst>
                <a:path w="1201420" h="201929">
                  <a:moveTo>
                    <a:pt x="0" y="201930"/>
                  </a:moveTo>
                  <a:lnTo>
                    <a:pt x="1200911" y="201930"/>
                  </a:lnTo>
                  <a:lnTo>
                    <a:pt x="1200911" y="0"/>
                  </a:lnTo>
                  <a:lnTo>
                    <a:pt x="0" y="0"/>
                  </a:lnTo>
                  <a:lnTo>
                    <a:pt x="0" y="20193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7394" y="1891322"/>
              <a:ext cx="581418" cy="6133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113" y="1929003"/>
              <a:ext cx="459105" cy="490855"/>
            </a:xfrm>
            <a:custGeom>
              <a:avLst/>
              <a:gdLst/>
              <a:ahLst/>
              <a:cxnLst/>
              <a:rect l="l" t="t" r="r" b="b"/>
              <a:pathLst>
                <a:path w="459104" h="490855">
                  <a:moveTo>
                    <a:pt x="0" y="490727"/>
                  </a:moveTo>
                  <a:lnTo>
                    <a:pt x="458724" y="49072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54161" y="2384259"/>
              <a:ext cx="513600" cy="6065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1881" y="2422016"/>
              <a:ext cx="391160" cy="483870"/>
            </a:xfrm>
            <a:custGeom>
              <a:avLst/>
              <a:gdLst/>
              <a:ahLst/>
              <a:cxnLst/>
              <a:rect l="l" t="t" r="r" b="b"/>
              <a:pathLst>
                <a:path w="391159" h="483869">
                  <a:moveTo>
                    <a:pt x="0" y="483870"/>
                  </a:moveTo>
                  <a:lnTo>
                    <a:pt x="390905" y="483870"/>
                  </a:lnTo>
                  <a:lnTo>
                    <a:pt x="390905" y="0"/>
                  </a:lnTo>
                  <a:lnTo>
                    <a:pt x="0" y="0"/>
                  </a:lnTo>
                  <a:lnTo>
                    <a:pt x="0" y="48387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4430" y="3823842"/>
              <a:ext cx="5186680" cy="1142365"/>
            </a:xfrm>
            <a:custGeom>
              <a:avLst/>
              <a:gdLst/>
              <a:ahLst/>
              <a:cxnLst/>
              <a:rect l="l" t="t" r="r" b="b"/>
              <a:pathLst>
                <a:path w="5186680" h="1142364">
                  <a:moveTo>
                    <a:pt x="2481707" y="34544"/>
                  </a:moveTo>
                  <a:lnTo>
                    <a:pt x="2459659" y="24765"/>
                  </a:lnTo>
                  <a:lnTo>
                    <a:pt x="2403856" y="0"/>
                  </a:lnTo>
                  <a:lnTo>
                    <a:pt x="2404999" y="25387"/>
                  </a:lnTo>
                  <a:lnTo>
                    <a:pt x="2365248" y="27686"/>
                  </a:lnTo>
                  <a:lnTo>
                    <a:pt x="2324989" y="30607"/>
                  </a:lnTo>
                  <a:lnTo>
                    <a:pt x="2283587" y="34290"/>
                  </a:lnTo>
                  <a:lnTo>
                    <a:pt x="2240534" y="38989"/>
                  </a:lnTo>
                  <a:lnTo>
                    <a:pt x="2195703" y="44831"/>
                  </a:lnTo>
                  <a:lnTo>
                    <a:pt x="2148586" y="52070"/>
                  </a:lnTo>
                  <a:lnTo>
                    <a:pt x="2073402" y="66040"/>
                  </a:lnTo>
                  <a:lnTo>
                    <a:pt x="1991487" y="84328"/>
                  </a:lnTo>
                  <a:lnTo>
                    <a:pt x="1932813" y="99187"/>
                  </a:lnTo>
                  <a:lnTo>
                    <a:pt x="1870456" y="116459"/>
                  </a:lnTo>
                  <a:lnTo>
                    <a:pt x="1804162" y="136271"/>
                  </a:lnTo>
                  <a:lnTo>
                    <a:pt x="1733550" y="158877"/>
                  </a:lnTo>
                  <a:lnTo>
                    <a:pt x="1658366" y="184531"/>
                  </a:lnTo>
                  <a:lnTo>
                    <a:pt x="1578356" y="213233"/>
                  </a:lnTo>
                  <a:lnTo>
                    <a:pt x="1493774" y="244856"/>
                  </a:lnTo>
                  <a:lnTo>
                    <a:pt x="1405001" y="279273"/>
                  </a:lnTo>
                  <a:lnTo>
                    <a:pt x="1312291" y="316357"/>
                  </a:lnTo>
                  <a:lnTo>
                    <a:pt x="1115949" y="397256"/>
                  </a:lnTo>
                  <a:lnTo>
                    <a:pt x="799338" y="533019"/>
                  </a:lnTo>
                  <a:lnTo>
                    <a:pt x="0" y="889381"/>
                  </a:lnTo>
                  <a:lnTo>
                    <a:pt x="10414" y="912495"/>
                  </a:lnTo>
                  <a:lnTo>
                    <a:pt x="809498" y="556387"/>
                  </a:lnTo>
                  <a:lnTo>
                    <a:pt x="917575" y="509524"/>
                  </a:lnTo>
                  <a:lnTo>
                    <a:pt x="917448" y="509524"/>
                  </a:lnTo>
                  <a:lnTo>
                    <a:pt x="1023112" y="464185"/>
                  </a:lnTo>
                  <a:lnTo>
                    <a:pt x="1022985" y="464185"/>
                  </a:lnTo>
                  <a:lnTo>
                    <a:pt x="1125855" y="420624"/>
                  </a:lnTo>
                  <a:lnTo>
                    <a:pt x="1125728" y="420751"/>
                  </a:lnTo>
                  <a:lnTo>
                    <a:pt x="1126032" y="420624"/>
                  </a:lnTo>
                  <a:lnTo>
                    <a:pt x="1321816" y="339852"/>
                  </a:lnTo>
                  <a:lnTo>
                    <a:pt x="1321689" y="339852"/>
                  </a:lnTo>
                  <a:lnTo>
                    <a:pt x="1414399" y="302895"/>
                  </a:lnTo>
                  <a:lnTo>
                    <a:pt x="1414272" y="303022"/>
                  </a:lnTo>
                  <a:lnTo>
                    <a:pt x="1414589" y="302895"/>
                  </a:lnTo>
                  <a:lnTo>
                    <a:pt x="1502918" y="268478"/>
                  </a:lnTo>
                  <a:lnTo>
                    <a:pt x="1502791" y="268605"/>
                  </a:lnTo>
                  <a:lnTo>
                    <a:pt x="1503121" y="268478"/>
                  </a:lnTo>
                  <a:lnTo>
                    <a:pt x="1587119" y="236982"/>
                  </a:lnTo>
                  <a:lnTo>
                    <a:pt x="1586992" y="237109"/>
                  </a:lnTo>
                  <a:lnTo>
                    <a:pt x="1587334" y="236982"/>
                  </a:lnTo>
                  <a:lnTo>
                    <a:pt x="1666875" y="208407"/>
                  </a:lnTo>
                  <a:lnTo>
                    <a:pt x="1666748" y="208534"/>
                  </a:lnTo>
                  <a:lnTo>
                    <a:pt x="1667103" y="208407"/>
                  </a:lnTo>
                  <a:lnTo>
                    <a:pt x="1704848" y="195326"/>
                  </a:lnTo>
                  <a:lnTo>
                    <a:pt x="1704721" y="195326"/>
                  </a:lnTo>
                  <a:lnTo>
                    <a:pt x="1741551" y="183007"/>
                  </a:lnTo>
                  <a:lnTo>
                    <a:pt x="1741424" y="183007"/>
                  </a:lnTo>
                  <a:lnTo>
                    <a:pt x="1777238" y="171450"/>
                  </a:lnTo>
                  <a:lnTo>
                    <a:pt x="1777111" y="171450"/>
                  </a:lnTo>
                  <a:lnTo>
                    <a:pt x="1811782" y="160528"/>
                  </a:lnTo>
                  <a:lnTo>
                    <a:pt x="1811655" y="160528"/>
                  </a:lnTo>
                  <a:lnTo>
                    <a:pt x="1845183" y="150368"/>
                  </a:lnTo>
                  <a:lnTo>
                    <a:pt x="1845056" y="150368"/>
                  </a:lnTo>
                  <a:lnTo>
                    <a:pt x="1877568" y="140843"/>
                  </a:lnTo>
                  <a:lnTo>
                    <a:pt x="1877441" y="140843"/>
                  </a:lnTo>
                  <a:lnTo>
                    <a:pt x="1908937" y="132080"/>
                  </a:lnTo>
                  <a:lnTo>
                    <a:pt x="1908810" y="132080"/>
                  </a:lnTo>
                  <a:lnTo>
                    <a:pt x="1939417" y="123825"/>
                  </a:lnTo>
                  <a:lnTo>
                    <a:pt x="1939290" y="123825"/>
                  </a:lnTo>
                  <a:lnTo>
                    <a:pt x="1968881" y="116078"/>
                  </a:lnTo>
                  <a:lnTo>
                    <a:pt x="1968754" y="116078"/>
                  </a:lnTo>
                  <a:lnTo>
                    <a:pt x="1997583" y="108966"/>
                  </a:lnTo>
                  <a:lnTo>
                    <a:pt x="1997329" y="108966"/>
                  </a:lnTo>
                  <a:lnTo>
                    <a:pt x="2025396" y="102489"/>
                  </a:lnTo>
                  <a:lnTo>
                    <a:pt x="2025269" y="102616"/>
                  </a:lnTo>
                  <a:lnTo>
                    <a:pt x="2025827" y="102489"/>
                  </a:lnTo>
                  <a:lnTo>
                    <a:pt x="2052320" y="96520"/>
                  </a:lnTo>
                  <a:lnTo>
                    <a:pt x="2052193" y="96520"/>
                  </a:lnTo>
                  <a:lnTo>
                    <a:pt x="2078482" y="90932"/>
                  </a:lnTo>
                  <a:lnTo>
                    <a:pt x="2078355" y="91059"/>
                  </a:lnTo>
                  <a:lnTo>
                    <a:pt x="2078990" y="90932"/>
                  </a:lnTo>
                  <a:lnTo>
                    <a:pt x="2104009" y="85979"/>
                  </a:lnTo>
                  <a:lnTo>
                    <a:pt x="2103882" y="85979"/>
                  </a:lnTo>
                  <a:lnTo>
                    <a:pt x="2128774" y="81280"/>
                  </a:lnTo>
                  <a:lnTo>
                    <a:pt x="2128520" y="81407"/>
                  </a:lnTo>
                  <a:lnTo>
                    <a:pt x="2129256" y="81280"/>
                  </a:lnTo>
                  <a:lnTo>
                    <a:pt x="2152904" y="77216"/>
                  </a:lnTo>
                  <a:lnTo>
                    <a:pt x="2152777" y="77216"/>
                  </a:lnTo>
                  <a:lnTo>
                    <a:pt x="2176399" y="73406"/>
                  </a:lnTo>
                  <a:lnTo>
                    <a:pt x="2176272" y="73406"/>
                  </a:lnTo>
                  <a:lnTo>
                    <a:pt x="2199386" y="69977"/>
                  </a:lnTo>
                  <a:lnTo>
                    <a:pt x="2199132" y="69977"/>
                  </a:lnTo>
                  <a:lnTo>
                    <a:pt x="2243709" y="64135"/>
                  </a:lnTo>
                  <a:lnTo>
                    <a:pt x="2243455" y="64262"/>
                  </a:lnTo>
                  <a:lnTo>
                    <a:pt x="2244610" y="64135"/>
                  </a:lnTo>
                  <a:lnTo>
                    <a:pt x="2286254" y="59563"/>
                  </a:lnTo>
                  <a:lnTo>
                    <a:pt x="2286000" y="59563"/>
                  </a:lnTo>
                  <a:lnTo>
                    <a:pt x="2327148" y="55880"/>
                  </a:lnTo>
                  <a:lnTo>
                    <a:pt x="2367026" y="52959"/>
                  </a:lnTo>
                  <a:lnTo>
                    <a:pt x="2366772" y="53086"/>
                  </a:lnTo>
                  <a:lnTo>
                    <a:pt x="2368943" y="52959"/>
                  </a:lnTo>
                  <a:lnTo>
                    <a:pt x="2405888" y="50800"/>
                  </a:lnTo>
                  <a:lnTo>
                    <a:pt x="2406142" y="50787"/>
                  </a:lnTo>
                  <a:lnTo>
                    <a:pt x="2407285" y="76073"/>
                  </a:lnTo>
                  <a:lnTo>
                    <a:pt x="2481707" y="34544"/>
                  </a:lnTo>
                  <a:close/>
                </a:path>
                <a:path w="5186680" h="1142364">
                  <a:moveTo>
                    <a:pt x="5186680" y="451104"/>
                  </a:moveTo>
                  <a:lnTo>
                    <a:pt x="5185727" y="450342"/>
                  </a:lnTo>
                  <a:lnTo>
                    <a:pt x="5120259" y="397891"/>
                  </a:lnTo>
                  <a:lnTo>
                    <a:pt x="5114849" y="423100"/>
                  </a:lnTo>
                  <a:lnTo>
                    <a:pt x="5069332" y="416687"/>
                  </a:lnTo>
                  <a:lnTo>
                    <a:pt x="5011801" y="412496"/>
                  </a:lnTo>
                  <a:lnTo>
                    <a:pt x="4965700" y="411353"/>
                  </a:lnTo>
                  <a:lnTo>
                    <a:pt x="4939792" y="411226"/>
                  </a:lnTo>
                  <a:lnTo>
                    <a:pt x="4897247" y="411861"/>
                  </a:lnTo>
                  <a:lnTo>
                    <a:pt x="4832477" y="414274"/>
                  </a:lnTo>
                  <a:lnTo>
                    <a:pt x="4716399" y="421640"/>
                  </a:lnTo>
                  <a:lnTo>
                    <a:pt x="4624705" y="429260"/>
                  </a:lnTo>
                  <a:lnTo>
                    <a:pt x="4547476" y="436638"/>
                  </a:lnTo>
                  <a:lnTo>
                    <a:pt x="4432681" y="448691"/>
                  </a:lnTo>
                  <a:lnTo>
                    <a:pt x="4078986" y="491871"/>
                  </a:lnTo>
                  <a:lnTo>
                    <a:pt x="3302" y="1116965"/>
                  </a:lnTo>
                  <a:lnTo>
                    <a:pt x="7112" y="1142111"/>
                  </a:lnTo>
                  <a:lnTo>
                    <a:pt x="4082669" y="517017"/>
                  </a:lnTo>
                  <a:lnTo>
                    <a:pt x="4082415" y="517017"/>
                  </a:lnTo>
                  <a:lnTo>
                    <a:pt x="4372737" y="481076"/>
                  </a:lnTo>
                  <a:lnTo>
                    <a:pt x="4435475" y="473964"/>
                  </a:lnTo>
                  <a:lnTo>
                    <a:pt x="4435348" y="473964"/>
                  </a:lnTo>
                  <a:lnTo>
                    <a:pt x="4550029" y="461899"/>
                  </a:lnTo>
                  <a:lnTo>
                    <a:pt x="4626991" y="454533"/>
                  </a:lnTo>
                  <a:lnTo>
                    <a:pt x="4674108" y="450469"/>
                  </a:lnTo>
                  <a:lnTo>
                    <a:pt x="4718304" y="446913"/>
                  </a:lnTo>
                  <a:lnTo>
                    <a:pt x="4759579" y="443992"/>
                  </a:lnTo>
                  <a:lnTo>
                    <a:pt x="4816221" y="440563"/>
                  </a:lnTo>
                  <a:lnTo>
                    <a:pt x="4867148" y="438277"/>
                  </a:lnTo>
                  <a:lnTo>
                    <a:pt x="4912487" y="437007"/>
                  </a:lnTo>
                  <a:lnTo>
                    <a:pt x="4940008" y="436638"/>
                  </a:lnTo>
                  <a:lnTo>
                    <a:pt x="5111928" y="436626"/>
                  </a:lnTo>
                  <a:lnTo>
                    <a:pt x="4940008" y="436638"/>
                  </a:lnTo>
                  <a:lnTo>
                    <a:pt x="4965319" y="436753"/>
                  </a:lnTo>
                  <a:lnTo>
                    <a:pt x="5010658" y="437896"/>
                  </a:lnTo>
                  <a:lnTo>
                    <a:pt x="5049393" y="440309"/>
                  </a:lnTo>
                  <a:lnTo>
                    <a:pt x="5066919" y="441960"/>
                  </a:lnTo>
                  <a:lnTo>
                    <a:pt x="5066665" y="441833"/>
                  </a:lnTo>
                  <a:lnTo>
                    <a:pt x="5082921" y="443738"/>
                  </a:lnTo>
                  <a:lnTo>
                    <a:pt x="5082540" y="443611"/>
                  </a:lnTo>
                  <a:lnTo>
                    <a:pt x="5097780" y="445770"/>
                  </a:lnTo>
                  <a:lnTo>
                    <a:pt x="5109502" y="447954"/>
                  </a:lnTo>
                  <a:lnTo>
                    <a:pt x="5104257" y="472440"/>
                  </a:lnTo>
                  <a:lnTo>
                    <a:pt x="5186680" y="451104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27346" y="5159502"/>
            <a:ext cx="6630034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Sales_Data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table contains two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fields (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OrderDate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&amp;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StockDate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),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but 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can only be one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active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relationship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field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Calendar</a:t>
            </a:r>
            <a:r>
              <a:rPr sz="1600" spc="1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Double-click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relationship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line,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check the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600" b="1" i="1" spc="-15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relationship</a:t>
            </a:r>
            <a:r>
              <a:rPr sz="1600" b="1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active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box to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toggle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(note that you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have to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deactivate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activate</a:t>
            </a:r>
            <a:r>
              <a:rPr sz="1600" spc="1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another)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4693" y="1494270"/>
            <a:ext cx="3637279" cy="4467860"/>
            <a:chOff x="554693" y="1494270"/>
            <a:chExt cx="3637279" cy="4467860"/>
          </a:xfrm>
        </p:grpSpPr>
        <p:sp>
          <p:nvSpPr>
            <p:cNvPr id="3" name="object 3"/>
            <p:cNvSpPr/>
            <p:nvPr/>
          </p:nvSpPr>
          <p:spPr>
            <a:xfrm>
              <a:off x="554693" y="1494270"/>
              <a:ext cx="3637111" cy="44676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6166" y="1505712"/>
              <a:ext cx="3567684" cy="43982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518" y="1959800"/>
              <a:ext cx="1836420" cy="3193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3237" y="1997583"/>
              <a:ext cx="1713864" cy="196850"/>
            </a:xfrm>
            <a:custGeom>
              <a:avLst/>
              <a:gdLst/>
              <a:ahLst/>
              <a:cxnLst/>
              <a:rect l="l" t="t" r="r" b="b"/>
              <a:pathLst>
                <a:path w="1713864" h="196850">
                  <a:moveTo>
                    <a:pt x="0" y="196596"/>
                  </a:moveTo>
                  <a:lnTo>
                    <a:pt x="1713738" y="196596"/>
                  </a:lnTo>
                  <a:lnTo>
                    <a:pt x="1713738" y="0"/>
                  </a:lnTo>
                  <a:lnTo>
                    <a:pt x="0" y="0"/>
                  </a:lnTo>
                  <a:lnTo>
                    <a:pt x="0" y="196596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29662" y="2276055"/>
              <a:ext cx="361226" cy="409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67381" y="2313813"/>
              <a:ext cx="238760" cy="287655"/>
            </a:xfrm>
            <a:custGeom>
              <a:avLst/>
              <a:gdLst/>
              <a:ahLst/>
              <a:cxnLst/>
              <a:rect l="l" t="t" r="r" b="b"/>
              <a:pathLst>
                <a:path w="238760" h="287655">
                  <a:moveTo>
                    <a:pt x="0" y="287274"/>
                  </a:moveTo>
                  <a:lnTo>
                    <a:pt x="238506" y="287274"/>
                  </a:lnTo>
                  <a:lnTo>
                    <a:pt x="238506" y="0"/>
                  </a:lnTo>
                  <a:lnTo>
                    <a:pt x="0" y="0"/>
                  </a:lnTo>
                  <a:lnTo>
                    <a:pt x="0" y="287274"/>
                  </a:lnTo>
                  <a:close/>
                </a:path>
              </a:pathLst>
            </a:custGeom>
            <a:ln w="253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49118" y="3197377"/>
              <a:ext cx="427558" cy="412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6837" y="3235070"/>
              <a:ext cx="304800" cy="289560"/>
            </a:xfrm>
            <a:custGeom>
              <a:avLst/>
              <a:gdLst/>
              <a:ahLst/>
              <a:cxnLst/>
              <a:rect l="l" t="t" r="r" b="b"/>
              <a:pathLst>
                <a:path w="304800" h="289560">
                  <a:moveTo>
                    <a:pt x="0" y="289560"/>
                  </a:moveTo>
                  <a:lnTo>
                    <a:pt x="304800" y="28956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2076" y="4437138"/>
              <a:ext cx="1735074" cy="3171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69794" y="4474845"/>
              <a:ext cx="1612900" cy="194310"/>
            </a:xfrm>
            <a:custGeom>
              <a:avLst/>
              <a:gdLst/>
              <a:ahLst/>
              <a:cxnLst/>
              <a:rect l="l" t="t" r="r" b="b"/>
              <a:pathLst>
                <a:path w="1612900" h="194310">
                  <a:moveTo>
                    <a:pt x="0" y="194309"/>
                  </a:moveTo>
                  <a:lnTo>
                    <a:pt x="1612392" y="194309"/>
                  </a:lnTo>
                  <a:lnTo>
                    <a:pt x="1612392" y="0"/>
                  </a:lnTo>
                  <a:lnTo>
                    <a:pt x="0" y="0"/>
                  </a:lnTo>
                  <a:lnTo>
                    <a:pt x="0" y="19430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31003" y="1547025"/>
            <a:ext cx="6876415" cy="352171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200" b="1" spc="-5" dirty="0">
                <a:latin typeface="Carlito"/>
                <a:cs typeface="Carlito"/>
              </a:rPr>
              <a:t>Cardinality </a:t>
            </a:r>
            <a:r>
              <a:rPr sz="2200" spc="-25" dirty="0">
                <a:latin typeface="Carlito"/>
                <a:cs typeface="Carlito"/>
              </a:rPr>
              <a:t>refers </a:t>
            </a:r>
            <a:r>
              <a:rPr sz="2200" spc="-15" dirty="0">
                <a:latin typeface="Carlito"/>
                <a:cs typeface="Carlito"/>
              </a:rPr>
              <a:t>to </a:t>
            </a:r>
            <a:r>
              <a:rPr sz="2200" dirty="0">
                <a:latin typeface="Carlito"/>
                <a:cs typeface="Carlito"/>
              </a:rPr>
              <a:t>the </a:t>
            </a:r>
            <a:r>
              <a:rPr sz="2200" i="1" spc="-5" dirty="0">
                <a:latin typeface="Carlito"/>
                <a:cs typeface="Carlito"/>
              </a:rPr>
              <a:t>uniqueness of values </a:t>
            </a:r>
            <a:r>
              <a:rPr sz="2200" dirty="0">
                <a:latin typeface="Carlito"/>
                <a:cs typeface="Carlito"/>
              </a:rPr>
              <a:t>in a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column</a:t>
            </a:r>
            <a:endParaRPr sz="22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our purposes, all relationships in the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model should 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follow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2000" b="1" spc="-10" dirty="0">
                <a:solidFill>
                  <a:srgbClr val="252525"/>
                </a:solidFill>
                <a:latin typeface="Carlito"/>
                <a:cs typeface="Carlito"/>
              </a:rPr>
              <a:t>one-to-many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” cardinality; </a:t>
            </a:r>
            <a:r>
              <a:rPr sz="2000" b="1" spc="-5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instance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of each 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2000" i="1" spc="-25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r>
              <a:rPr sz="2000" spc="-2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but potentially </a:t>
            </a:r>
            <a:r>
              <a:rPr sz="2000" b="1" spc="-15" dirty="0">
                <a:solidFill>
                  <a:srgbClr val="252525"/>
                </a:solidFill>
                <a:latin typeface="Carlito"/>
                <a:cs typeface="Carlito"/>
              </a:rPr>
              <a:t>many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instances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of each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foreign</a:t>
            </a:r>
            <a:r>
              <a:rPr sz="2000" i="1" spc="1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i="1" spc="-30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Carlito"/>
              <a:cs typeface="Carlito"/>
            </a:endParaRPr>
          </a:p>
          <a:p>
            <a:pPr marL="69850" marR="319405">
              <a:lnSpc>
                <a:spcPct val="100000"/>
              </a:lnSpc>
            </a:pP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this case, there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600" b="1" i="1" spc="-5" dirty="0">
                <a:solidFill>
                  <a:srgbClr val="5B9BD4"/>
                </a:solidFill>
                <a:latin typeface="Carlito"/>
                <a:cs typeface="Carlito"/>
              </a:rPr>
              <a:t>ONE </a:t>
            </a:r>
            <a:r>
              <a:rPr sz="1600" b="1" i="1" spc="-10" dirty="0">
                <a:solidFill>
                  <a:srgbClr val="5B9BD4"/>
                </a:solidFill>
                <a:latin typeface="Carlito"/>
                <a:cs typeface="Carlito"/>
              </a:rPr>
              <a:t>instance </a:t>
            </a:r>
            <a:r>
              <a:rPr sz="1600" b="1" i="1" spc="-5" dirty="0">
                <a:solidFill>
                  <a:srgbClr val="5B9BD4"/>
                </a:solidFill>
                <a:latin typeface="Carlito"/>
                <a:cs typeface="Carlito"/>
              </a:rPr>
              <a:t>of each </a:t>
            </a:r>
            <a:r>
              <a:rPr sz="1600" b="1" i="1" spc="-10" dirty="0">
                <a:solidFill>
                  <a:srgbClr val="5B9BD4"/>
                </a:solidFill>
                <a:latin typeface="Carlito"/>
                <a:cs typeface="Carlito"/>
              </a:rPr>
              <a:t>ProductKey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Products 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table (noted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by the “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1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”),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since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attributes of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single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product 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(Name, </a:t>
            </a:r>
            <a:r>
              <a:rPr sz="1600" i="1" spc="-20" dirty="0">
                <a:solidFill>
                  <a:srgbClr val="252525"/>
                </a:solidFill>
                <a:latin typeface="Carlito"/>
                <a:cs typeface="Carlito"/>
              </a:rPr>
              <a:t>SKU,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Description,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Retail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Price,</a:t>
            </a:r>
            <a:r>
              <a:rPr sz="16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etc)</a:t>
            </a:r>
            <a:endParaRPr sz="1600">
              <a:latin typeface="Carlito"/>
              <a:cs typeface="Carlito"/>
            </a:endParaRPr>
          </a:p>
          <a:p>
            <a:pPr marL="69850" marR="380365">
              <a:lnSpc>
                <a:spcPct val="100000"/>
              </a:lnSpc>
              <a:spcBef>
                <a:spcPts val="1200"/>
              </a:spcBef>
            </a:pP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There are </a:t>
            </a:r>
            <a:r>
              <a:rPr sz="1600" b="1" i="1" spc="-5" dirty="0">
                <a:solidFill>
                  <a:srgbClr val="E6AE00"/>
                </a:solidFill>
                <a:latin typeface="Carlito"/>
                <a:cs typeface="Carlito"/>
              </a:rPr>
              <a:t>MANY </a:t>
            </a:r>
            <a:r>
              <a:rPr sz="1600" b="1" i="1" spc="-10" dirty="0">
                <a:solidFill>
                  <a:srgbClr val="E6AE00"/>
                </a:solidFill>
                <a:latin typeface="Carlito"/>
                <a:cs typeface="Carlito"/>
              </a:rPr>
              <a:t>instances </a:t>
            </a:r>
            <a:r>
              <a:rPr sz="1600" b="1" i="1" spc="-5" dirty="0">
                <a:solidFill>
                  <a:srgbClr val="E6AE00"/>
                </a:solidFill>
                <a:latin typeface="Carlito"/>
                <a:cs typeface="Carlito"/>
              </a:rPr>
              <a:t>of each </a:t>
            </a:r>
            <a:r>
              <a:rPr sz="1600" b="1" i="1" spc="-10" dirty="0">
                <a:solidFill>
                  <a:srgbClr val="E6AE00"/>
                </a:solidFill>
                <a:latin typeface="Carlito"/>
                <a:cs typeface="Carlito"/>
              </a:rPr>
              <a:t>ProductKey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Sales_Data table (noted 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by the asterisk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*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),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since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sales associated with each</a:t>
            </a:r>
            <a:r>
              <a:rPr sz="1600" b="1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product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51071" y="242569"/>
            <a:ext cx="46869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5" dirty="0">
                <a:latin typeface="Carlito"/>
                <a:cs typeface="Carlito"/>
              </a:rPr>
              <a:t>RELATIONSHIP</a:t>
            </a:r>
            <a:r>
              <a:rPr sz="3200" b="0" spc="-10" dirty="0">
                <a:latin typeface="Carlito"/>
                <a:cs typeface="Carlito"/>
              </a:rPr>
              <a:t> CARDINALITY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286489" y="1318260"/>
            <a:ext cx="237490" cy="4769485"/>
            <a:chOff x="4286489" y="1318260"/>
            <a:chExt cx="237490" cy="4769485"/>
          </a:xfrm>
        </p:grpSpPr>
        <p:sp>
          <p:nvSpPr>
            <p:cNvPr id="17" name="object 17"/>
            <p:cNvSpPr/>
            <p:nvPr/>
          </p:nvSpPr>
          <p:spPr>
            <a:xfrm>
              <a:off x="4286489" y="1320511"/>
              <a:ext cx="237480" cy="4767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98061" y="1327785"/>
              <a:ext cx="170180" cy="4692650"/>
            </a:xfrm>
            <a:custGeom>
              <a:avLst/>
              <a:gdLst/>
              <a:ahLst/>
              <a:cxnLst/>
              <a:rect l="l" t="t" r="r" b="b"/>
              <a:pathLst>
                <a:path w="170179" h="4692650">
                  <a:moveTo>
                    <a:pt x="0" y="0"/>
                  </a:moveTo>
                  <a:lnTo>
                    <a:pt x="33045" y="9453"/>
                  </a:lnTo>
                  <a:lnTo>
                    <a:pt x="60055" y="35242"/>
                  </a:lnTo>
                  <a:lnTo>
                    <a:pt x="78277" y="73509"/>
                  </a:lnTo>
                  <a:lnTo>
                    <a:pt x="84962" y="120395"/>
                  </a:lnTo>
                  <a:lnTo>
                    <a:pt x="84962" y="2403856"/>
                  </a:lnTo>
                  <a:lnTo>
                    <a:pt x="91648" y="2450669"/>
                  </a:lnTo>
                  <a:lnTo>
                    <a:pt x="109870" y="2488898"/>
                  </a:lnTo>
                  <a:lnTo>
                    <a:pt x="136880" y="2514673"/>
                  </a:lnTo>
                  <a:lnTo>
                    <a:pt x="169925" y="2524125"/>
                  </a:lnTo>
                  <a:lnTo>
                    <a:pt x="136880" y="2533596"/>
                  </a:lnTo>
                  <a:lnTo>
                    <a:pt x="109870" y="2559415"/>
                  </a:lnTo>
                  <a:lnTo>
                    <a:pt x="91648" y="2597687"/>
                  </a:lnTo>
                  <a:lnTo>
                    <a:pt x="84962" y="2644521"/>
                  </a:lnTo>
                  <a:lnTo>
                    <a:pt x="84962" y="4572038"/>
                  </a:lnTo>
                  <a:lnTo>
                    <a:pt x="78277" y="4618886"/>
                  </a:lnTo>
                  <a:lnTo>
                    <a:pt x="60055" y="4657143"/>
                  </a:lnTo>
                  <a:lnTo>
                    <a:pt x="33045" y="4682937"/>
                  </a:lnTo>
                  <a:lnTo>
                    <a:pt x="0" y="4692396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2971800"/>
            <a:ext cx="9404723" cy="14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INTRODUCING </a:t>
            </a:r>
            <a:r>
              <a:rPr spc="-20" dirty="0"/>
              <a:t>POWER </a:t>
            </a:r>
            <a:r>
              <a:rPr dirty="0"/>
              <a:t>BI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1527" y="3799265"/>
            <a:ext cx="4190365" cy="1692910"/>
            <a:chOff x="971527" y="3799265"/>
            <a:chExt cx="4190365" cy="1692910"/>
          </a:xfrm>
        </p:grpSpPr>
        <p:sp>
          <p:nvSpPr>
            <p:cNvPr id="3" name="object 3"/>
            <p:cNvSpPr/>
            <p:nvPr/>
          </p:nvSpPr>
          <p:spPr>
            <a:xfrm>
              <a:off x="971527" y="3799265"/>
              <a:ext cx="4190282" cy="16925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2979" y="3810761"/>
              <a:ext cx="4120896" cy="1623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71526" y="1459153"/>
            <a:ext cx="5230495" cy="1459865"/>
            <a:chOff x="971526" y="1459153"/>
            <a:chExt cx="5230495" cy="1459865"/>
          </a:xfrm>
        </p:grpSpPr>
        <p:sp>
          <p:nvSpPr>
            <p:cNvPr id="6" name="object 6"/>
            <p:cNvSpPr/>
            <p:nvPr/>
          </p:nvSpPr>
          <p:spPr>
            <a:xfrm>
              <a:off x="971526" y="1459153"/>
              <a:ext cx="5230415" cy="1459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2979" y="1470659"/>
              <a:ext cx="5161026" cy="1389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77225" y="1453011"/>
            <a:ext cx="3566795" cy="1577340"/>
            <a:chOff x="7177225" y="1453011"/>
            <a:chExt cx="3566795" cy="1577340"/>
          </a:xfrm>
        </p:grpSpPr>
        <p:sp>
          <p:nvSpPr>
            <p:cNvPr id="9" name="object 9"/>
            <p:cNvSpPr/>
            <p:nvPr/>
          </p:nvSpPr>
          <p:spPr>
            <a:xfrm>
              <a:off x="7177225" y="1453011"/>
              <a:ext cx="3566264" cy="15768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88707" y="1464564"/>
              <a:ext cx="3496817" cy="1507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45641" y="1661972"/>
            <a:ext cx="1578610" cy="576580"/>
            <a:chOff x="945641" y="1661972"/>
            <a:chExt cx="1578610" cy="576580"/>
          </a:xfrm>
        </p:grpSpPr>
        <p:sp>
          <p:nvSpPr>
            <p:cNvPr id="12" name="object 12"/>
            <p:cNvSpPr/>
            <p:nvPr/>
          </p:nvSpPr>
          <p:spPr>
            <a:xfrm>
              <a:off x="945641" y="1661972"/>
              <a:ext cx="1578102" cy="576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3360" y="1699640"/>
              <a:ext cx="1455420" cy="453390"/>
            </a:xfrm>
            <a:custGeom>
              <a:avLst/>
              <a:gdLst/>
              <a:ahLst/>
              <a:cxnLst/>
              <a:rect l="l" t="t" r="r" b="b"/>
              <a:pathLst>
                <a:path w="1455420" h="453389">
                  <a:moveTo>
                    <a:pt x="0" y="453389"/>
                  </a:moveTo>
                  <a:lnTo>
                    <a:pt x="1455420" y="453389"/>
                  </a:lnTo>
                  <a:lnTo>
                    <a:pt x="1455420" y="0"/>
                  </a:lnTo>
                  <a:lnTo>
                    <a:pt x="0" y="0"/>
                  </a:lnTo>
                  <a:lnTo>
                    <a:pt x="0" y="453389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17648" y="1648955"/>
            <a:ext cx="7516495" cy="1123950"/>
            <a:chOff x="2017648" y="1648955"/>
            <a:chExt cx="7516495" cy="1123950"/>
          </a:xfrm>
        </p:grpSpPr>
        <p:sp>
          <p:nvSpPr>
            <p:cNvPr id="15" name="object 15"/>
            <p:cNvSpPr/>
            <p:nvPr/>
          </p:nvSpPr>
          <p:spPr>
            <a:xfrm>
              <a:off x="8212835" y="1648955"/>
              <a:ext cx="1321307" cy="7604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0554" y="1686687"/>
              <a:ext cx="1198880" cy="638175"/>
            </a:xfrm>
            <a:custGeom>
              <a:avLst/>
              <a:gdLst/>
              <a:ahLst/>
              <a:cxnLst/>
              <a:rect l="l" t="t" r="r" b="b"/>
              <a:pathLst>
                <a:path w="1198879" h="638175">
                  <a:moveTo>
                    <a:pt x="0" y="637794"/>
                  </a:moveTo>
                  <a:lnTo>
                    <a:pt x="1198626" y="637794"/>
                  </a:lnTo>
                  <a:lnTo>
                    <a:pt x="1198626" y="0"/>
                  </a:lnTo>
                  <a:lnTo>
                    <a:pt x="0" y="0"/>
                  </a:lnTo>
                  <a:lnTo>
                    <a:pt x="0" y="6377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17648" y="2150364"/>
              <a:ext cx="6374765" cy="622300"/>
            </a:xfrm>
            <a:custGeom>
              <a:avLst/>
              <a:gdLst/>
              <a:ahLst/>
              <a:cxnLst/>
              <a:rect l="l" t="t" r="r" b="b"/>
              <a:pathLst>
                <a:path w="6374765" h="622300">
                  <a:moveTo>
                    <a:pt x="4063" y="0"/>
                  </a:moveTo>
                  <a:lnTo>
                    <a:pt x="1866646" y="320039"/>
                  </a:lnTo>
                  <a:lnTo>
                    <a:pt x="2876804" y="463296"/>
                  </a:lnTo>
                  <a:lnTo>
                    <a:pt x="3408679" y="528574"/>
                  </a:lnTo>
                  <a:lnTo>
                    <a:pt x="3780409" y="567689"/>
                  </a:lnTo>
                  <a:lnTo>
                    <a:pt x="4013454" y="588390"/>
                  </a:lnTo>
                  <a:lnTo>
                    <a:pt x="4125341" y="596900"/>
                  </a:lnTo>
                  <a:lnTo>
                    <a:pt x="4338955" y="610362"/>
                  </a:lnTo>
                  <a:lnTo>
                    <a:pt x="4440428" y="615188"/>
                  </a:lnTo>
                  <a:lnTo>
                    <a:pt x="4538345" y="618744"/>
                  </a:lnTo>
                  <a:lnTo>
                    <a:pt x="4632706" y="620902"/>
                  </a:lnTo>
                  <a:lnTo>
                    <a:pt x="4723637" y="621919"/>
                  </a:lnTo>
                  <a:lnTo>
                    <a:pt x="4811268" y="621664"/>
                  </a:lnTo>
                  <a:lnTo>
                    <a:pt x="4895596" y="620140"/>
                  </a:lnTo>
                  <a:lnTo>
                    <a:pt x="4977003" y="617601"/>
                  </a:lnTo>
                  <a:lnTo>
                    <a:pt x="5055361" y="614045"/>
                  </a:lnTo>
                  <a:lnTo>
                    <a:pt x="5130800" y="609346"/>
                  </a:lnTo>
                  <a:lnTo>
                    <a:pt x="5203444" y="603631"/>
                  </a:lnTo>
                  <a:lnTo>
                    <a:pt x="5273675" y="596900"/>
                  </a:lnTo>
                  <a:lnTo>
                    <a:pt x="5277053" y="596519"/>
                  </a:lnTo>
                  <a:lnTo>
                    <a:pt x="4723637" y="596519"/>
                  </a:lnTo>
                  <a:lnTo>
                    <a:pt x="4633214" y="595630"/>
                  </a:lnTo>
                  <a:lnTo>
                    <a:pt x="4538980" y="593344"/>
                  </a:lnTo>
                  <a:lnTo>
                    <a:pt x="4441444" y="589914"/>
                  </a:lnTo>
                  <a:lnTo>
                    <a:pt x="4441571" y="589914"/>
                  </a:lnTo>
                  <a:lnTo>
                    <a:pt x="4340225" y="584962"/>
                  </a:lnTo>
                  <a:lnTo>
                    <a:pt x="4127118" y="571626"/>
                  </a:lnTo>
                  <a:lnTo>
                    <a:pt x="4127246" y="571626"/>
                  </a:lnTo>
                  <a:lnTo>
                    <a:pt x="4015486" y="562990"/>
                  </a:lnTo>
                  <a:lnTo>
                    <a:pt x="3782822" y="542416"/>
                  </a:lnTo>
                  <a:lnTo>
                    <a:pt x="3661917" y="530351"/>
                  </a:lnTo>
                  <a:lnTo>
                    <a:pt x="3662045" y="530351"/>
                  </a:lnTo>
                  <a:lnTo>
                    <a:pt x="3282315" y="488441"/>
                  </a:lnTo>
                  <a:lnTo>
                    <a:pt x="3151662" y="472566"/>
                  </a:lnTo>
                  <a:lnTo>
                    <a:pt x="3150616" y="472566"/>
                  </a:lnTo>
                  <a:lnTo>
                    <a:pt x="3016504" y="455802"/>
                  </a:lnTo>
                  <a:lnTo>
                    <a:pt x="2313686" y="360172"/>
                  </a:lnTo>
                  <a:lnTo>
                    <a:pt x="4063" y="0"/>
                  </a:lnTo>
                  <a:close/>
                </a:path>
                <a:path w="6374765" h="622300">
                  <a:moveTo>
                    <a:pt x="4723735" y="596518"/>
                  </a:moveTo>
                  <a:close/>
                </a:path>
                <a:path w="6374765" h="622300">
                  <a:moveTo>
                    <a:pt x="5640197" y="513969"/>
                  </a:moveTo>
                  <a:lnTo>
                    <a:pt x="5583682" y="525526"/>
                  </a:lnTo>
                  <a:lnTo>
                    <a:pt x="5583935" y="525526"/>
                  </a:lnTo>
                  <a:lnTo>
                    <a:pt x="5525389" y="536321"/>
                  </a:lnTo>
                  <a:lnTo>
                    <a:pt x="5525643" y="536321"/>
                  </a:lnTo>
                  <a:lnTo>
                    <a:pt x="5465191" y="546353"/>
                  </a:lnTo>
                  <a:lnTo>
                    <a:pt x="5465445" y="546353"/>
                  </a:lnTo>
                  <a:lnTo>
                    <a:pt x="5402707" y="555625"/>
                  </a:lnTo>
                  <a:lnTo>
                    <a:pt x="5402960" y="555625"/>
                  </a:lnTo>
                  <a:lnTo>
                    <a:pt x="5338064" y="564007"/>
                  </a:lnTo>
                  <a:lnTo>
                    <a:pt x="5270881" y="571626"/>
                  </a:lnTo>
                  <a:lnTo>
                    <a:pt x="5271134" y="571626"/>
                  </a:lnTo>
                  <a:lnTo>
                    <a:pt x="5201158" y="578231"/>
                  </a:lnTo>
                  <a:lnTo>
                    <a:pt x="5201411" y="578231"/>
                  </a:lnTo>
                  <a:lnTo>
                    <a:pt x="5128895" y="583946"/>
                  </a:lnTo>
                  <a:lnTo>
                    <a:pt x="5129149" y="583946"/>
                  </a:lnTo>
                  <a:lnTo>
                    <a:pt x="5053837" y="588645"/>
                  </a:lnTo>
                  <a:lnTo>
                    <a:pt x="5054092" y="588645"/>
                  </a:lnTo>
                  <a:lnTo>
                    <a:pt x="4975859" y="592201"/>
                  </a:lnTo>
                  <a:lnTo>
                    <a:pt x="4976114" y="592201"/>
                  </a:lnTo>
                  <a:lnTo>
                    <a:pt x="4894960" y="594868"/>
                  </a:lnTo>
                  <a:lnTo>
                    <a:pt x="4810886" y="596264"/>
                  </a:lnTo>
                  <a:lnTo>
                    <a:pt x="4723735" y="596518"/>
                  </a:lnTo>
                  <a:lnTo>
                    <a:pt x="5277055" y="596518"/>
                  </a:lnTo>
                  <a:lnTo>
                    <a:pt x="5341239" y="589280"/>
                  </a:lnTo>
                  <a:lnTo>
                    <a:pt x="5406390" y="580771"/>
                  </a:lnTo>
                  <a:lnTo>
                    <a:pt x="5469255" y="571500"/>
                  </a:lnTo>
                  <a:lnTo>
                    <a:pt x="5529960" y="561339"/>
                  </a:lnTo>
                  <a:lnTo>
                    <a:pt x="5588634" y="550418"/>
                  </a:lnTo>
                  <a:lnTo>
                    <a:pt x="5645404" y="538861"/>
                  </a:lnTo>
                  <a:lnTo>
                    <a:pt x="5700141" y="526669"/>
                  </a:lnTo>
                  <a:lnTo>
                    <a:pt x="5751788" y="514096"/>
                  </a:lnTo>
                  <a:lnTo>
                    <a:pt x="5639943" y="514096"/>
                  </a:lnTo>
                  <a:lnTo>
                    <a:pt x="5640197" y="513969"/>
                  </a:lnTo>
                  <a:close/>
                </a:path>
                <a:path w="6374765" h="622300">
                  <a:moveTo>
                    <a:pt x="6021751" y="432435"/>
                  </a:moveTo>
                  <a:lnTo>
                    <a:pt x="5943219" y="432435"/>
                  </a:lnTo>
                  <a:lnTo>
                    <a:pt x="5847587" y="461772"/>
                  </a:lnTo>
                  <a:lnTo>
                    <a:pt x="5847842" y="461772"/>
                  </a:lnTo>
                  <a:lnTo>
                    <a:pt x="5798058" y="475741"/>
                  </a:lnTo>
                  <a:lnTo>
                    <a:pt x="5798311" y="475741"/>
                  </a:lnTo>
                  <a:lnTo>
                    <a:pt x="5747004" y="489076"/>
                  </a:lnTo>
                  <a:lnTo>
                    <a:pt x="5747258" y="489076"/>
                  </a:lnTo>
                  <a:lnTo>
                    <a:pt x="5694299" y="501903"/>
                  </a:lnTo>
                  <a:lnTo>
                    <a:pt x="5694553" y="501903"/>
                  </a:lnTo>
                  <a:lnTo>
                    <a:pt x="5639943" y="514096"/>
                  </a:lnTo>
                  <a:lnTo>
                    <a:pt x="5751788" y="514096"/>
                  </a:lnTo>
                  <a:lnTo>
                    <a:pt x="5753354" y="513714"/>
                  </a:lnTo>
                  <a:lnTo>
                    <a:pt x="5804789" y="500252"/>
                  </a:lnTo>
                  <a:lnTo>
                    <a:pt x="5854954" y="486156"/>
                  </a:lnTo>
                  <a:lnTo>
                    <a:pt x="5950839" y="456564"/>
                  </a:lnTo>
                  <a:lnTo>
                    <a:pt x="6021751" y="432435"/>
                  </a:lnTo>
                  <a:close/>
                </a:path>
                <a:path w="6374765" h="622300">
                  <a:moveTo>
                    <a:pt x="3150616" y="472439"/>
                  </a:moveTo>
                  <a:lnTo>
                    <a:pt x="3151662" y="472566"/>
                  </a:lnTo>
                  <a:lnTo>
                    <a:pt x="3150616" y="472439"/>
                  </a:lnTo>
                  <a:close/>
                </a:path>
                <a:path w="6374765" h="622300">
                  <a:moveTo>
                    <a:pt x="6120892" y="369062"/>
                  </a:moveTo>
                  <a:lnTo>
                    <a:pt x="6033643" y="401574"/>
                  </a:lnTo>
                  <a:lnTo>
                    <a:pt x="5943127" y="432463"/>
                  </a:lnTo>
                  <a:lnTo>
                    <a:pt x="6021751" y="432435"/>
                  </a:lnTo>
                  <a:lnTo>
                    <a:pt x="6042279" y="425450"/>
                  </a:lnTo>
                  <a:lnTo>
                    <a:pt x="6129908" y="392811"/>
                  </a:lnTo>
                  <a:lnTo>
                    <a:pt x="6189679" y="369188"/>
                  </a:lnTo>
                  <a:lnTo>
                    <a:pt x="6120765" y="369188"/>
                  </a:lnTo>
                  <a:close/>
                </a:path>
                <a:path w="6374765" h="622300">
                  <a:moveTo>
                    <a:pt x="6033897" y="401447"/>
                  </a:moveTo>
                  <a:lnTo>
                    <a:pt x="6033525" y="401574"/>
                  </a:lnTo>
                  <a:lnTo>
                    <a:pt x="6033897" y="401447"/>
                  </a:lnTo>
                  <a:close/>
                </a:path>
                <a:path w="6374765" h="622300">
                  <a:moveTo>
                    <a:pt x="6299491" y="296873"/>
                  </a:moveTo>
                  <a:lnTo>
                    <a:pt x="6287897" y="301751"/>
                  </a:lnTo>
                  <a:lnTo>
                    <a:pt x="6205220" y="335788"/>
                  </a:lnTo>
                  <a:lnTo>
                    <a:pt x="6120765" y="369188"/>
                  </a:lnTo>
                  <a:lnTo>
                    <a:pt x="6189679" y="369188"/>
                  </a:lnTo>
                  <a:lnTo>
                    <a:pt x="6214745" y="359283"/>
                  </a:lnTo>
                  <a:lnTo>
                    <a:pt x="6297676" y="325247"/>
                  </a:lnTo>
                  <a:lnTo>
                    <a:pt x="6309308" y="320315"/>
                  </a:lnTo>
                  <a:lnTo>
                    <a:pt x="6299491" y="296873"/>
                  </a:lnTo>
                  <a:close/>
                </a:path>
                <a:path w="6374765" h="622300">
                  <a:moveTo>
                    <a:pt x="6363538" y="291973"/>
                  </a:moveTo>
                  <a:lnTo>
                    <a:pt x="6311137" y="291973"/>
                  </a:lnTo>
                  <a:lnTo>
                    <a:pt x="6321044" y="315340"/>
                  </a:lnTo>
                  <a:lnTo>
                    <a:pt x="6309308" y="320315"/>
                  </a:lnTo>
                  <a:lnTo>
                    <a:pt x="6319139" y="343788"/>
                  </a:lnTo>
                  <a:lnTo>
                    <a:pt x="6363538" y="291973"/>
                  </a:lnTo>
                  <a:close/>
                </a:path>
                <a:path w="6374765" h="622300">
                  <a:moveTo>
                    <a:pt x="6311137" y="291973"/>
                  </a:moveTo>
                  <a:lnTo>
                    <a:pt x="6299491" y="296873"/>
                  </a:lnTo>
                  <a:lnTo>
                    <a:pt x="6309308" y="320315"/>
                  </a:lnTo>
                  <a:lnTo>
                    <a:pt x="6321044" y="315340"/>
                  </a:lnTo>
                  <a:lnTo>
                    <a:pt x="6311137" y="291973"/>
                  </a:lnTo>
                  <a:close/>
                </a:path>
                <a:path w="6374765" h="622300">
                  <a:moveTo>
                    <a:pt x="6289675" y="273431"/>
                  </a:moveTo>
                  <a:lnTo>
                    <a:pt x="6299491" y="296873"/>
                  </a:lnTo>
                  <a:lnTo>
                    <a:pt x="6311137" y="291973"/>
                  </a:lnTo>
                  <a:lnTo>
                    <a:pt x="6363538" y="291973"/>
                  </a:lnTo>
                  <a:lnTo>
                    <a:pt x="6374637" y="279019"/>
                  </a:lnTo>
                  <a:lnTo>
                    <a:pt x="6289675" y="273431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70144" y="3695700"/>
            <a:ext cx="5816600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rlito"/>
                <a:cs typeface="Carlito"/>
              </a:rPr>
              <a:t>If </a:t>
            </a:r>
            <a:r>
              <a:rPr sz="2000" spc="-15" dirty="0">
                <a:latin typeface="Carlito"/>
                <a:cs typeface="Carlito"/>
              </a:rPr>
              <a:t>we </a:t>
            </a:r>
            <a:r>
              <a:rPr sz="2000" dirty="0">
                <a:latin typeface="Carlito"/>
                <a:cs typeface="Carlito"/>
              </a:rPr>
              <a:t>try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connect </a:t>
            </a:r>
            <a:r>
              <a:rPr sz="2000" spc="-5" dirty="0">
                <a:latin typeface="Carlito"/>
                <a:cs typeface="Carlito"/>
              </a:rPr>
              <a:t>these tables using </a:t>
            </a:r>
            <a:r>
              <a:rPr sz="2000" b="1" spc="-5" dirty="0">
                <a:latin typeface="Carlito"/>
                <a:cs typeface="Carlito"/>
              </a:rPr>
              <a:t>product_id</a:t>
            </a:r>
            <a:r>
              <a:rPr sz="2000" spc="-5" dirty="0">
                <a:latin typeface="Carlito"/>
                <a:cs typeface="Carlito"/>
              </a:rPr>
              <a:t>,  we’ll </a:t>
            </a:r>
            <a:r>
              <a:rPr sz="2000" spc="-15" dirty="0">
                <a:latin typeface="Carlito"/>
                <a:cs typeface="Carlito"/>
              </a:rPr>
              <a:t>get </a:t>
            </a:r>
            <a:r>
              <a:rPr sz="2000" spc="-5" dirty="0">
                <a:latin typeface="Carlito"/>
                <a:cs typeface="Carlito"/>
              </a:rPr>
              <a:t>a </a:t>
            </a:r>
            <a:r>
              <a:rPr sz="2000" spc="-10" dirty="0">
                <a:latin typeface="Carlito"/>
                <a:cs typeface="Carlito"/>
              </a:rPr>
              <a:t>“</a:t>
            </a:r>
            <a:r>
              <a:rPr sz="2000" b="1" i="1" spc="-10" dirty="0">
                <a:latin typeface="Carlito"/>
                <a:cs typeface="Carlito"/>
              </a:rPr>
              <a:t>many-to-many relationship</a:t>
            </a:r>
            <a:r>
              <a:rPr sz="2000" spc="-10" dirty="0">
                <a:latin typeface="Carlito"/>
                <a:cs typeface="Carlito"/>
              </a:rPr>
              <a:t>” error since  </a:t>
            </a:r>
            <a:r>
              <a:rPr sz="2000" spc="-5" dirty="0">
                <a:latin typeface="Carlito"/>
                <a:cs typeface="Carlito"/>
              </a:rPr>
              <a:t>there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multiple </a:t>
            </a:r>
            <a:r>
              <a:rPr sz="2000" spc="-10" dirty="0">
                <a:latin typeface="Carlito"/>
                <a:cs typeface="Carlito"/>
              </a:rPr>
              <a:t>instances </a:t>
            </a:r>
            <a:r>
              <a:rPr sz="2000" spc="-5" dirty="0">
                <a:latin typeface="Carlito"/>
                <a:cs typeface="Carlito"/>
              </a:rPr>
              <a:t>of each ID </a:t>
            </a:r>
            <a:r>
              <a:rPr sz="2000" spc="-10" dirty="0">
                <a:latin typeface="Carlito"/>
                <a:cs typeface="Carlito"/>
              </a:rPr>
              <a:t>in </a:t>
            </a:r>
            <a:r>
              <a:rPr sz="2000" spc="-5" dirty="0">
                <a:latin typeface="Carlito"/>
                <a:cs typeface="Carlito"/>
              </a:rPr>
              <a:t>both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tables</a:t>
            </a:r>
            <a:endParaRPr sz="2000">
              <a:latin typeface="Carlito"/>
              <a:cs typeface="Carlito"/>
            </a:endParaRPr>
          </a:p>
          <a:p>
            <a:pPr marL="355600" marR="10668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20" dirty="0">
                <a:solidFill>
                  <a:srgbClr val="252525"/>
                </a:solidFill>
                <a:latin typeface="Carlito"/>
                <a:cs typeface="Carlito"/>
              </a:rPr>
              <a:t>Even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we </a:t>
            </a:r>
            <a:r>
              <a:rPr sz="2000" i="1" spc="-10" dirty="0">
                <a:solidFill>
                  <a:srgbClr val="252525"/>
                </a:solidFill>
                <a:latin typeface="Carlito"/>
                <a:cs typeface="Carlito"/>
              </a:rPr>
              <a:t>could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this relationship, how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would 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know which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product was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actually sold on each 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2000" dirty="0">
                <a:solidFill>
                  <a:srgbClr val="252525"/>
                </a:solidFill>
                <a:latin typeface="Carlito"/>
                <a:cs typeface="Carlito"/>
              </a:rPr>
              <a:t>– </a:t>
            </a:r>
            <a:r>
              <a:rPr sz="2000" b="1" i="1" dirty="0">
                <a:solidFill>
                  <a:srgbClr val="252525"/>
                </a:solidFill>
                <a:latin typeface="Carlito"/>
                <a:cs typeface="Carlito"/>
              </a:rPr>
              <a:t>Cream </a:t>
            </a:r>
            <a:r>
              <a:rPr sz="2000" b="1" i="1" spc="-5" dirty="0">
                <a:solidFill>
                  <a:srgbClr val="252525"/>
                </a:solidFill>
                <a:latin typeface="Carlito"/>
                <a:cs typeface="Carlito"/>
              </a:rPr>
              <a:t>Soda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2000" b="1" i="1" spc="-10" dirty="0">
                <a:solidFill>
                  <a:srgbClr val="252525"/>
                </a:solidFill>
                <a:latin typeface="Carlito"/>
                <a:cs typeface="Carlito"/>
              </a:rPr>
              <a:t>Diet </a:t>
            </a:r>
            <a:r>
              <a:rPr sz="2000" b="1" i="1" dirty="0">
                <a:solidFill>
                  <a:srgbClr val="252525"/>
                </a:solidFill>
                <a:latin typeface="Carlito"/>
                <a:cs typeface="Carlito"/>
              </a:rPr>
              <a:t>Cream</a:t>
            </a:r>
            <a:r>
              <a:rPr sz="2000" b="1" i="1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Carlito"/>
                <a:cs typeface="Carlito"/>
              </a:rPr>
              <a:t>Soda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?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383789" y="242569"/>
            <a:ext cx="74244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CARDINALITY </a:t>
            </a:r>
            <a:r>
              <a:rPr sz="3200" spc="-5" dirty="0"/>
              <a:t>CASE </a:t>
            </a:r>
            <a:r>
              <a:rPr sz="3200" spc="-20" dirty="0"/>
              <a:t>STUDY</a:t>
            </a:r>
            <a:r>
              <a:rPr sz="3200" b="0" spc="-20" dirty="0">
                <a:latin typeface="Carlito"/>
                <a:cs typeface="Carlito"/>
              </a:rPr>
              <a:t>:</a:t>
            </a:r>
            <a:r>
              <a:rPr sz="3200" b="0" spc="5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MANY-TO-MANY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51916" y="3084576"/>
            <a:ext cx="10071100" cy="324485"/>
            <a:chOff x="851916" y="3084576"/>
            <a:chExt cx="10071100" cy="324485"/>
          </a:xfrm>
        </p:grpSpPr>
        <p:sp>
          <p:nvSpPr>
            <p:cNvPr id="22" name="object 22"/>
            <p:cNvSpPr/>
            <p:nvPr/>
          </p:nvSpPr>
          <p:spPr>
            <a:xfrm>
              <a:off x="854166" y="3096552"/>
              <a:ext cx="10068358" cy="3124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1441" y="3094101"/>
              <a:ext cx="9993630" cy="220979"/>
            </a:xfrm>
            <a:custGeom>
              <a:avLst/>
              <a:gdLst/>
              <a:ahLst/>
              <a:cxnLst/>
              <a:rect l="l" t="t" r="r" b="b"/>
              <a:pathLst>
                <a:path w="9993630" h="220979">
                  <a:moveTo>
                    <a:pt x="9993630" y="0"/>
                  </a:moveTo>
                  <a:lnTo>
                    <a:pt x="9963418" y="65282"/>
                  </a:lnTo>
                  <a:lnTo>
                    <a:pt x="9929521" y="89190"/>
                  </a:lnTo>
                  <a:lnTo>
                    <a:pt x="9886535" y="104863"/>
                  </a:lnTo>
                  <a:lnTo>
                    <a:pt x="9837039" y="110489"/>
                  </a:lnTo>
                  <a:lnTo>
                    <a:pt x="1554734" y="110489"/>
                  </a:lnTo>
                  <a:lnTo>
                    <a:pt x="1505237" y="116128"/>
                  </a:lnTo>
                  <a:lnTo>
                    <a:pt x="1462251" y="131825"/>
                  </a:lnTo>
                  <a:lnTo>
                    <a:pt x="1428354" y="155752"/>
                  </a:lnTo>
                  <a:lnTo>
                    <a:pt x="1406125" y="186080"/>
                  </a:lnTo>
                  <a:lnTo>
                    <a:pt x="1398142" y="220979"/>
                  </a:lnTo>
                  <a:lnTo>
                    <a:pt x="1390173" y="186080"/>
                  </a:lnTo>
                  <a:lnTo>
                    <a:pt x="1367975" y="155752"/>
                  </a:lnTo>
                  <a:lnTo>
                    <a:pt x="1334116" y="131825"/>
                  </a:lnTo>
                  <a:lnTo>
                    <a:pt x="1291162" y="116128"/>
                  </a:lnTo>
                  <a:lnTo>
                    <a:pt x="1241679" y="110489"/>
                  </a:lnTo>
                  <a:lnTo>
                    <a:pt x="156527" y="110489"/>
                  </a:lnTo>
                  <a:lnTo>
                    <a:pt x="107052" y="104863"/>
                  </a:lnTo>
                  <a:lnTo>
                    <a:pt x="64083" y="89190"/>
                  </a:lnTo>
                  <a:lnTo>
                    <a:pt x="30200" y="65282"/>
                  </a:lnTo>
                  <a:lnTo>
                    <a:pt x="7979" y="3494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4410" y="1327320"/>
            <a:ext cx="4605655" cy="1213485"/>
            <a:chOff x="1074410" y="1327320"/>
            <a:chExt cx="4605655" cy="1213485"/>
          </a:xfrm>
        </p:grpSpPr>
        <p:sp>
          <p:nvSpPr>
            <p:cNvPr id="3" name="object 3"/>
            <p:cNvSpPr/>
            <p:nvPr/>
          </p:nvSpPr>
          <p:spPr>
            <a:xfrm>
              <a:off x="1074410" y="1327320"/>
              <a:ext cx="4605546" cy="12132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85849" y="1338833"/>
              <a:ext cx="4536186" cy="11437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703543" y="4794418"/>
            <a:ext cx="5927725" cy="1186180"/>
            <a:chOff x="5703543" y="4794418"/>
            <a:chExt cx="5927725" cy="1186180"/>
          </a:xfrm>
        </p:grpSpPr>
        <p:sp>
          <p:nvSpPr>
            <p:cNvPr id="6" name="object 6"/>
            <p:cNvSpPr/>
            <p:nvPr/>
          </p:nvSpPr>
          <p:spPr>
            <a:xfrm>
              <a:off x="5703543" y="4794418"/>
              <a:ext cx="5927650" cy="1185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9" y="4805933"/>
              <a:ext cx="5858256" cy="11163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160723" y="1351749"/>
            <a:ext cx="2693035" cy="1189355"/>
            <a:chOff x="6160723" y="1351749"/>
            <a:chExt cx="2693035" cy="1189355"/>
          </a:xfrm>
        </p:grpSpPr>
        <p:sp>
          <p:nvSpPr>
            <p:cNvPr id="9" name="object 9"/>
            <p:cNvSpPr/>
            <p:nvPr/>
          </p:nvSpPr>
          <p:spPr>
            <a:xfrm>
              <a:off x="6160723" y="1351749"/>
              <a:ext cx="2692999" cy="11888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2199" y="1363217"/>
              <a:ext cx="2623566" cy="11193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48511" y="1525485"/>
            <a:ext cx="1342390" cy="1042669"/>
            <a:chOff x="1048511" y="1525485"/>
            <a:chExt cx="1342390" cy="1042669"/>
          </a:xfrm>
        </p:grpSpPr>
        <p:sp>
          <p:nvSpPr>
            <p:cNvPr id="12" name="object 12"/>
            <p:cNvSpPr/>
            <p:nvPr/>
          </p:nvSpPr>
          <p:spPr>
            <a:xfrm>
              <a:off x="1048511" y="1525485"/>
              <a:ext cx="1341882" cy="10424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6230" y="1563242"/>
              <a:ext cx="1219200" cy="920115"/>
            </a:xfrm>
            <a:custGeom>
              <a:avLst/>
              <a:gdLst/>
              <a:ahLst/>
              <a:cxnLst/>
              <a:rect l="l" t="t" r="r" b="b"/>
              <a:pathLst>
                <a:path w="1219200" h="920114">
                  <a:moveTo>
                    <a:pt x="0" y="919734"/>
                  </a:moveTo>
                  <a:lnTo>
                    <a:pt x="1219200" y="919734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919734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134861" y="1535379"/>
            <a:ext cx="1313815" cy="1042035"/>
            <a:chOff x="6134861" y="1535379"/>
            <a:chExt cx="1313815" cy="1042035"/>
          </a:xfrm>
        </p:grpSpPr>
        <p:sp>
          <p:nvSpPr>
            <p:cNvPr id="15" name="object 15"/>
            <p:cNvSpPr/>
            <p:nvPr/>
          </p:nvSpPr>
          <p:spPr>
            <a:xfrm>
              <a:off x="6134861" y="1535379"/>
              <a:ext cx="1313688" cy="1041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580" y="1573149"/>
              <a:ext cx="1191260" cy="919480"/>
            </a:xfrm>
            <a:custGeom>
              <a:avLst/>
              <a:gdLst/>
              <a:ahLst/>
              <a:cxnLst/>
              <a:rect l="l" t="t" r="r" b="b"/>
              <a:pathLst>
                <a:path w="1191259" h="919480">
                  <a:moveTo>
                    <a:pt x="0" y="918972"/>
                  </a:moveTo>
                  <a:lnTo>
                    <a:pt x="1191005" y="918972"/>
                  </a:lnTo>
                  <a:lnTo>
                    <a:pt x="1191005" y="0"/>
                  </a:lnTo>
                  <a:lnTo>
                    <a:pt x="0" y="0"/>
                  </a:lnTo>
                  <a:lnTo>
                    <a:pt x="0" y="9189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17091" y="3093212"/>
            <a:ext cx="1006475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rlito"/>
                <a:cs typeface="Carlito"/>
              </a:rPr>
              <a:t>Connecting the </a:t>
            </a:r>
            <a:r>
              <a:rPr sz="2000" spc="-10" dirty="0">
                <a:latin typeface="Carlito"/>
                <a:cs typeface="Carlito"/>
              </a:rPr>
              <a:t>two tables above </a:t>
            </a:r>
            <a:r>
              <a:rPr sz="2000" spc="-5" dirty="0">
                <a:latin typeface="Carlito"/>
                <a:cs typeface="Carlito"/>
              </a:rPr>
              <a:t>using the </a:t>
            </a:r>
            <a:r>
              <a:rPr sz="2000" b="1" spc="-5" dirty="0">
                <a:latin typeface="Carlito"/>
                <a:cs typeface="Carlito"/>
              </a:rPr>
              <a:t>product_id </a:t>
            </a:r>
            <a:r>
              <a:rPr sz="2000" spc="-5" dirty="0">
                <a:latin typeface="Carlito"/>
                <a:cs typeface="Carlito"/>
              </a:rPr>
              <a:t>field </a:t>
            </a:r>
            <a:r>
              <a:rPr sz="2000" spc="-15" dirty="0">
                <a:latin typeface="Carlito"/>
                <a:cs typeface="Carlito"/>
              </a:rPr>
              <a:t>creates </a:t>
            </a:r>
            <a:r>
              <a:rPr sz="2000" spc="-5" dirty="0">
                <a:latin typeface="Carlito"/>
                <a:cs typeface="Carlito"/>
              </a:rPr>
              <a:t>a </a:t>
            </a:r>
            <a:r>
              <a:rPr sz="2000" b="1" i="1" spc="-5" dirty="0">
                <a:latin typeface="Carlito"/>
                <a:cs typeface="Carlito"/>
              </a:rPr>
              <a:t>one-to-one </a:t>
            </a:r>
            <a:r>
              <a:rPr sz="2000" b="1" i="1" spc="-10" dirty="0">
                <a:latin typeface="Carlito"/>
                <a:cs typeface="Carlito"/>
              </a:rPr>
              <a:t>relationship</a:t>
            </a:r>
            <a:r>
              <a:rPr sz="2000" spc="-10" dirty="0">
                <a:latin typeface="Carlito"/>
                <a:cs typeface="Carlito"/>
              </a:rPr>
              <a:t>,  </a:t>
            </a:r>
            <a:r>
              <a:rPr sz="2000" spc="-5" dirty="0">
                <a:latin typeface="Carlito"/>
                <a:cs typeface="Carlito"/>
              </a:rPr>
              <a:t>since each ID only </a:t>
            </a:r>
            <a:r>
              <a:rPr sz="2000" spc="-10" dirty="0">
                <a:latin typeface="Carlito"/>
                <a:cs typeface="Carlito"/>
              </a:rPr>
              <a:t>appears </a:t>
            </a:r>
            <a:r>
              <a:rPr sz="2000" spc="-5" dirty="0">
                <a:latin typeface="Carlito"/>
                <a:cs typeface="Carlito"/>
              </a:rPr>
              <a:t>once in each</a:t>
            </a:r>
            <a:r>
              <a:rPr sz="2000" spc="7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table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Unlike </a:t>
            </a:r>
            <a:r>
              <a:rPr sz="2000" spc="-20" dirty="0">
                <a:solidFill>
                  <a:srgbClr val="252525"/>
                </a:solidFill>
                <a:latin typeface="Carlito"/>
                <a:cs typeface="Carlito"/>
              </a:rPr>
              <a:t>many-to-many,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is nothing </a:t>
            </a:r>
            <a:r>
              <a:rPr sz="2000" i="1" spc="-5" dirty="0">
                <a:solidFill>
                  <a:srgbClr val="252525"/>
                </a:solidFill>
                <a:latin typeface="Carlito"/>
                <a:cs typeface="Carlito"/>
              </a:rPr>
              <a:t>illegal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about this relationship;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it’s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just</a:t>
            </a:r>
            <a:r>
              <a:rPr sz="2000" spc="2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252525"/>
                </a:solidFill>
                <a:latin typeface="Carlito"/>
                <a:cs typeface="Carlito"/>
              </a:rPr>
              <a:t>inefficient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363" y="4828285"/>
            <a:ext cx="463105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400" i="1" spc="-6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eliminate the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inefficiency,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you could</a:t>
            </a:r>
            <a:r>
              <a:rPr sz="1400" i="1" spc="1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simply</a:t>
            </a:r>
            <a:endParaRPr sz="14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merge the two tables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 single, valid</a:t>
            </a:r>
            <a:r>
              <a:rPr sz="14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lookup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288925" marR="5080" indent="-276860" algn="r">
              <a:lnSpc>
                <a:spcPct val="100000"/>
              </a:lnSpc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this still respects the laws of normalization,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since</a:t>
            </a:r>
            <a:r>
              <a:rPr sz="1400" i="1" spc="1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all</a:t>
            </a:r>
            <a:r>
              <a:rPr sz="14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rows  are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capture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attributes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related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the primary</a:t>
            </a:r>
            <a:r>
              <a:rPr sz="1400" i="1" spc="1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25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696972" y="242569"/>
            <a:ext cx="7818628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CARDINALITY </a:t>
            </a:r>
            <a:r>
              <a:rPr sz="3200" spc="-5" dirty="0"/>
              <a:t>CASE </a:t>
            </a:r>
            <a:r>
              <a:rPr sz="3200" spc="-20" dirty="0"/>
              <a:t>STUDY</a:t>
            </a:r>
            <a:r>
              <a:rPr sz="3200" b="0" spc="-20" dirty="0">
                <a:latin typeface="Carlito"/>
                <a:cs typeface="Carlito"/>
              </a:rPr>
              <a:t>:</a:t>
            </a:r>
            <a:r>
              <a:rPr sz="3200" b="0" spc="5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ONE-TO-ONE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909066" y="2626614"/>
            <a:ext cx="8103234" cy="307340"/>
            <a:chOff x="909066" y="2626614"/>
            <a:chExt cx="8103234" cy="307340"/>
          </a:xfrm>
        </p:grpSpPr>
        <p:sp>
          <p:nvSpPr>
            <p:cNvPr id="22" name="object 22"/>
            <p:cNvSpPr/>
            <p:nvPr/>
          </p:nvSpPr>
          <p:spPr>
            <a:xfrm>
              <a:off x="911334" y="2638183"/>
              <a:ext cx="8100848" cy="29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8591" y="2636139"/>
              <a:ext cx="8026400" cy="203200"/>
            </a:xfrm>
            <a:custGeom>
              <a:avLst/>
              <a:gdLst/>
              <a:ahLst/>
              <a:cxnLst/>
              <a:rect l="l" t="t" r="r" b="b"/>
              <a:pathLst>
                <a:path w="8026400" h="203200">
                  <a:moveTo>
                    <a:pt x="8026145" y="0"/>
                  </a:moveTo>
                  <a:lnTo>
                    <a:pt x="8014864" y="39463"/>
                  </a:lnTo>
                  <a:lnTo>
                    <a:pt x="7984093" y="71675"/>
                  </a:lnTo>
                  <a:lnTo>
                    <a:pt x="7938438" y="93386"/>
                  </a:lnTo>
                  <a:lnTo>
                    <a:pt x="7882508" y="101346"/>
                  </a:lnTo>
                  <a:lnTo>
                    <a:pt x="2304796" y="101346"/>
                  </a:lnTo>
                  <a:lnTo>
                    <a:pt x="2248939" y="109305"/>
                  </a:lnTo>
                  <a:lnTo>
                    <a:pt x="2203323" y="131016"/>
                  </a:lnTo>
                  <a:lnTo>
                    <a:pt x="2172565" y="163228"/>
                  </a:lnTo>
                  <a:lnTo>
                    <a:pt x="2161286" y="202691"/>
                  </a:lnTo>
                  <a:lnTo>
                    <a:pt x="2150004" y="163228"/>
                  </a:lnTo>
                  <a:lnTo>
                    <a:pt x="2119233" y="131016"/>
                  </a:lnTo>
                  <a:lnTo>
                    <a:pt x="2073578" y="109305"/>
                  </a:lnTo>
                  <a:lnTo>
                    <a:pt x="2017649" y="101346"/>
                  </a:lnTo>
                  <a:lnTo>
                    <a:pt x="143573" y="101346"/>
                  </a:lnTo>
                  <a:lnTo>
                    <a:pt x="87685" y="93386"/>
                  </a:lnTo>
                  <a:lnTo>
                    <a:pt x="42049" y="71675"/>
                  </a:lnTo>
                  <a:lnTo>
                    <a:pt x="11281" y="3946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441441" y="4715255"/>
            <a:ext cx="218440" cy="1357630"/>
            <a:chOff x="5441441" y="4715255"/>
            <a:chExt cx="218440" cy="1357630"/>
          </a:xfrm>
        </p:grpSpPr>
        <p:sp>
          <p:nvSpPr>
            <p:cNvPr id="25" name="object 25"/>
            <p:cNvSpPr/>
            <p:nvPr/>
          </p:nvSpPr>
          <p:spPr>
            <a:xfrm>
              <a:off x="5444232" y="4717456"/>
              <a:ext cx="215383" cy="13549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50966" y="4724780"/>
              <a:ext cx="150495" cy="1280160"/>
            </a:xfrm>
            <a:custGeom>
              <a:avLst/>
              <a:gdLst/>
              <a:ahLst/>
              <a:cxnLst/>
              <a:rect l="l" t="t" r="r" b="b"/>
              <a:pathLst>
                <a:path w="150495" h="1280160">
                  <a:moveTo>
                    <a:pt x="150113" y="1280160"/>
                  </a:moveTo>
                  <a:lnTo>
                    <a:pt x="120919" y="1271804"/>
                  </a:lnTo>
                  <a:lnTo>
                    <a:pt x="97059" y="1249019"/>
                  </a:lnTo>
                  <a:lnTo>
                    <a:pt x="80962" y="1215223"/>
                  </a:lnTo>
                  <a:lnTo>
                    <a:pt x="75057" y="1173835"/>
                  </a:lnTo>
                  <a:lnTo>
                    <a:pt x="75057" y="489839"/>
                  </a:lnTo>
                  <a:lnTo>
                    <a:pt x="69151" y="448476"/>
                  </a:lnTo>
                  <a:lnTo>
                    <a:pt x="53054" y="414686"/>
                  </a:lnTo>
                  <a:lnTo>
                    <a:pt x="29194" y="391898"/>
                  </a:lnTo>
                  <a:lnTo>
                    <a:pt x="0" y="383540"/>
                  </a:lnTo>
                  <a:lnTo>
                    <a:pt x="29194" y="375181"/>
                  </a:lnTo>
                  <a:lnTo>
                    <a:pt x="53054" y="352393"/>
                  </a:lnTo>
                  <a:lnTo>
                    <a:pt x="69151" y="318603"/>
                  </a:lnTo>
                  <a:lnTo>
                    <a:pt x="75057" y="277241"/>
                  </a:lnTo>
                  <a:lnTo>
                    <a:pt x="75057" y="106299"/>
                  </a:lnTo>
                  <a:lnTo>
                    <a:pt x="80962" y="64936"/>
                  </a:lnTo>
                  <a:lnTo>
                    <a:pt x="97059" y="31146"/>
                  </a:lnTo>
                  <a:lnTo>
                    <a:pt x="120919" y="8358"/>
                  </a:lnTo>
                  <a:lnTo>
                    <a:pt x="150113" y="0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301367" y="1935479"/>
            <a:ext cx="3738245" cy="333375"/>
          </a:xfrm>
          <a:custGeom>
            <a:avLst/>
            <a:gdLst/>
            <a:ahLst/>
            <a:cxnLst/>
            <a:rect l="l" t="t" r="r" b="b"/>
            <a:pathLst>
              <a:path w="3738245" h="333375">
                <a:moveTo>
                  <a:pt x="3556" y="0"/>
                </a:moveTo>
                <a:lnTo>
                  <a:pt x="1605280" y="241808"/>
                </a:lnTo>
                <a:lnTo>
                  <a:pt x="1998598" y="284988"/>
                </a:lnTo>
                <a:lnTo>
                  <a:pt x="2248119" y="307721"/>
                </a:lnTo>
                <a:lnTo>
                  <a:pt x="2482469" y="324104"/>
                </a:lnTo>
                <a:lnTo>
                  <a:pt x="2603754" y="329692"/>
                </a:lnTo>
                <a:lnTo>
                  <a:pt x="2661158" y="331470"/>
                </a:lnTo>
                <a:lnTo>
                  <a:pt x="2716657" y="332613"/>
                </a:lnTo>
                <a:lnTo>
                  <a:pt x="2769870" y="333121"/>
                </a:lnTo>
                <a:lnTo>
                  <a:pt x="2821432" y="332994"/>
                </a:lnTo>
                <a:lnTo>
                  <a:pt x="2870835" y="332232"/>
                </a:lnTo>
                <a:lnTo>
                  <a:pt x="2918586" y="330962"/>
                </a:lnTo>
                <a:lnTo>
                  <a:pt x="2964560" y="329057"/>
                </a:lnTo>
                <a:lnTo>
                  <a:pt x="3008884" y="326644"/>
                </a:lnTo>
                <a:lnTo>
                  <a:pt x="3051556" y="323596"/>
                </a:lnTo>
                <a:lnTo>
                  <a:pt x="3092704" y="320167"/>
                </a:lnTo>
                <a:lnTo>
                  <a:pt x="3132455" y="316230"/>
                </a:lnTo>
                <a:lnTo>
                  <a:pt x="3170809" y="311912"/>
                </a:lnTo>
                <a:lnTo>
                  <a:pt x="3202903" y="307721"/>
                </a:lnTo>
                <a:lnTo>
                  <a:pt x="2769870" y="307721"/>
                </a:lnTo>
                <a:lnTo>
                  <a:pt x="2716910" y="307213"/>
                </a:lnTo>
                <a:lnTo>
                  <a:pt x="2661793" y="306070"/>
                </a:lnTo>
                <a:lnTo>
                  <a:pt x="2604643" y="304292"/>
                </a:lnTo>
                <a:lnTo>
                  <a:pt x="2545334" y="301879"/>
                </a:lnTo>
                <a:lnTo>
                  <a:pt x="2483866" y="298704"/>
                </a:lnTo>
                <a:lnTo>
                  <a:pt x="2420493" y="294894"/>
                </a:lnTo>
                <a:lnTo>
                  <a:pt x="2287778" y="285496"/>
                </a:lnTo>
                <a:lnTo>
                  <a:pt x="2218690" y="279908"/>
                </a:lnTo>
                <a:lnTo>
                  <a:pt x="2147823" y="273685"/>
                </a:lnTo>
                <a:lnTo>
                  <a:pt x="2001011" y="259715"/>
                </a:lnTo>
                <a:lnTo>
                  <a:pt x="1769491" y="235077"/>
                </a:lnTo>
                <a:lnTo>
                  <a:pt x="1442211" y="196342"/>
                </a:lnTo>
                <a:lnTo>
                  <a:pt x="3556" y="0"/>
                </a:lnTo>
                <a:close/>
              </a:path>
              <a:path w="3738245" h="333375">
                <a:moveTo>
                  <a:pt x="2769970" y="307720"/>
                </a:moveTo>
                <a:close/>
              </a:path>
              <a:path w="3738245" h="333375">
                <a:moveTo>
                  <a:pt x="3129915" y="290957"/>
                </a:moveTo>
                <a:lnTo>
                  <a:pt x="3090291" y="294894"/>
                </a:lnTo>
                <a:lnTo>
                  <a:pt x="3090545" y="294894"/>
                </a:lnTo>
                <a:lnTo>
                  <a:pt x="3049523" y="298323"/>
                </a:lnTo>
                <a:lnTo>
                  <a:pt x="3049778" y="298323"/>
                </a:lnTo>
                <a:lnTo>
                  <a:pt x="3007233" y="301244"/>
                </a:lnTo>
                <a:lnTo>
                  <a:pt x="3007486" y="301244"/>
                </a:lnTo>
                <a:lnTo>
                  <a:pt x="2963291" y="303657"/>
                </a:lnTo>
                <a:lnTo>
                  <a:pt x="2917571" y="305562"/>
                </a:lnTo>
                <a:lnTo>
                  <a:pt x="2917824" y="305562"/>
                </a:lnTo>
                <a:lnTo>
                  <a:pt x="2870199" y="306832"/>
                </a:lnTo>
                <a:lnTo>
                  <a:pt x="2870454" y="306832"/>
                </a:lnTo>
                <a:lnTo>
                  <a:pt x="2821050" y="307594"/>
                </a:lnTo>
                <a:lnTo>
                  <a:pt x="2769970" y="307720"/>
                </a:lnTo>
                <a:lnTo>
                  <a:pt x="3202905" y="307720"/>
                </a:lnTo>
                <a:lnTo>
                  <a:pt x="3207766" y="307086"/>
                </a:lnTo>
                <a:lnTo>
                  <a:pt x="3243325" y="301879"/>
                </a:lnTo>
                <a:lnTo>
                  <a:pt x="3277743" y="296164"/>
                </a:lnTo>
                <a:lnTo>
                  <a:pt x="3306169" y="291084"/>
                </a:lnTo>
                <a:lnTo>
                  <a:pt x="3129660" y="291084"/>
                </a:lnTo>
                <a:lnTo>
                  <a:pt x="3129915" y="290957"/>
                </a:lnTo>
                <a:close/>
              </a:path>
              <a:path w="3738245" h="333375">
                <a:moveTo>
                  <a:pt x="3338322" y="258953"/>
                </a:moveTo>
                <a:lnTo>
                  <a:pt x="3306318" y="265303"/>
                </a:lnTo>
                <a:lnTo>
                  <a:pt x="3306572" y="265303"/>
                </a:lnTo>
                <a:lnTo>
                  <a:pt x="3273425" y="271145"/>
                </a:lnTo>
                <a:lnTo>
                  <a:pt x="3239388" y="276733"/>
                </a:lnTo>
                <a:lnTo>
                  <a:pt x="3239516" y="276733"/>
                </a:lnTo>
                <a:lnTo>
                  <a:pt x="3204083" y="281940"/>
                </a:lnTo>
                <a:lnTo>
                  <a:pt x="3204336" y="281940"/>
                </a:lnTo>
                <a:lnTo>
                  <a:pt x="3167634" y="286639"/>
                </a:lnTo>
                <a:lnTo>
                  <a:pt x="3129660" y="291084"/>
                </a:lnTo>
                <a:lnTo>
                  <a:pt x="3306169" y="291084"/>
                </a:lnTo>
                <a:lnTo>
                  <a:pt x="3374517" y="277241"/>
                </a:lnTo>
                <a:lnTo>
                  <a:pt x="3434206" y="263017"/>
                </a:lnTo>
                <a:lnTo>
                  <a:pt x="3449036" y="259080"/>
                </a:lnTo>
                <a:lnTo>
                  <a:pt x="3338068" y="259080"/>
                </a:lnTo>
                <a:lnTo>
                  <a:pt x="3338322" y="258953"/>
                </a:lnTo>
                <a:close/>
              </a:path>
              <a:path w="3738245" h="333375">
                <a:moveTo>
                  <a:pt x="3369182" y="252349"/>
                </a:moveTo>
                <a:lnTo>
                  <a:pt x="3338068" y="259080"/>
                </a:lnTo>
                <a:lnTo>
                  <a:pt x="3449036" y="259080"/>
                </a:lnTo>
                <a:lnTo>
                  <a:pt x="3462908" y="255397"/>
                </a:lnTo>
                <a:lnTo>
                  <a:pt x="3473395" y="252475"/>
                </a:lnTo>
                <a:lnTo>
                  <a:pt x="3368929" y="252475"/>
                </a:lnTo>
                <a:lnTo>
                  <a:pt x="3369182" y="252349"/>
                </a:lnTo>
                <a:close/>
              </a:path>
              <a:path w="3738245" h="333375">
                <a:moveTo>
                  <a:pt x="3536823" y="207264"/>
                </a:moveTo>
                <a:lnTo>
                  <a:pt x="3510406" y="215392"/>
                </a:lnTo>
                <a:lnTo>
                  <a:pt x="3483609" y="223266"/>
                </a:lnTo>
                <a:lnTo>
                  <a:pt x="3456178" y="230886"/>
                </a:lnTo>
                <a:lnTo>
                  <a:pt x="3427856" y="238379"/>
                </a:lnTo>
                <a:lnTo>
                  <a:pt x="3398901" y="245491"/>
                </a:lnTo>
                <a:lnTo>
                  <a:pt x="3368929" y="252475"/>
                </a:lnTo>
                <a:lnTo>
                  <a:pt x="3473395" y="252475"/>
                </a:lnTo>
                <a:lnTo>
                  <a:pt x="3517773" y="239775"/>
                </a:lnTo>
                <a:lnTo>
                  <a:pt x="3595751" y="214757"/>
                </a:lnTo>
                <a:lnTo>
                  <a:pt x="3616881" y="207391"/>
                </a:lnTo>
                <a:lnTo>
                  <a:pt x="3536569" y="207391"/>
                </a:lnTo>
                <a:lnTo>
                  <a:pt x="3536823" y="207264"/>
                </a:lnTo>
                <a:close/>
              </a:path>
              <a:path w="3738245" h="333375">
                <a:moveTo>
                  <a:pt x="3728526" y="160020"/>
                </a:moveTo>
                <a:lnTo>
                  <a:pt x="3673855" y="160020"/>
                </a:lnTo>
                <a:lnTo>
                  <a:pt x="3682619" y="183896"/>
                </a:lnTo>
                <a:lnTo>
                  <a:pt x="3670677" y="188245"/>
                </a:lnTo>
                <a:lnTo>
                  <a:pt x="3679444" y="212090"/>
                </a:lnTo>
                <a:lnTo>
                  <a:pt x="3728526" y="160020"/>
                </a:lnTo>
                <a:close/>
              </a:path>
              <a:path w="3738245" h="333375">
                <a:moveTo>
                  <a:pt x="3587750" y="190627"/>
                </a:moveTo>
                <a:lnTo>
                  <a:pt x="3536569" y="207391"/>
                </a:lnTo>
                <a:lnTo>
                  <a:pt x="3616881" y="207391"/>
                </a:lnTo>
                <a:lnTo>
                  <a:pt x="3645661" y="197358"/>
                </a:lnTo>
                <a:lnTo>
                  <a:pt x="3663791" y="190754"/>
                </a:lnTo>
                <a:lnTo>
                  <a:pt x="3587623" y="190754"/>
                </a:lnTo>
                <a:close/>
              </a:path>
              <a:path w="3738245" h="333375">
                <a:moveTo>
                  <a:pt x="3661905" y="164388"/>
                </a:moveTo>
                <a:lnTo>
                  <a:pt x="3637026" y="173482"/>
                </a:lnTo>
                <a:lnTo>
                  <a:pt x="3587623" y="190754"/>
                </a:lnTo>
                <a:lnTo>
                  <a:pt x="3663791" y="190754"/>
                </a:lnTo>
                <a:lnTo>
                  <a:pt x="3670677" y="188245"/>
                </a:lnTo>
                <a:lnTo>
                  <a:pt x="3661905" y="164388"/>
                </a:lnTo>
                <a:close/>
              </a:path>
              <a:path w="3738245" h="333375">
                <a:moveTo>
                  <a:pt x="3673855" y="160020"/>
                </a:moveTo>
                <a:lnTo>
                  <a:pt x="3661905" y="164388"/>
                </a:lnTo>
                <a:lnTo>
                  <a:pt x="3670677" y="188245"/>
                </a:lnTo>
                <a:lnTo>
                  <a:pt x="3682619" y="183896"/>
                </a:lnTo>
                <a:lnTo>
                  <a:pt x="3673855" y="160020"/>
                </a:lnTo>
                <a:close/>
              </a:path>
              <a:path w="3738245" h="333375">
                <a:moveTo>
                  <a:pt x="3653154" y="140589"/>
                </a:moveTo>
                <a:lnTo>
                  <a:pt x="3661905" y="164388"/>
                </a:lnTo>
                <a:lnTo>
                  <a:pt x="3673855" y="160020"/>
                </a:lnTo>
                <a:lnTo>
                  <a:pt x="3728526" y="160020"/>
                </a:lnTo>
                <a:lnTo>
                  <a:pt x="3737863" y="150114"/>
                </a:lnTo>
                <a:lnTo>
                  <a:pt x="3653154" y="140589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3841" y="1169641"/>
            <a:ext cx="5913755" cy="4037965"/>
            <a:chOff x="483841" y="1169641"/>
            <a:chExt cx="5913755" cy="4037965"/>
          </a:xfrm>
        </p:grpSpPr>
        <p:sp>
          <p:nvSpPr>
            <p:cNvPr id="3" name="object 3"/>
            <p:cNvSpPr/>
            <p:nvPr/>
          </p:nvSpPr>
          <p:spPr>
            <a:xfrm>
              <a:off x="483841" y="1169641"/>
              <a:ext cx="5913176" cy="40378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5300" y="1181100"/>
              <a:ext cx="5843778" cy="39684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8562" y="3311651"/>
              <a:ext cx="1587246" cy="1698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6281" y="3349370"/>
              <a:ext cx="1464945" cy="1576070"/>
            </a:xfrm>
            <a:custGeom>
              <a:avLst/>
              <a:gdLst/>
              <a:ahLst/>
              <a:cxnLst/>
              <a:rect l="l" t="t" r="r" b="b"/>
              <a:pathLst>
                <a:path w="1464945" h="1576070">
                  <a:moveTo>
                    <a:pt x="0" y="1575815"/>
                  </a:moveTo>
                  <a:lnTo>
                    <a:pt x="1464564" y="1575815"/>
                  </a:lnTo>
                  <a:lnTo>
                    <a:pt x="1464564" y="0"/>
                  </a:lnTo>
                  <a:lnTo>
                    <a:pt x="0" y="0"/>
                  </a:lnTo>
                  <a:lnTo>
                    <a:pt x="0" y="157581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6692" y="1315719"/>
            <a:ext cx="9799955" cy="482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003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rlito"/>
                <a:cs typeface="Carlito"/>
              </a:rPr>
              <a:t>This model </a:t>
            </a:r>
            <a:r>
              <a:rPr sz="2000" spc="-10" dirty="0">
                <a:latin typeface="Carlito"/>
                <a:cs typeface="Carlito"/>
              </a:rPr>
              <a:t>contains two </a:t>
            </a:r>
            <a:r>
              <a:rPr sz="2000" spc="-15" dirty="0">
                <a:latin typeface="Carlito"/>
                <a:cs typeface="Carlito"/>
              </a:rPr>
              <a:t>data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tables:</a:t>
            </a:r>
            <a:endParaRPr sz="2000">
              <a:latin typeface="Carlito"/>
              <a:cs typeface="Carlito"/>
            </a:endParaRPr>
          </a:p>
          <a:p>
            <a:pPr marL="5320030">
              <a:lnSpc>
                <a:spcPct val="100000"/>
              </a:lnSpc>
            </a:pPr>
            <a:r>
              <a:rPr sz="2000" b="1" spc="-10" dirty="0">
                <a:latin typeface="Carlito"/>
                <a:cs typeface="Carlito"/>
              </a:rPr>
              <a:t>Sales_Data </a:t>
            </a:r>
            <a:r>
              <a:rPr sz="2000" spc="-5" dirty="0">
                <a:latin typeface="Carlito"/>
                <a:cs typeface="Carlito"/>
              </a:rPr>
              <a:t>and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Returns_Data</a:t>
            </a:r>
            <a:endParaRPr sz="2000">
              <a:latin typeface="Carlito"/>
              <a:cs typeface="Carlito"/>
            </a:endParaRPr>
          </a:p>
          <a:p>
            <a:pPr marL="5662930" marR="34925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5662295" algn="l"/>
                <a:tab pos="5662930" algn="l"/>
              </a:tabLst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Note that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table connects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Calendar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Product_Lookup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just </a:t>
            </a:r>
            <a:r>
              <a:rPr sz="1800" spc="-20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Sales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table, but without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CustomerKey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field 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cannot be joined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80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Customer_Lookup</a:t>
            </a:r>
            <a:endParaRPr sz="1800">
              <a:latin typeface="Carlito"/>
              <a:cs typeface="Carlito"/>
            </a:endParaRPr>
          </a:p>
          <a:p>
            <a:pPr marL="5662930" marR="508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5662295" algn="l"/>
                <a:tab pos="5662930" algn="l"/>
              </a:tabLst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This allows us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analyze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sales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returns 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within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same </a:t>
            </a:r>
            <a:r>
              <a:rPr sz="1800" spc="-35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800" b="1" i="1" dirty="0">
                <a:latin typeface="Carlito"/>
                <a:cs typeface="Carlito"/>
              </a:rPr>
              <a:t>but </a:t>
            </a:r>
            <a:r>
              <a:rPr sz="1800" b="1" i="1" spc="-5" dirty="0">
                <a:latin typeface="Carlito"/>
                <a:cs typeface="Carlito"/>
              </a:rPr>
              <a:t>only </a:t>
            </a:r>
            <a:r>
              <a:rPr sz="1800" b="1" i="1" dirty="0">
                <a:latin typeface="Carlito"/>
                <a:cs typeface="Carlito"/>
              </a:rPr>
              <a:t>if </a:t>
            </a:r>
            <a:r>
              <a:rPr sz="1800" b="1" i="1" spc="-5" dirty="0">
                <a:latin typeface="Carlito"/>
                <a:cs typeface="Carlito"/>
              </a:rPr>
              <a:t>we </a:t>
            </a:r>
            <a:r>
              <a:rPr sz="1800" b="1" i="1" spc="-10" dirty="0">
                <a:latin typeface="Carlito"/>
                <a:cs typeface="Carlito"/>
              </a:rPr>
              <a:t>filter </a:t>
            </a:r>
            <a:r>
              <a:rPr sz="1800" b="1" i="1" spc="-5" dirty="0">
                <a:latin typeface="Carlito"/>
                <a:cs typeface="Carlito"/>
              </a:rPr>
              <a:t>or  </a:t>
            </a:r>
            <a:r>
              <a:rPr sz="1800" b="1" i="1" spc="-10" dirty="0">
                <a:latin typeface="Carlito"/>
                <a:cs typeface="Carlito"/>
              </a:rPr>
              <a:t>segment </a:t>
            </a:r>
            <a:r>
              <a:rPr sz="1800" b="1" i="1" dirty="0">
                <a:latin typeface="Carlito"/>
                <a:cs typeface="Carlito"/>
              </a:rPr>
              <a:t>the </a:t>
            </a:r>
            <a:r>
              <a:rPr sz="1800" b="1" i="1" spc="-10" dirty="0">
                <a:latin typeface="Carlito"/>
                <a:cs typeface="Carlito"/>
              </a:rPr>
              <a:t>data </a:t>
            </a:r>
            <a:r>
              <a:rPr sz="1800" b="1" i="1" spc="-5" dirty="0">
                <a:latin typeface="Carlito"/>
                <a:cs typeface="Carlito"/>
              </a:rPr>
              <a:t>using shared</a:t>
            </a:r>
            <a:r>
              <a:rPr sz="1800" b="1" i="1" spc="70" dirty="0">
                <a:latin typeface="Carlito"/>
                <a:cs typeface="Carlito"/>
              </a:rPr>
              <a:t> </a:t>
            </a:r>
            <a:r>
              <a:rPr sz="1800" b="1" i="1" spc="-10" dirty="0">
                <a:latin typeface="Carlito"/>
                <a:cs typeface="Carlito"/>
              </a:rPr>
              <a:t>lookups</a:t>
            </a:r>
            <a:endParaRPr sz="1800">
              <a:latin typeface="Carlito"/>
              <a:cs typeface="Carlito"/>
            </a:endParaRPr>
          </a:p>
          <a:p>
            <a:pPr marL="6120130" marR="13970" lvl="1" indent="-34290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6119495" algn="l"/>
                <a:tab pos="6120130" algn="l"/>
              </a:tabLst>
            </a:pP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other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words, we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know which </a:t>
            </a:r>
            <a:r>
              <a:rPr sz="1600" b="1" i="1" dirty="0">
                <a:solidFill>
                  <a:srgbClr val="252525"/>
                </a:solidFill>
                <a:latin typeface="Carlito"/>
                <a:cs typeface="Carlito"/>
              </a:rPr>
              <a:t>product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was  returned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date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, but nothing 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about which </a:t>
            </a:r>
            <a:r>
              <a:rPr sz="1600" b="1" i="1" spc="-10" dirty="0">
                <a:solidFill>
                  <a:srgbClr val="252525"/>
                </a:solidFill>
                <a:latin typeface="Carlito"/>
                <a:cs typeface="Carlito"/>
              </a:rPr>
              <a:t>customer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made the</a:t>
            </a:r>
            <a:r>
              <a:rPr sz="16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return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In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general, never create </a:t>
            </a:r>
            <a:r>
              <a:rPr sz="1600" b="1" i="1" dirty="0">
                <a:solidFill>
                  <a:srgbClr val="0D0D0D"/>
                </a:solidFill>
                <a:latin typeface="Carlito"/>
                <a:cs typeface="Carlito"/>
              </a:rPr>
              <a:t>direct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relationships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between </a:t>
            </a:r>
            <a:r>
              <a:rPr sz="1600" i="1" spc="-15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tables;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instead,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connect </a:t>
            </a:r>
            <a:r>
              <a:rPr sz="1600" b="1" i="1" dirty="0">
                <a:solidFill>
                  <a:srgbClr val="0D0D0D"/>
                </a:solidFill>
                <a:latin typeface="Carlito"/>
                <a:cs typeface="Carlito"/>
              </a:rPr>
              <a:t>them through </a:t>
            </a:r>
            <a:r>
              <a:rPr sz="1600" b="1" i="1" spc="-5" dirty="0">
                <a:solidFill>
                  <a:srgbClr val="0D0D0D"/>
                </a:solidFill>
                <a:latin typeface="Carlito"/>
                <a:cs typeface="Carlito"/>
              </a:rPr>
              <a:t>shared</a:t>
            </a:r>
            <a:r>
              <a:rPr sz="1600" b="1" i="1" spc="114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0D0D0D"/>
                </a:solidFill>
                <a:latin typeface="Carlito"/>
                <a:cs typeface="Carlito"/>
              </a:rPr>
              <a:t>lookups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6759" y="5481065"/>
            <a:ext cx="10620375" cy="821690"/>
            <a:chOff x="746759" y="5481065"/>
            <a:chExt cx="10620375" cy="821690"/>
          </a:xfrm>
        </p:grpSpPr>
        <p:sp>
          <p:nvSpPr>
            <p:cNvPr id="9" name="object 9"/>
            <p:cNvSpPr/>
            <p:nvPr/>
          </p:nvSpPr>
          <p:spPr>
            <a:xfrm>
              <a:off x="1158620" y="5554598"/>
              <a:ext cx="10195560" cy="685165"/>
            </a:xfrm>
            <a:custGeom>
              <a:avLst/>
              <a:gdLst/>
              <a:ahLst/>
              <a:cxnLst/>
              <a:rect l="l" t="t" r="r" b="b"/>
              <a:pathLst>
                <a:path w="10195560" h="685164">
                  <a:moveTo>
                    <a:pt x="0" y="685038"/>
                  </a:moveTo>
                  <a:lnTo>
                    <a:pt x="10195560" y="685038"/>
                  </a:lnTo>
                  <a:lnTo>
                    <a:pt x="10195560" y="0"/>
                  </a:lnTo>
                  <a:lnTo>
                    <a:pt x="0" y="0"/>
                  </a:lnTo>
                  <a:lnTo>
                    <a:pt x="0" y="685038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59" y="5481065"/>
              <a:ext cx="822197" cy="821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97200" y="242569"/>
            <a:ext cx="6193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Carlito"/>
                <a:cs typeface="Carlito"/>
              </a:rPr>
              <a:t>CONNECTING </a:t>
            </a:r>
            <a:r>
              <a:rPr sz="3200" b="0" spc="-35" dirty="0">
                <a:latin typeface="Carlito"/>
                <a:cs typeface="Carlito"/>
              </a:rPr>
              <a:t>MULTIPLE </a:t>
            </a:r>
            <a:r>
              <a:rPr sz="3200" b="0" spc="-145" dirty="0">
                <a:latin typeface="Carlito"/>
                <a:cs typeface="Carlito"/>
              </a:rPr>
              <a:t>DATA</a:t>
            </a:r>
            <a:r>
              <a:rPr sz="3200" b="0" spc="90" dirty="0">
                <a:latin typeface="Carlito"/>
                <a:cs typeface="Carlito"/>
              </a:rPr>
              <a:t> </a:t>
            </a:r>
            <a:r>
              <a:rPr sz="3200" b="0" spc="-50" dirty="0">
                <a:latin typeface="Carlito"/>
                <a:cs typeface="Carlito"/>
              </a:rPr>
              <a:t>TABLES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540763" y="1091183"/>
            <a:ext cx="229235" cy="4311015"/>
            <a:chOff x="6540763" y="1091183"/>
            <a:chExt cx="229235" cy="4311015"/>
          </a:xfrm>
        </p:grpSpPr>
        <p:sp>
          <p:nvSpPr>
            <p:cNvPr id="14" name="object 14"/>
            <p:cNvSpPr/>
            <p:nvPr/>
          </p:nvSpPr>
          <p:spPr>
            <a:xfrm>
              <a:off x="6540763" y="1093393"/>
              <a:ext cx="229018" cy="43084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52056" y="1100708"/>
              <a:ext cx="163830" cy="4234180"/>
            </a:xfrm>
            <a:custGeom>
              <a:avLst/>
              <a:gdLst/>
              <a:ahLst/>
              <a:cxnLst/>
              <a:rect l="l" t="t" r="r" b="b"/>
              <a:pathLst>
                <a:path w="163829" h="4234180">
                  <a:moveTo>
                    <a:pt x="0" y="0"/>
                  </a:moveTo>
                  <a:lnTo>
                    <a:pt x="31873" y="9118"/>
                  </a:lnTo>
                  <a:lnTo>
                    <a:pt x="57912" y="33988"/>
                  </a:lnTo>
                  <a:lnTo>
                    <a:pt x="75473" y="70883"/>
                  </a:lnTo>
                  <a:lnTo>
                    <a:pt x="81915" y="116077"/>
                  </a:lnTo>
                  <a:lnTo>
                    <a:pt x="81915" y="380238"/>
                  </a:lnTo>
                  <a:lnTo>
                    <a:pt x="88356" y="425432"/>
                  </a:lnTo>
                  <a:lnTo>
                    <a:pt x="105918" y="462327"/>
                  </a:lnTo>
                  <a:lnTo>
                    <a:pt x="131956" y="487197"/>
                  </a:lnTo>
                  <a:lnTo>
                    <a:pt x="163829" y="496315"/>
                  </a:lnTo>
                  <a:lnTo>
                    <a:pt x="131956" y="505434"/>
                  </a:lnTo>
                  <a:lnTo>
                    <a:pt x="105918" y="530304"/>
                  </a:lnTo>
                  <a:lnTo>
                    <a:pt x="88356" y="567199"/>
                  </a:lnTo>
                  <a:lnTo>
                    <a:pt x="81915" y="612393"/>
                  </a:lnTo>
                  <a:lnTo>
                    <a:pt x="81915" y="4117593"/>
                  </a:lnTo>
                  <a:lnTo>
                    <a:pt x="75473" y="4162788"/>
                  </a:lnTo>
                  <a:lnTo>
                    <a:pt x="57912" y="4199683"/>
                  </a:lnTo>
                  <a:lnTo>
                    <a:pt x="31873" y="4224553"/>
                  </a:lnTo>
                  <a:lnTo>
                    <a:pt x="0" y="4233672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336035" y="3311652"/>
            <a:ext cx="1607185" cy="1146175"/>
            <a:chOff x="3336035" y="3311652"/>
            <a:chExt cx="1607185" cy="1146175"/>
          </a:xfrm>
        </p:grpSpPr>
        <p:sp>
          <p:nvSpPr>
            <p:cNvPr id="17" name="object 17"/>
            <p:cNvSpPr/>
            <p:nvPr/>
          </p:nvSpPr>
          <p:spPr>
            <a:xfrm>
              <a:off x="3336035" y="3311652"/>
              <a:ext cx="1607058" cy="11460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3754" y="3349371"/>
              <a:ext cx="1484630" cy="1023619"/>
            </a:xfrm>
            <a:custGeom>
              <a:avLst/>
              <a:gdLst/>
              <a:ahLst/>
              <a:cxnLst/>
              <a:rect l="l" t="t" r="r" b="b"/>
              <a:pathLst>
                <a:path w="1484629" h="1023620">
                  <a:moveTo>
                    <a:pt x="0" y="1023365"/>
                  </a:moveTo>
                  <a:lnTo>
                    <a:pt x="1484376" y="1023365"/>
                  </a:lnTo>
                  <a:lnTo>
                    <a:pt x="1484376" y="0"/>
                  </a:lnTo>
                  <a:lnTo>
                    <a:pt x="0" y="0"/>
                  </a:lnTo>
                  <a:lnTo>
                    <a:pt x="0" y="102336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9155" y="1345672"/>
            <a:ext cx="3636010" cy="3122930"/>
            <a:chOff x="489155" y="1345672"/>
            <a:chExt cx="3636010" cy="3122930"/>
          </a:xfrm>
        </p:grpSpPr>
        <p:sp>
          <p:nvSpPr>
            <p:cNvPr id="3" name="object 3"/>
            <p:cNvSpPr/>
            <p:nvPr/>
          </p:nvSpPr>
          <p:spPr>
            <a:xfrm>
              <a:off x="489155" y="1345672"/>
              <a:ext cx="3635598" cy="31227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0633" y="1357122"/>
              <a:ext cx="3566160" cy="3053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23" y="2077948"/>
              <a:ext cx="364972" cy="3619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8443" y="2115693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69" h="239394">
                  <a:moveTo>
                    <a:pt x="0" y="239267"/>
                  </a:moveTo>
                  <a:lnTo>
                    <a:pt x="242315" y="239267"/>
                  </a:lnTo>
                  <a:lnTo>
                    <a:pt x="242315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5807" y="2077948"/>
              <a:ext cx="364972" cy="3619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3526" y="2115693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4">
                  <a:moveTo>
                    <a:pt x="0" y="239267"/>
                  </a:moveTo>
                  <a:lnTo>
                    <a:pt x="242315" y="239267"/>
                  </a:lnTo>
                  <a:lnTo>
                    <a:pt x="242315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89855" y="1631442"/>
            <a:ext cx="7001509" cy="2956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" marR="527685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rlito"/>
                <a:cs typeface="Carlito"/>
              </a:rPr>
              <a:t>Here we </a:t>
            </a:r>
            <a:r>
              <a:rPr sz="2000" spc="-20" dirty="0">
                <a:latin typeface="Carlito"/>
                <a:cs typeface="Carlito"/>
              </a:rPr>
              <a:t>have </a:t>
            </a:r>
            <a:r>
              <a:rPr sz="2000" spc="-10" dirty="0">
                <a:latin typeface="Carlito"/>
                <a:cs typeface="Carlito"/>
              </a:rPr>
              <a:t>two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tables </a:t>
            </a:r>
            <a:r>
              <a:rPr sz="2000" spc="-10" dirty="0">
                <a:latin typeface="Carlito"/>
                <a:cs typeface="Carlito"/>
              </a:rPr>
              <a:t>(</a:t>
            </a:r>
            <a:r>
              <a:rPr sz="2000" b="1" spc="-10" dirty="0">
                <a:latin typeface="Carlito"/>
                <a:cs typeface="Carlito"/>
              </a:rPr>
              <a:t>Sales_Data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b="1" spc="-10" dirty="0">
                <a:latin typeface="Carlito"/>
                <a:cs typeface="Carlito"/>
              </a:rPr>
              <a:t>Returns_Data</a:t>
            </a:r>
            <a:r>
              <a:rPr sz="2000" spc="-10" dirty="0">
                <a:latin typeface="Carlito"/>
                <a:cs typeface="Carlito"/>
              </a:rPr>
              <a:t>),  connected </a:t>
            </a:r>
            <a:r>
              <a:rPr sz="2000" spc="-15" dirty="0">
                <a:latin typeface="Carlito"/>
                <a:cs typeface="Carlito"/>
              </a:rPr>
              <a:t>to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b="1" spc="-20" dirty="0">
                <a:latin typeface="Carlito"/>
                <a:cs typeface="Carlito"/>
              </a:rPr>
              <a:t>Territory_Lookup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rlito"/>
              <a:cs typeface="Carlito"/>
            </a:endParaRPr>
          </a:p>
          <a:p>
            <a:pPr marL="12700" marR="57785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Note </a:t>
            </a:r>
            <a:r>
              <a:rPr sz="2000" spc="-5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filter </a:t>
            </a:r>
            <a:r>
              <a:rPr sz="2000" spc="-5" dirty="0">
                <a:latin typeface="Carlito"/>
                <a:cs typeface="Carlito"/>
              </a:rPr>
              <a:t>directions </a:t>
            </a:r>
            <a:r>
              <a:rPr sz="2000" spc="-10" dirty="0">
                <a:latin typeface="Carlito"/>
                <a:cs typeface="Carlito"/>
              </a:rPr>
              <a:t>(shown </a:t>
            </a:r>
            <a:r>
              <a:rPr sz="2000" spc="-5" dirty="0">
                <a:latin typeface="Carlito"/>
                <a:cs typeface="Carlito"/>
              </a:rPr>
              <a:t>as </a:t>
            </a:r>
            <a:r>
              <a:rPr sz="2000" spc="-15" dirty="0">
                <a:latin typeface="Carlito"/>
                <a:cs typeface="Carlito"/>
              </a:rPr>
              <a:t>arrows) </a:t>
            </a:r>
            <a:r>
              <a:rPr sz="2000" spc="-5" dirty="0">
                <a:latin typeface="Carlito"/>
                <a:cs typeface="Carlito"/>
              </a:rPr>
              <a:t>in each relationship;  </a:t>
            </a:r>
            <a:r>
              <a:rPr sz="2000" spc="-10" dirty="0">
                <a:latin typeface="Carlito"/>
                <a:cs typeface="Carlito"/>
              </a:rPr>
              <a:t>by default, </a:t>
            </a:r>
            <a:r>
              <a:rPr sz="2000" b="1" dirty="0">
                <a:latin typeface="Carlito"/>
                <a:cs typeface="Carlito"/>
              </a:rPr>
              <a:t>these </a:t>
            </a:r>
            <a:r>
              <a:rPr sz="2000" b="1" spc="-5" dirty="0">
                <a:latin typeface="Carlito"/>
                <a:cs typeface="Carlito"/>
              </a:rPr>
              <a:t>will point </a:t>
            </a:r>
            <a:r>
              <a:rPr sz="2000" b="1" spc="-10" dirty="0">
                <a:latin typeface="Carlito"/>
                <a:cs typeface="Carlito"/>
              </a:rPr>
              <a:t>from </a:t>
            </a:r>
            <a:r>
              <a:rPr sz="2000" b="1" dirty="0">
                <a:latin typeface="Carlito"/>
                <a:cs typeface="Carlito"/>
              </a:rPr>
              <a:t>the </a:t>
            </a:r>
            <a:r>
              <a:rPr sz="2000" b="1" spc="-15" dirty="0">
                <a:latin typeface="Carlito"/>
                <a:cs typeface="Carlito"/>
              </a:rPr>
              <a:t>“one” </a:t>
            </a:r>
            <a:r>
              <a:rPr sz="2000" b="1" dirty="0">
                <a:latin typeface="Carlito"/>
                <a:cs typeface="Carlito"/>
              </a:rPr>
              <a:t>side of the </a:t>
            </a:r>
            <a:r>
              <a:rPr sz="2000" b="1" spc="-10" dirty="0">
                <a:latin typeface="Carlito"/>
                <a:cs typeface="Carlito"/>
              </a:rPr>
              <a:t>relationship  </a:t>
            </a:r>
            <a:r>
              <a:rPr sz="2000" i="1" spc="-15" dirty="0">
                <a:latin typeface="Carlito"/>
                <a:cs typeface="Carlito"/>
              </a:rPr>
              <a:t>(lookups) </a:t>
            </a:r>
            <a:r>
              <a:rPr sz="2000" b="1" spc="-15" dirty="0">
                <a:latin typeface="Carlito"/>
                <a:cs typeface="Carlito"/>
              </a:rPr>
              <a:t>to </a:t>
            </a:r>
            <a:r>
              <a:rPr sz="2000" b="1" spc="-5" dirty="0">
                <a:latin typeface="Carlito"/>
                <a:cs typeface="Carlito"/>
              </a:rPr>
              <a:t>the </a:t>
            </a:r>
            <a:r>
              <a:rPr sz="2000" b="1" dirty="0">
                <a:latin typeface="Carlito"/>
                <a:cs typeface="Carlito"/>
              </a:rPr>
              <a:t>“many” </a:t>
            </a:r>
            <a:r>
              <a:rPr sz="2000" b="1" spc="-5" dirty="0">
                <a:latin typeface="Carlito"/>
                <a:cs typeface="Carlito"/>
              </a:rPr>
              <a:t>side</a:t>
            </a:r>
            <a:r>
              <a:rPr sz="2000" b="1" spc="55" dirty="0">
                <a:latin typeface="Carlito"/>
                <a:cs typeface="Carlito"/>
              </a:rPr>
              <a:t> </a:t>
            </a:r>
            <a:r>
              <a:rPr sz="2000" i="1" spc="-10" dirty="0">
                <a:latin typeface="Carlito"/>
                <a:cs typeface="Carlito"/>
              </a:rPr>
              <a:t>(data)</a:t>
            </a:r>
            <a:endParaRPr sz="2000">
              <a:latin typeface="Carlito"/>
              <a:cs typeface="Carlito"/>
            </a:endParaRPr>
          </a:p>
          <a:p>
            <a:pPr marL="8128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latin typeface="Carlito"/>
                <a:cs typeface="Carlito"/>
              </a:rPr>
              <a:t>When </a:t>
            </a:r>
            <a:r>
              <a:rPr sz="1800" spc="-10" dirty="0">
                <a:latin typeface="Carlito"/>
                <a:cs typeface="Carlito"/>
              </a:rPr>
              <a:t>you filter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table, that filter </a:t>
            </a:r>
            <a:r>
              <a:rPr sz="1800" spc="-15" dirty="0">
                <a:latin typeface="Carlito"/>
                <a:cs typeface="Carlito"/>
              </a:rPr>
              <a:t>context </a:t>
            </a:r>
            <a:r>
              <a:rPr sz="1800" dirty="0">
                <a:latin typeface="Carlito"/>
                <a:cs typeface="Carlito"/>
              </a:rPr>
              <a:t>is </a:t>
            </a:r>
            <a:r>
              <a:rPr sz="1800" spc="-5" dirty="0">
                <a:latin typeface="Carlito"/>
                <a:cs typeface="Carlito"/>
              </a:rPr>
              <a:t>passed </a:t>
            </a:r>
            <a:r>
              <a:rPr sz="1800" dirty="0">
                <a:latin typeface="Carlito"/>
                <a:cs typeface="Carlito"/>
              </a:rPr>
              <a:t>along </a:t>
            </a:r>
            <a:r>
              <a:rPr sz="1800" spc="-15" dirty="0">
                <a:latin typeface="Carlito"/>
                <a:cs typeface="Carlito"/>
              </a:rPr>
              <a:t>to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all</a:t>
            </a:r>
            <a:endParaRPr sz="180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related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i="1" spc="-5" dirty="0">
                <a:latin typeface="Carlito"/>
                <a:cs typeface="Carlito"/>
              </a:rPr>
              <a:t>downstream</a:t>
            </a:r>
            <a:r>
              <a:rPr sz="1800" spc="-5" dirty="0">
                <a:latin typeface="Carlito"/>
                <a:cs typeface="Carlito"/>
              </a:rPr>
              <a:t>” tables </a:t>
            </a:r>
            <a:r>
              <a:rPr sz="1800" spc="-10" dirty="0">
                <a:latin typeface="Carlito"/>
                <a:cs typeface="Carlito"/>
              </a:rPr>
              <a:t>(following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direction of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arrow)</a:t>
            </a:r>
            <a:endParaRPr sz="1800">
              <a:latin typeface="Carlito"/>
              <a:cs typeface="Carlito"/>
            </a:endParaRPr>
          </a:p>
          <a:p>
            <a:pPr marL="8128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spc="-10" dirty="0">
                <a:latin typeface="Carlito"/>
                <a:cs typeface="Carlito"/>
              </a:rPr>
              <a:t>Filters </a:t>
            </a:r>
            <a:r>
              <a:rPr sz="1800" b="1" spc="-5" dirty="0">
                <a:latin typeface="Carlito"/>
                <a:cs typeface="Carlito"/>
              </a:rPr>
              <a:t>cannot </a:t>
            </a:r>
            <a:r>
              <a:rPr sz="1800" spc="-5" dirty="0">
                <a:latin typeface="Carlito"/>
                <a:cs typeface="Carlito"/>
              </a:rPr>
              <a:t>flow “</a:t>
            </a:r>
            <a:r>
              <a:rPr sz="1800" i="1" spc="-5" dirty="0">
                <a:latin typeface="Carlito"/>
                <a:cs typeface="Carlito"/>
              </a:rPr>
              <a:t>upstream</a:t>
            </a:r>
            <a:r>
              <a:rPr sz="1800" spc="-5" dirty="0">
                <a:latin typeface="Carlito"/>
                <a:cs typeface="Carlito"/>
              </a:rPr>
              <a:t>” </a:t>
            </a:r>
            <a:r>
              <a:rPr sz="1800" spc="-10" dirty="0">
                <a:latin typeface="Carlito"/>
                <a:cs typeface="Carlito"/>
              </a:rPr>
              <a:t>(against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direction of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arrow)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4192" y="5056291"/>
            <a:ext cx="11406505" cy="1108710"/>
            <a:chOff x="444192" y="5056291"/>
            <a:chExt cx="11406505" cy="1108710"/>
          </a:xfrm>
        </p:grpSpPr>
        <p:sp>
          <p:nvSpPr>
            <p:cNvPr id="11" name="object 11"/>
            <p:cNvSpPr/>
            <p:nvPr/>
          </p:nvSpPr>
          <p:spPr>
            <a:xfrm>
              <a:off x="444192" y="5056291"/>
              <a:ext cx="11406431" cy="1108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1490" y="5103875"/>
              <a:ext cx="11224260" cy="925830"/>
            </a:xfrm>
            <a:custGeom>
              <a:avLst/>
              <a:gdLst/>
              <a:ahLst/>
              <a:cxnLst/>
              <a:rect l="l" t="t" r="r" b="b"/>
              <a:pathLst>
                <a:path w="11224260" h="925829">
                  <a:moveTo>
                    <a:pt x="11224260" y="0"/>
                  </a:moveTo>
                  <a:lnTo>
                    <a:pt x="0" y="0"/>
                  </a:lnTo>
                  <a:lnTo>
                    <a:pt x="0" y="925830"/>
                  </a:lnTo>
                  <a:lnTo>
                    <a:pt x="11224260" y="925830"/>
                  </a:lnTo>
                  <a:lnTo>
                    <a:pt x="11224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928" y="5208269"/>
              <a:ext cx="704088" cy="7299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1490" y="5103876"/>
            <a:ext cx="11224260" cy="92583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975994">
              <a:lnSpc>
                <a:spcPct val="100000"/>
              </a:lnSpc>
              <a:spcBef>
                <a:spcPts val="113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95044">
              <a:lnSpc>
                <a:spcPct val="100000"/>
              </a:lnSpc>
              <a:spcBef>
                <a:spcPts val="80"/>
              </a:spcBef>
            </a:pPr>
            <a:r>
              <a:rPr sz="1600" i="1" dirty="0">
                <a:latin typeface="Carlito"/>
                <a:cs typeface="Carlito"/>
              </a:rPr>
              <a:t>Arrange </a:t>
            </a:r>
            <a:r>
              <a:rPr sz="1600" i="1" spc="-5" dirty="0">
                <a:latin typeface="Carlito"/>
                <a:cs typeface="Carlito"/>
              </a:rPr>
              <a:t>your </a:t>
            </a:r>
            <a:r>
              <a:rPr sz="1600" i="1" spc="-10" dirty="0">
                <a:latin typeface="Carlito"/>
                <a:cs typeface="Carlito"/>
              </a:rPr>
              <a:t>lookup tables </a:t>
            </a:r>
            <a:r>
              <a:rPr sz="1600" b="1" i="1" dirty="0">
                <a:latin typeface="Carlito"/>
                <a:cs typeface="Carlito"/>
              </a:rPr>
              <a:t>above </a:t>
            </a:r>
            <a:r>
              <a:rPr sz="1600" i="1" spc="-5" dirty="0">
                <a:latin typeface="Carlito"/>
                <a:cs typeface="Carlito"/>
              </a:rPr>
              <a:t>your </a:t>
            </a:r>
            <a:r>
              <a:rPr sz="1600" i="1" spc="-10" dirty="0">
                <a:latin typeface="Carlito"/>
                <a:cs typeface="Carlito"/>
              </a:rPr>
              <a:t>data tables </a:t>
            </a:r>
            <a:r>
              <a:rPr sz="1600" i="1" dirty="0">
                <a:latin typeface="Carlito"/>
                <a:cs typeface="Carlito"/>
              </a:rPr>
              <a:t>in </a:t>
            </a:r>
            <a:r>
              <a:rPr sz="1600" i="1" spc="-5" dirty="0">
                <a:latin typeface="Carlito"/>
                <a:cs typeface="Carlito"/>
              </a:rPr>
              <a:t>your model as </a:t>
            </a:r>
            <a:r>
              <a:rPr sz="1600" i="1" dirty="0">
                <a:latin typeface="Carlito"/>
                <a:cs typeface="Carlito"/>
              </a:rPr>
              <a:t>a </a:t>
            </a:r>
            <a:r>
              <a:rPr sz="1600" i="1" spc="-5" dirty="0">
                <a:latin typeface="Carlito"/>
                <a:cs typeface="Carlito"/>
              </a:rPr>
              <a:t>visual reminder that </a:t>
            </a:r>
            <a:r>
              <a:rPr sz="1600" i="1" spc="-10" dirty="0">
                <a:latin typeface="Carlito"/>
                <a:cs typeface="Carlito"/>
              </a:rPr>
              <a:t>filters flow</a:t>
            </a:r>
            <a:r>
              <a:rPr sz="1600" i="1" spc="150" dirty="0">
                <a:latin typeface="Carlito"/>
                <a:cs typeface="Carlito"/>
              </a:rPr>
              <a:t> </a:t>
            </a:r>
            <a:r>
              <a:rPr sz="1600" i="1" dirty="0">
                <a:latin typeface="Carlito"/>
                <a:cs typeface="Carlito"/>
              </a:rPr>
              <a:t>“</a:t>
            </a:r>
            <a:r>
              <a:rPr sz="1600" b="1" i="1" dirty="0">
                <a:latin typeface="Carlito"/>
                <a:cs typeface="Carlito"/>
              </a:rPr>
              <a:t>downstream</a:t>
            </a:r>
            <a:r>
              <a:rPr sz="1600" i="1" dirty="0">
                <a:latin typeface="Carlito"/>
                <a:cs typeface="Carlito"/>
              </a:rPr>
              <a:t>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025897" y="242569"/>
            <a:ext cx="21393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FILTER</a:t>
            </a:r>
            <a:r>
              <a:rPr sz="3200" b="0" spc="-50" dirty="0">
                <a:latin typeface="Carlito"/>
                <a:cs typeface="Carlito"/>
              </a:rPr>
              <a:t> </a:t>
            </a:r>
            <a:r>
              <a:rPr sz="3200" b="0" spc="-35" dirty="0">
                <a:latin typeface="Carlito"/>
                <a:cs typeface="Carlito"/>
              </a:rPr>
              <a:t>FLOW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247053" y="1206246"/>
            <a:ext cx="227965" cy="3472179"/>
            <a:chOff x="4247053" y="1206246"/>
            <a:chExt cx="227965" cy="3472179"/>
          </a:xfrm>
        </p:grpSpPr>
        <p:sp>
          <p:nvSpPr>
            <p:cNvPr id="18" name="object 18"/>
            <p:cNvSpPr/>
            <p:nvPr/>
          </p:nvSpPr>
          <p:spPr>
            <a:xfrm>
              <a:off x="4247053" y="1208419"/>
              <a:ext cx="227489" cy="34695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58436" y="1215771"/>
              <a:ext cx="161925" cy="3394710"/>
            </a:xfrm>
            <a:custGeom>
              <a:avLst/>
              <a:gdLst/>
              <a:ahLst/>
              <a:cxnLst/>
              <a:rect l="l" t="t" r="r" b="b"/>
              <a:pathLst>
                <a:path w="161925" h="3394710">
                  <a:moveTo>
                    <a:pt x="0" y="0"/>
                  </a:moveTo>
                  <a:lnTo>
                    <a:pt x="31426" y="8985"/>
                  </a:lnTo>
                  <a:lnTo>
                    <a:pt x="57102" y="33496"/>
                  </a:lnTo>
                  <a:lnTo>
                    <a:pt x="74420" y="69865"/>
                  </a:lnTo>
                  <a:lnTo>
                    <a:pt x="80772" y="114426"/>
                  </a:lnTo>
                  <a:lnTo>
                    <a:pt x="80772" y="645540"/>
                  </a:lnTo>
                  <a:lnTo>
                    <a:pt x="87123" y="690048"/>
                  </a:lnTo>
                  <a:lnTo>
                    <a:pt x="104441" y="726424"/>
                  </a:lnTo>
                  <a:lnTo>
                    <a:pt x="130117" y="750964"/>
                  </a:lnTo>
                  <a:lnTo>
                    <a:pt x="161543" y="759967"/>
                  </a:lnTo>
                  <a:lnTo>
                    <a:pt x="130117" y="768953"/>
                  </a:lnTo>
                  <a:lnTo>
                    <a:pt x="104441" y="793464"/>
                  </a:lnTo>
                  <a:lnTo>
                    <a:pt x="87123" y="829833"/>
                  </a:lnTo>
                  <a:lnTo>
                    <a:pt x="80772" y="874394"/>
                  </a:lnTo>
                  <a:lnTo>
                    <a:pt x="80772" y="3280282"/>
                  </a:lnTo>
                  <a:lnTo>
                    <a:pt x="74420" y="3324844"/>
                  </a:lnTo>
                  <a:lnTo>
                    <a:pt x="57102" y="3361213"/>
                  </a:lnTo>
                  <a:lnTo>
                    <a:pt x="31426" y="3385724"/>
                  </a:lnTo>
                  <a:lnTo>
                    <a:pt x="0" y="3394709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739" y="6655054"/>
            <a:ext cx="4347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Carlito"/>
                <a:cs typeface="Carlito"/>
              </a:rPr>
              <a:t>*In </a:t>
            </a:r>
            <a:r>
              <a:rPr sz="900" i="1" spc="-5" dirty="0">
                <a:latin typeface="Carlito"/>
                <a:cs typeface="Carlito"/>
              </a:rPr>
              <a:t>some cases filters </a:t>
            </a:r>
            <a:r>
              <a:rPr sz="900" i="1" dirty="0">
                <a:latin typeface="Carlito"/>
                <a:cs typeface="Carlito"/>
              </a:rPr>
              <a:t>may </a:t>
            </a:r>
            <a:r>
              <a:rPr sz="900" i="1" spc="-5" dirty="0">
                <a:latin typeface="Carlito"/>
                <a:cs typeface="Carlito"/>
              </a:rPr>
              <a:t>default </a:t>
            </a:r>
            <a:r>
              <a:rPr sz="900" i="1" dirty="0">
                <a:latin typeface="Carlito"/>
                <a:cs typeface="Carlito"/>
              </a:rPr>
              <a:t>to </a:t>
            </a:r>
            <a:r>
              <a:rPr sz="900" i="1" spc="-5" dirty="0">
                <a:latin typeface="Carlito"/>
                <a:cs typeface="Carlito"/>
              </a:rPr>
              <a:t>“two-way” depending on your Power </a:t>
            </a:r>
            <a:r>
              <a:rPr sz="900" i="1" dirty="0">
                <a:latin typeface="Carlito"/>
                <a:cs typeface="Carlito"/>
              </a:rPr>
              <a:t>BI </a:t>
            </a:r>
            <a:r>
              <a:rPr sz="900" i="1" spc="-5" dirty="0">
                <a:latin typeface="Carlito"/>
                <a:cs typeface="Carlito"/>
              </a:rPr>
              <a:t>Desktop</a:t>
            </a:r>
            <a:r>
              <a:rPr sz="900" i="1" spc="-55" dirty="0">
                <a:latin typeface="Carlito"/>
                <a:cs typeface="Carlito"/>
              </a:rPr>
              <a:t> </a:t>
            </a:r>
            <a:r>
              <a:rPr sz="900" i="1" spc="-5" dirty="0">
                <a:latin typeface="Carlito"/>
                <a:cs typeface="Carlito"/>
              </a:rPr>
              <a:t>settings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601" y="6201155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1) Filtering using </a:t>
            </a:r>
            <a:r>
              <a:rPr sz="1200" i="1" spc="-15" dirty="0">
                <a:latin typeface="Carlito"/>
                <a:cs typeface="Carlito"/>
              </a:rPr>
              <a:t>TerritoryKey </a:t>
            </a:r>
            <a:r>
              <a:rPr sz="1200" i="1" spc="-5" dirty="0">
                <a:latin typeface="Carlito"/>
                <a:cs typeface="Carlito"/>
              </a:rPr>
              <a:t>from  </a:t>
            </a: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Territory_Lookup</a:t>
            </a:r>
            <a:r>
              <a:rPr sz="1200" b="1" i="1" spc="20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1434" y="242569"/>
            <a:ext cx="34709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FILTER </a:t>
            </a:r>
            <a:r>
              <a:rPr sz="3200" b="0" spc="-35" dirty="0">
                <a:latin typeface="Carlito"/>
                <a:cs typeface="Carlito"/>
              </a:rPr>
              <a:t>FLOW</a:t>
            </a:r>
            <a:r>
              <a:rPr sz="3200" b="0" spc="55" dirty="0">
                <a:latin typeface="Carlito"/>
                <a:cs typeface="Carlito"/>
              </a:rPr>
              <a:t> </a:t>
            </a:r>
            <a:r>
              <a:rPr sz="3200" b="0" spc="-345" dirty="0">
                <a:latin typeface="Arial"/>
                <a:cs typeface="Arial"/>
              </a:rPr>
              <a:t>(CONT.)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898893" y="1161255"/>
            <a:ext cx="7228840" cy="5036185"/>
            <a:chOff x="1898893" y="1161255"/>
            <a:chExt cx="7228840" cy="5036185"/>
          </a:xfrm>
        </p:grpSpPr>
        <p:sp>
          <p:nvSpPr>
            <p:cNvPr id="6" name="object 6"/>
            <p:cNvSpPr/>
            <p:nvPr/>
          </p:nvSpPr>
          <p:spPr>
            <a:xfrm>
              <a:off x="1898893" y="1161255"/>
              <a:ext cx="2960390" cy="2545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0334" y="1172717"/>
              <a:ext cx="2891027" cy="24757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6936" y="1452422"/>
              <a:ext cx="760488" cy="2644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4655" y="1490090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9602" y="3087674"/>
              <a:ext cx="760488" cy="2644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7321" y="3125343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9208" y="2529890"/>
              <a:ext cx="760488" cy="2644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6927" y="2567558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4996" y="3890717"/>
              <a:ext cx="2603023" cy="22792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36442" y="3902202"/>
              <a:ext cx="2533650" cy="2209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7110" y="3864876"/>
              <a:ext cx="882408" cy="23324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4829" y="3902583"/>
              <a:ext cx="760095" cy="2209800"/>
            </a:xfrm>
            <a:custGeom>
              <a:avLst/>
              <a:gdLst/>
              <a:ahLst/>
              <a:cxnLst/>
              <a:rect l="l" t="t" r="r" b="b"/>
              <a:pathLst>
                <a:path w="760095" h="2209800">
                  <a:moveTo>
                    <a:pt x="0" y="2209800"/>
                  </a:moveTo>
                  <a:lnTo>
                    <a:pt x="759713" y="2209800"/>
                  </a:lnTo>
                  <a:lnTo>
                    <a:pt x="759713" y="0"/>
                  </a:lnTo>
                  <a:lnTo>
                    <a:pt x="0" y="0"/>
                  </a:lnTo>
                  <a:lnTo>
                    <a:pt x="0" y="22098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8734" y="3902202"/>
              <a:ext cx="810895" cy="2209800"/>
            </a:xfrm>
            <a:custGeom>
              <a:avLst/>
              <a:gdLst/>
              <a:ahLst/>
              <a:cxnLst/>
              <a:rect l="l" t="t" r="r" b="b"/>
              <a:pathLst>
                <a:path w="810895" h="2209800">
                  <a:moveTo>
                    <a:pt x="810767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810767" y="2209800"/>
                  </a:lnTo>
                  <a:lnTo>
                    <a:pt x="810767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57977" y="3902202"/>
              <a:ext cx="912494" cy="2209800"/>
            </a:xfrm>
            <a:custGeom>
              <a:avLst/>
              <a:gdLst/>
              <a:ahLst/>
              <a:cxnLst/>
              <a:rect l="l" t="t" r="r" b="b"/>
              <a:pathLst>
                <a:path w="912495" h="2209800">
                  <a:moveTo>
                    <a:pt x="912113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912113" y="2209800"/>
                  </a:lnTo>
                  <a:lnTo>
                    <a:pt x="912113" y="0"/>
                  </a:lnTo>
                  <a:close/>
                </a:path>
              </a:pathLst>
            </a:custGeom>
            <a:solidFill>
              <a:srgbClr val="C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3218" y="4843796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11"/>
                  </a:lnTo>
                  <a:lnTo>
                    <a:pt x="91984" y="8233"/>
                  </a:lnTo>
                  <a:lnTo>
                    <a:pt x="85984" y="17145"/>
                  </a:lnTo>
                  <a:lnTo>
                    <a:pt x="70886" y="75369"/>
                  </a:lnTo>
                  <a:lnTo>
                    <a:pt x="42414" y="110360"/>
                  </a:lnTo>
                  <a:lnTo>
                    <a:pt x="13679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43" y="295463"/>
                  </a:lnTo>
                  <a:lnTo>
                    <a:pt x="37876" y="308309"/>
                  </a:lnTo>
                  <a:lnTo>
                    <a:pt x="60806" y="321155"/>
                  </a:lnTo>
                  <a:lnTo>
                    <a:pt x="97744" y="326994"/>
                  </a:lnTo>
                  <a:lnTo>
                    <a:pt x="181525" y="326995"/>
                  </a:lnTo>
                  <a:lnTo>
                    <a:pt x="192369" y="324783"/>
                  </a:lnTo>
                  <a:lnTo>
                    <a:pt x="201249" y="318761"/>
                  </a:lnTo>
                  <a:lnTo>
                    <a:pt x="207248" y="309849"/>
                  </a:lnTo>
                  <a:lnTo>
                    <a:pt x="209452" y="298966"/>
                  </a:lnTo>
                  <a:lnTo>
                    <a:pt x="209452" y="291492"/>
                  </a:lnTo>
                  <a:lnTo>
                    <a:pt x="206659" y="284952"/>
                  </a:lnTo>
                  <a:lnTo>
                    <a:pt x="202936" y="280281"/>
                  </a:lnTo>
                  <a:lnTo>
                    <a:pt x="215641" y="278069"/>
                  </a:lnTo>
                  <a:lnTo>
                    <a:pt x="224521" y="272048"/>
                  </a:lnTo>
                  <a:lnTo>
                    <a:pt x="230521" y="263136"/>
                  </a:lnTo>
                  <a:lnTo>
                    <a:pt x="232725" y="252253"/>
                  </a:lnTo>
                  <a:lnTo>
                    <a:pt x="232725" y="244779"/>
                  </a:lnTo>
                  <a:lnTo>
                    <a:pt x="229932" y="237772"/>
                  </a:lnTo>
                  <a:lnTo>
                    <a:pt x="224812" y="232633"/>
                  </a:lnTo>
                  <a:lnTo>
                    <a:pt x="233532" y="229057"/>
                  </a:lnTo>
                  <a:lnTo>
                    <a:pt x="240463" y="222940"/>
                  </a:lnTo>
                  <a:lnTo>
                    <a:pt x="245037" y="214897"/>
                  </a:lnTo>
                  <a:lnTo>
                    <a:pt x="246688" y="197598"/>
                  </a:lnTo>
                  <a:lnTo>
                    <a:pt x="243430" y="190124"/>
                  </a:lnTo>
                  <a:lnTo>
                    <a:pt x="237844" y="184985"/>
                  </a:lnTo>
                  <a:lnTo>
                    <a:pt x="245197" y="181029"/>
                  </a:lnTo>
                  <a:lnTo>
                    <a:pt x="250935" y="175059"/>
                  </a:lnTo>
                  <a:lnTo>
                    <a:pt x="254666" y="167511"/>
                  </a:lnTo>
                  <a:lnTo>
                    <a:pt x="255997" y="158826"/>
                  </a:lnTo>
                  <a:lnTo>
                    <a:pt x="253793" y="147943"/>
                  </a:lnTo>
                  <a:lnTo>
                    <a:pt x="247793" y="139031"/>
                  </a:lnTo>
                  <a:lnTo>
                    <a:pt x="238913" y="133009"/>
                  </a:lnTo>
                  <a:lnTo>
                    <a:pt x="228070" y="130798"/>
                  </a:lnTo>
                  <a:lnTo>
                    <a:pt x="132187" y="130798"/>
                  </a:lnTo>
                  <a:lnTo>
                    <a:pt x="126136" y="124725"/>
                  </a:lnTo>
                  <a:lnTo>
                    <a:pt x="125671" y="117251"/>
                  </a:lnTo>
                  <a:lnTo>
                    <a:pt x="132827" y="93485"/>
                  </a:lnTo>
                  <a:lnTo>
                    <a:pt x="137518" y="67785"/>
                  </a:lnTo>
                  <a:lnTo>
                    <a:pt x="139634" y="28028"/>
                  </a:lnTo>
                  <a:lnTo>
                    <a:pt x="137431" y="17145"/>
                  </a:lnTo>
                  <a:lnTo>
                    <a:pt x="131431" y="8233"/>
                  </a:lnTo>
                  <a:lnTo>
                    <a:pt x="122551" y="2211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6855" y="4960580"/>
              <a:ext cx="88435" cy="196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92754" y="4908944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326994"/>
                  </a:moveTo>
                  <a:lnTo>
                    <a:pt x="100864" y="324783"/>
                  </a:lnTo>
                  <a:lnTo>
                    <a:pt x="91984" y="318761"/>
                  </a:lnTo>
                  <a:lnTo>
                    <a:pt x="85984" y="309849"/>
                  </a:lnTo>
                  <a:lnTo>
                    <a:pt x="70886" y="251625"/>
                  </a:lnTo>
                  <a:lnTo>
                    <a:pt x="42414" y="216634"/>
                  </a:lnTo>
                  <a:lnTo>
                    <a:pt x="13679" y="194780"/>
                  </a:lnTo>
                  <a:lnTo>
                    <a:pt x="0" y="186854"/>
                  </a:lnTo>
                  <a:lnTo>
                    <a:pt x="0" y="37370"/>
                  </a:lnTo>
                  <a:lnTo>
                    <a:pt x="20443" y="31531"/>
                  </a:lnTo>
                  <a:lnTo>
                    <a:pt x="37876" y="18685"/>
                  </a:lnTo>
                  <a:lnTo>
                    <a:pt x="60806" y="5839"/>
                  </a:lnTo>
                  <a:lnTo>
                    <a:pt x="97744" y="0"/>
                  </a:lnTo>
                  <a:lnTo>
                    <a:pt x="181525" y="0"/>
                  </a:lnTo>
                  <a:lnTo>
                    <a:pt x="192369" y="2211"/>
                  </a:lnTo>
                  <a:lnTo>
                    <a:pt x="201249" y="8233"/>
                  </a:lnTo>
                  <a:lnTo>
                    <a:pt x="207248" y="17145"/>
                  </a:lnTo>
                  <a:lnTo>
                    <a:pt x="209452" y="28028"/>
                  </a:lnTo>
                  <a:lnTo>
                    <a:pt x="209452" y="35502"/>
                  </a:lnTo>
                  <a:lnTo>
                    <a:pt x="206659" y="42042"/>
                  </a:lnTo>
                  <a:lnTo>
                    <a:pt x="202936" y="46713"/>
                  </a:lnTo>
                  <a:lnTo>
                    <a:pt x="215641" y="48925"/>
                  </a:lnTo>
                  <a:lnTo>
                    <a:pt x="224521" y="54946"/>
                  </a:lnTo>
                  <a:lnTo>
                    <a:pt x="230521" y="63858"/>
                  </a:lnTo>
                  <a:lnTo>
                    <a:pt x="232725" y="74741"/>
                  </a:lnTo>
                  <a:lnTo>
                    <a:pt x="232725" y="82215"/>
                  </a:lnTo>
                  <a:lnTo>
                    <a:pt x="229932" y="89222"/>
                  </a:lnTo>
                  <a:lnTo>
                    <a:pt x="224812" y="94361"/>
                  </a:lnTo>
                  <a:lnTo>
                    <a:pt x="233532" y="97937"/>
                  </a:lnTo>
                  <a:lnTo>
                    <a:pt x="240463" y="104054"/>
                  </a:lnTo>
                  <a:lnTo>
                    <a:pt x="245037" y="112098"/>
                  </a:lnTo>
                  <a:lnTo>
                    <a:pt x="246688" y="129396"/>
                  </a:lnTo>
                  <a:lnTo>
                    <a:pt x="243430" y="136870"/>
                  </a:lnTo>
                  <a:lnTo>
                    <a:pt x="237844" y="142009"/>
                  </a:lnTo>
                  <a:lnTo>
                    <a:pt x="245197" y="145965"/>
                  </a:lnTo>
                  <a:lnTo>
                    <a:pt x="250935" y="151935"/>
                  </a:lnTo>
                  <a:lnTo>
                    <a:pt x="254666" y="159483"/>
                  </a:lnTo>
                  <a:lnTo>
                    <a:pt x="255997" y="168168"/>
                  </a:lnTo>
                  <a:lnTo>
                    <a:pt x="253793" y="179051"/>
                  </a:lnTo>
                  <a:lnTo>
                    <a:pt x="247793" y="187963"/>
                  </a:lnTo>
                  <a:lnTo>
                    <a:pt x="238913" y="193985"/>
                  </a:lnTo>
                  <a:lnTo>
                    <a:pt x="228070" y="196197"/>
                  </a:lnTo>
                  <a:lnTo>
                    <a:pt x="132187" y="196197"/>
                  </a:lnTo>
                  <a:lnTo>
                    <a:pt x="126136" y="202269"/>
                  </a:lnTo>
                  <a:lnTo>
                    <a:pt x="125671" y="209743"/>
                  </a:lnTo>
                  <a:lnTo>
                    <a:pt x="132827" y="233509"/>
                  </a:lnTo>
                  <a:lnTo>
                    <a:pt x="137518" y="259209"/>
                  </a:lnTo>
                  <a:lnTo>
                    <a:pt x="139634" y="298966"/>
                  </a:lnTo>
                  <a:lnTo>
                    <a:pt x="137431" y="309849"/>
                  </a:lnTo>
                  <a:lnTo>
                    <a:pt x="131431" y="318761"/>
                  </a:lnTo>
                  <a:lnTo>
                    <a:pt x="122551" y="324783"/>
                  </a:lnTo>
                  <a:lnTo>
                    <a:pt x="111707" y="32699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76391" y="4922958"/>
              <a:ext cx="88435" cy="1961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91292" y="4077422"/>
              <a:ext cx="2535952" cy="18890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02730" y="4088891"/>
              <a:ext cx="2466594" cy="18196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4536" y="4060723"/>
              <a:ext cx="855738" cy="19331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2255" y="4098416"/>
              <a:ext cx="733425" cy="1811020"/>
            </a:xfrm>
            <a:custGeom>
              <a:avLst/>
              <a:gdLst/>
              <a:ahLst/>
              <a:cxnLst/>
              <a:rect l="l" t="t" r="r" b="b"/>
              <a:pathLst>
                <a:path w="733425" h="1811020">
                  <a:moveTo>
                    <a:pt x="0" y="1810512"/>
                  </a:moveTo>
                  <a:lnTo>
                    <a:pt x="733044" y="1810512"/>
                  </a:lnTo>
                  <a:lnTo>
                    <a:pt x="733044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65592" y="4088891"/>
              <a:ext cx="904240" cy="1819910"/>
            </a:xfrm>
            <a:custGeom>
              <a:avLst/>
              <a:gdLst/>
              <a:ahLst/>
              <a:cxnLst/>
              <a:rect l="l" t="t" r="r" b="b"/>
              <a:pathLst>
                <a:path w="904240" h="1819910">
                  <a:moveTo>
                    <a:pt x="903731" y="0"/>
                  </a:moveTo>
                  <a:lnTo>
                    <a:pt x="0" y="0"/>
                  </a:lnTo>
                  <a:lnTo>
                    <a:pt x="0" y="1819656"/>
                  </a:lnTo>
                  <a:lnTo>
                    <a:pt x="903731" y="1819656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44918" y="4088891"/>
              <a:ext cx="816610" cy="1819910"/>
            </a:xfrm>
            <a:custGeom>
              <a:avLst/>
              <a:gdLst/>
              <a:ahLst/>
              <a:cxnLst/>
              <a:rect l="l" t="t" r="r" b="b"/>
              <a:pathLst>
                <a:path w="816609" h="1819910">
                  <a:moveTo>
                    <a:pt x="816101" y="0"/>
                  </a:moveTo>
                  <a:lnTo>
                    <a:pt x="0" y="0"/>
                  </a:lnTo>
                  <a:lnTo>
                    <a:pt x="0" y="1819656"/>
                  </a:lnTo>
                  <a:lnTo>
                    <a:pt x="816101" y="1819656"/>
                  </a:lnTo>
                  <a:lnTo>
                    <a:pt x="816101" y="0"/>
                  </a:lnTo>
                  <a:close/>
                </a:path>
              </a:pathLst>
            </a:custGeom>
            <a:solidFill>
              <a:srgbClr val="C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47288" y="4878848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40" h="327025">
                  <a:moveTo>
                    <a:pt x="111897" y="0"/>
                  </a:moveTo>
                  <a:lnTo>
                    <a:pt x="101035" y="2211"/>
                  </a:lnTo>
                  <a:lnTo>
                    <a:pt x="92140" y="8233"/>
                  </a:lnTo>
                  <a:lnTo>
                    <a:pt x="86130" y="17145"/>
                  </a:lnTo>
                  <a:lnTo>
                    <a:pt x="71006" y="75369"/>
                  </a:lnTo>
                  <a:lnTo>
                    <a:pt x="42486" y="110360"/>
                  </a:lnTo>
                  <a:lnTo>
                    <a:pt x="13703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78" y="295463"/>
                  </a:lnTo>
                  <a:lnTo>
                    <a:pt x="37940" y="308309"/>
                  </a:lnTo>
                  <a:lnTo>
                    <a:pt x="60910" y="321155"/>
                  </a:lnTo>
                  <a:lnTo>
                    <a:pt x="97910" y="326994"/>
                  </a:lnTo>
                  <a:lnTo>
                    <a:pt x="181833" y="326995"/>
                  </a:lnTo>
                  <a:lnTo>
                    <a:pt x="192695" y="324783"/>
                  </a:lnTo>
                  <a:lnTo>
                    <a:pt x="201590" y="318761"/>
                  </a:lnTo>
                  <a:lnTo>
                    <a:pt x="207600" y="309849"/>
                  </a:lnTo>
                  <a:lnTo>
                    <a:pt x="209808" y="298966"/>
                  </a:lnTo>
                  <a:lnTo>
                    <a:pt x="209808" y="291492"/>
                  </a:lnTo>
                  <a:lnTo>
                    <a:pt x="207010" y="284952"/>
                  </a:lnTo>
                  <a:lnTo>
                    <a:pt x="203280" y="280281"/>
                  </a:lnTo>
                  <a:lnTo>
                    <a:pt x="216007" y="278069"/>
                  </a:lnTo>
                  <a:lnTo>
                    <a:pt x="224902" y="272048"/>
                  </a:lnTo>
                  <a:lnTo>
                    <a:pt x="230912" y="263136"/>
                  </a:lnTo>
                  <a:lnTo>
                    <a:pt x="233119" y="252253"/>
                  </a:lnTo>
                  <a:lnTo>
                    <a:pt x="233119" y="244779"/>
                  </a:lnTo>
                  <a:lnTo>
                    <a:pt x="230322" y="237772"/>
                  </a:lnTo>
                  <a:lnTo>
                    <a:pt x="225193" y="232633"/>
                  </a:lnTo>
                  <a:lnTo>
                    <a:pt x="233928" y="229057"/>
                  </a:lnTo>
                  <a:lnTo>
                    <a:pt x="240871" y="222940"/>
                  </a:lnTo>
                  <a:lnTo>
                    <a:pt x="245453" y="214897"/>
                  </a:lnTo>
                  <a:lnTo>
                    <a:pt x="247107" y="197598"/>
                  </a:lnTo>
                  <a:lnTo>
                    <a:pt x="243843" y="190124"/>
                  </a:lnTo>
                  <a:lnTo>
                    <a:pt x="238248" y="184985"/>
                  </a:lnTo>
                  <a:lnTo>
                    <a:pt x="245613" y="181029"/>
                  </a:lnTo>
                  <a:lnTo>
                    <a:pt x="251361" y="175059"/>
                  </a:lnTo>
                  <a:lnTo>
                    <a:pt x="255098" y="167511"/>
                  </a:lnTo>
                  <a:lnTo>
                    <a:pt x="256431" y="158826"/>
                  </a:lnTo>
                  <a:lnTo>
                    <a:pt x="254224" y="147943"/>
                  </a:lnTo>
                  <a:lnTo>
                    <a:pt x="248214" y="139031"/>
                  </a:lnTo>
                  <a:lnTo>
                    <a:pt x="239319" y="133009"/>
                  </a:lnTo>
                  <a:lnTo>
                    <a:pt x="228457" y="130798"/>
                  </a:lnTo>
                  <a:lnTo>
                    <a:pt x="132412" y="130798"/>
                  </a:lnTo>
                  <a:lnTo>
                    <a:pt x="126350" y="124725"/>
                  </a:lnTo>
                  <a:lnTo>
                    <a:pt x="125884" y="117251"/>
                  </a:lnTo>
                  <a:lnTo>
                    <a:pt x="133053" y="93485"/>
                  </a:lnTo>
                  <a:lnTo>
                    <a:pt x="137751" y="67785"/>
                  </a:lnTo>
                  <a:lnTo>
                    <a:pt x="139871" y="28028"/>
                  </a:lnTo>
                  <a:lnTo>
                    <a:pt x="137664" y="17145"/>
                  </a:lnTo>
                  <a:lnTo>
                    <a:pt x="131654" y="8233"/>
                  </a:lnTo>
                  <a:lnTo>
                    <a:pt x="122759" y="2211"/>
                  </a:lnTo>
                  <a:lnTo>
                    <a:pt x="11189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30729" y="4995632"/>
              <a:ext cx="88585" cy="196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92324" y="4895990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40" h="327025">
                  <a:moveTo>
                    <a:pt x="111897" y="326994"/>
                  </a:moveTo>
                  <a:lnTo>
                    <a:pt x="101035" y="324783"/>
                  </a:lnTo>
                  <a:lnTo>
                    <a:pt x="92140" y="318761"/>
                  </a:lnTo>
                  <a:lnTo>
                    <a:pt x="86130" y="309849"/>
                  </a:lnTo>
                  <a:lnTo>
                    <a:pt x="71006" y="251625"/>
                  </a:lnTo>
                  <a:lnTo>
                    <a:pt x="42486" y="216634"/>
                  </a:lnTo>
                  <a:lnTo>
                    <a:pt x="13703" y="194780"/>
                  </a:lnTo>
                  <a:lnTo>
                    <a:pt x="0" y="186854"/>
                  </a:lnTo>
                  <a:lnTo>
                    <a:pt x="0" y="37370"/>
                  </a:lnTo>
                  <a:lnTo>
                    <a:pt x="20478" y="31531"/>
                  </a:lnTo>
                  <a:lnTo>
                    <a:pt x="37940" y="18685"/>
                  </a:lnTo>
                  <a:lnTo>
                    <a:pt x="60910" y="5839"/>
                  </a:lnTo>
                  <a:lnTo>
                    <a:pt x="97910" y="0"/>
                  </a:lnTo>
                  <a:lnTo>
                    <a:pt x="181833" y="0"/>
                  </a:lnTo>
                  <a:lnTo>
                    <a:pt x="192695" y="2211"/>
                  </a:lnTo>
                  <a:lnTo>
                    <a:pt x="201590" y="8233"/>
                  </a:lnTo>
                  <a:lnTo>
                    <a:pt x="207600" y="17145"/>
                  </a:lnTo>
                  <a:lnTo>
                    <a:pt x="209808" y="28028"/>
                  </a:lnTo>
                  <a:lnTo>
                    <a:pt x="209808" y="35502"/>
                  </a:lnTo>
                  <a:lnTo>
                    <a:pt x="207010" y="42042"/>
                  </a:lnTo>
                  <a:lnTo>
                    <a:pt x="203280" y="46713"/>
                  </a:lnTo>
                  <a:lnTo>
                    <a:pt x="216007" y="48925"/>
                  </a:lnTo>
                  <a:lnTo>
                    <a:pt x="224902" y="54946"/>
                  </a:lnTo>
                  <a:lnTo>
                    <a:pt x="230912" y="63858"/>
                  </a:lnTo>
                  <a:lnTo>
                    <a:pt x="233119" y="74741"/>
                  </a:lnTo>
                  <a:lnTo>
                    <a:pt x="233119" y="82215"/>
                  </a:lnTo>
                  <a:lnTo>
                    <a:pt x="230322" y="89222"/>
                  </a:lnTo>
                  <a:lnTo>
                    <a:pt x="225193" y="94361"/>
                  </a:lnTo>
                  <a:lnTo>
                    <a:pt x="233928" y="97937"/>
                  </a:lnTo>
                  <a:lnTo>
                    <a:pt x="240871" y="104054"/>
                  </a:lnTo>
                  <a:lnTo>
                    <a:pt x="245453" y="112098"/>
                  </a:lnTo>
                  <a:lnTo>
                    <a:pt x="247107" y="129396"/>
                  </a:lnTo>
                  <a:lnTo>
                    <a:pt x="243843" y="136870"/>
                  </a:lnTo>
                  <a:lnTo>
                    <a:pt x="238248" y="142009"/>
                  </a:lnTo>
                  <a:lnTo>
                    <a:pt x="245613" y="145965"/>
                  </a:lnTo>
                  <a:lnTo>
                    <a:pt x="251361" y="151935"/>
                  </a:lnTo>
                  <a:lnTo>
                    <a:pt x="255098" y="159483"/>
                  </a:lnTo>
                  <a:lnTo>
                    <a:pt x="256431" y="168168"/>
                  </a:lnTo>
                  <a:lnTo>
                    <a:pt x="254224" y="179051"/>
                  </a:lnTo>
                  <a:lnTo>
                    <a:pt x="248214" y="187963"/>
                  </a:lnTo>
                  <a:lnTo>
                    <a:pt x="239319" y="193985"/>
                  </a:lnTo>
                  <a:lnTo>
                    <a:pt x="228457" y="196197"/>
                  </a:lnTo>
                  <a:lnTo>
                    <a:pt x="132412" y="196197"/>
                  </a:lnTo>
                  <a:lnTo>
                    <a:pt x="126350" y="202269"/>
                  </a:lnTo>
                  <a:lnTo>
                    <a:pt x="125884" y="209743"/>
                  </a:lnTo>
                  <a:lnTo>
                    <a:pt x="133053" y="233509"/>
                  </a:lnTo>
                  <a:lnTo>
                    <a:pt x="137751" y="259209"/>
                  </a:lnTo>
                  <a:lnTo>
                    <a:pt x="139871" y="298966"/>
                  </a:lnTo>
                  <a:lnTo>
                    <a:pt x="137664" y="309849"/>
                  </a:lnTo>
                  <a:lnTo>
                    <a:pt x="131654" y="318761"/>
                  </a:lnTo>
                  <a:lnTo>
                    <a:pt x="122759" y="324783"/>
                  </a:lnTo>
                  <a:lnTo>
                    <a:pt x="111897" y="32699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75764" y="4910004"/>
              <a:ext cx="88585" cy="1961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01500" y="3867162"/>
            <a:ext cx="2660650" cy="2333625"/>
            <a:chOff x="401500" y="3867162"/>
            <a:chExt cx="2660650" cy="2333625"/>
          </a:xfrm>
        </p:grpSpPr>
        <p:sp>
          <p:nvSpPr>
            <p:cNvPr id="35" name="object 35"/>
            <p:cNvSpPr/>
            <p:nvPr/>
          </p:nvSpPr>
          <p:spPr>
            <a:xfrm>
              <a:off x="401500" y="3874748"/>
              <a:ext cx="2660288" cy="228906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3004" y="3886200"/>
              <a:ext cx="2590800" cy="22197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6532" y="3867162"/>
              <a:ext cx="865670" cy="23332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4251" y="3904869"/>
              <a:ext cx="742950" cy="2211070"/>
            </a:xfrm>
            <a:custGeom>
              <a:avLst/>
              <a:gdLst/>
              <a:ahLst/>
              <a:cxnLst/>
              <a:rect l="l" t="t" r="r" b="b"/>
              <a:pathLst>
                <a:path w="742950" h="2211070">
                  <a:moveTo>
                    <a:pt x="0" y="2210561"/>
                  </a:moveTo>
                  <a:lnTo>
                    <a:pt x="742949" y="2210561"/>
                  </a:lnTo>
                  <a:lnTo>
                    <a:pt x="742949" y="0"/>
                  </a:lnTo>
                  <a:lnTo>
                    <a:pt x="0" y="0"/>
                  </a:lnTo>
                  <a:lnTo>
                    <a:pt x="0" y="221056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8438" y="3894582"/>
              <a:ext cx="1785620" cy="2211705"/>
            </a:xfrm>
            <a:custGeom>
              <a:avLst/>
              <a:gdLst/>
              <a:ahLst/>
              <a:cxnLst/>
              <a:rect l="l" t="t" r="r" b="b"/>
              <a:pathLst>
                <a:path w="1785620" h="2211704">
                  <a:moveTo>
                    <a:pt x="1785366" y="0"/>
                  </a:moveTo>
                  <a:lnTo>
                    <a:pt x="0" y="0"/>
                  </a:lnTo>
                  <a:lnTo>
                    <a:pt x="0" y="2211324"/>
                  </a:lnTo>
                  <a:lnTo>
                    <a:pt x="1785366" y="2211324"/>
                  </a:lnTo>
                  <a:lnTo>
                    <a:pt x="1785366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16638" y="4817888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11"/>
                  </a:lnTo>
                  <a:lnTo>
                    <a:pt x="91984" y="8233"/>
                  </a:lnTo>
                  <a:lnTo>
                    <a:pt x="85984" y="17145"/>
                  </a:lnTo>
                  <a:lnTo>
                    <a:pt x="70886" y="75369"/>
                  </a:lnTo>
                  <a:lnTo>
                    <a:pt x="42414" y="110360"/>
                  </a:lnTo>
                  <a:lnTo>
                    <a:pt x="13679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43" y="295463"/>
                  </a:lnTo>
                  <a:lnTo>
                    <a:pt x="37876" y="308309"/>
                  </a:lnTo>
                  <a:lnTo>
                    <a:pt x="60806" y="321155"/>
                  </a:lnTo>
                  <a:lnTo>
                    <a:pt x="97744" y="326994"/>
                  </a:lnTo>
                  <a:lnTo>
                    <a:pt x="181525" y="326995"/>
                  </a:lnTo>
                  <a:lnTo>
                    <a:pt x="192369" y="324783"/>
                  </a:lnTo>
                  <a:lnTo>
                    <a:pt x="201248" y="318761"/>
                  </a:lnTo>
                  <a:lnTo>
                    <a:pt x="207248" y="309849"/>
                  </a:lnTo>
                  <a:lnTo>
                    <a:pt x="209452" y="298966"/>
                  </a:lnTo>
                  <a:lnTo>
                    <a:pt x="209452" y="291492"/>
                  </a:lnTo>
                  <a:lnTo>
                    <a:pt x="206659" y="284952"/>
                  </a:lnTo>
                  <a:lnTo>
                    <a:pt x="202936" y="280281"/>
                  </a:lnTo>
                  <a:lnTo>
                    <a:pt x="215641" y="278069"/>
                  </a:lnTo>
                  <a:lnTo>
                    <a:pt x="224521" y="272048"/>
                  </a:lnTo>
                  <a:lnTo>
                    <a:pt x="230521" y="263136"/>
                  </a:lnTo>
                  <a:lnTo>
                    <a:pt x="232724" y="252253"/>
                  </a:lnTo>
                  <a:lnTo>
                    <a:pt x="232724" y="244779"/>
                  </a:lnTo>
                  <a:lnTo>
                    <a:pt x="229932" y="237772"/>
                  </a:lnTo>
                  <a:lnTo>
                    <a:pt x="224812" y="232633"/>
                  </a:lnTo>
                  <a:lnTo>
                    <a:pt x="233532" y="229057"/>
                  </a:lnTo>
                  <a:lnTo>
                    <a:pt x="240463" y="222940"/>
                  </a:lnTo>
                  <a:lnTo>
                    <a:pt x="245037" y="214897"/>
                  </a:lnTo>
                  <a:lnTo>
                    <a:pt x="246688" y="197598"/>
                  </a:lnTo>
                  <a:lnTo>
                    <a:pt x="243430" y="190124"/>
                  </a:lnTo>
                  <a:lnTo>
                    <a:pt x="237844" y="184985"/>
                  </a:lnTo>
                  <a:lnTo>
                    <a:pt x="245197" y="181029"/>
                  </a:lnTo>
                  <a:lnTo>
                    <a:pt x="250935" y="175059"/>
                  </a:lnTo>
                  <a:lnTo>
                    <a:pt x="254666" y="167511"/>
                  </a:lnTo>
                  <a:lnTo>
                    <a:pt x="255997" y="158826"/>
                  </a:lnTo>
                  <a:lnTo>
                    <a:pt x="253793" y="147943"/>
                  </a:lnTo>
                  <a:lnTo>
                    <a:pt x="247793" y="139031"/>
                  </a:lnTo>
                  <a:lnTo>
                    <a:pt x="238913" y="133009"/>
                  </a:lnTo>
                  <a:lnTo>
                    <a:pt x="228070" y="130798"/>
                  </a:lnTo>
                  <a:lnTo>
                    <a:pt x="132187" y="130798"/>
                  </a:lnTo>
                  <a:lnTo>
                    <a:pt x="126136" y="124725"/>
                  </a:lnTo>
                  <a:lnTo>
                    <a:pt x="125671" y="117251"/>
                  </a:lnTo>
                  <a:lnTo>
                    <a:pt x="132827" y="93485"/>
                  </a:lnTo>
                  <a:lnTo>
                    <a:pt x="137518" y="67785"/>
                  </a:lnTo>
                  <a:lnTo>
                    <a:pt x="139634" y="28028"/>
                  </a:lnTo>
                  <a:lnTo>
                    <a:pt x="137431" y="17145"/>
                  </a:lnTo>
                  <a:lnTo>
                    <a:pt x="131431" y="8233"/>
                  </a:lnTo>
                  <a:lnTo>
                    <a:pt x="122551" y="2211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0275" y="4934672"/>
              <a:ext cx="88435" cy="196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54838" y="4833784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07"/>
                  </a:lnTo>
                  <a:lnTo>
                    <a:pt x="91984" y="8219"/>
                  </a:lnTo>
                  <a:lnTo>
                    <a:pt x="85984" y="17116"/>
                  </a:lnTo>
                  <a:lnTo>
                    <a:pt x="70886" y="75241"/>
                  </a:lnTo>
                  <a:lnTo>
                    <a:pt x="42414" y="110173"/>
                  </a:lnTo>
                  <a:lnTo>
                    <a:pt x="13679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43" y="294962"/>
                  </a:lnTo>
                  <a:lnTo>
                    <a:pt x="37876" y="307787"/>
                  </a:lnTo>
                  <a:lnTo>
                    <a:pt x="60806" y="320611"/>
                  </a:lnTo>
                  <a:lnTo>
                    <a:pt x="97744" y="326441"/>
                  </a:lnTo>
                  <a:lnTo>
                    <a:pt x="181525" y="326441"/>
                  </a:lnTo>
                  <a:lnTo>
                    <a:pt x="192369" y="324233"/>
                  </a:lnTo>
                  <a:lnTo>
                    <a:pt x="201248" y="318221"/>
                  </a:lnTo>
                  <a:lnTo>
                    <a:pt x="207248" y="309324"/>
                  </a:lnTo>
                  <a:lnTo>
                    <a:pt x="209452" y="298460"/>
                  </a:lnTo>
                  <a:lnTo>
                    <a:pt x="209452" y="290998"/>
                  </a:lnTo>
                  <a:lnTo>
                    <a:pt x="206659" y="284470"/>
                  </a:lnTo>
                  <a:lnTo>
                    <a:pt x="202936" y="279806"/>
                  </a:lnTo>
                  <a:lnTo>
                    <a:pt x="215641" y="277598"/>
                  </a:lnTo>
                  <a:lnTo>
                    <a:pt x="224521" y="271587"/>
                  </a:lnTo>
                  <a:lnTo>
                    <a:pt x="230521" y="262690"/>
                  </a:lnTo>
                  <a:lnTo>
                    <a:pt x="232724" y="251825"/>
                  </a:lnTo>
                  <a:lnTo>
                    <a:pt x="232724" y="244364"/>
                  </a:lnTo>
                  <a:lnTo>
                    <a:pt x="229932" y="237369"/>
                  </a:lnTo>
                  <a:lnTo>
                    <a:pt x="224812" y="232239"/>
                  </a:lnTo>
                  <a:lnTo>
                    <a:pt x="233532" y="228669"/>
                  </a:lnTo>
                  <a:lnTo>
                    <a:pt x="240463" y="222562"/>
                  </a:lnTo>
                  <a:lnTo>
                    <a:pt x="245037" y="214533"/>
                  </a:lnTo>
                  <a:lnTo>
                    <a:pt x="246688" y="197263"/>
                  </a:lnTo>
                  <a:lnTo>
                    <a:pt x="243430" y="189802"/>
                  </a:lnTo>
                  <a:lnTo>
                    <a:pt x="237844" y="184672"/>
                  </a:lnTo>
                  <a:lnTo>
                    <a:pt x="245197" y="180723"/>
                  </a:lnTo>
                  <a:lnTo>
                    <a:pt x="250935" y="174762"/>
                  </a:lnTo>
                  <a:lnTo>
                    <a:pt x="254666" y="167228"/>
                  </a:lnTo>
                  <a:lnTo>
                    <a:pt x="255997" y="158557"/>
                  </a:lnTo>
                  <a:lnTo>
                    <a:pt x="253793" y="147692"/>
                  </a:lnTo>
                  <a:lnTo>
                    <a:pt x="247793" y="138795"/>
                  </a:lnTo>
                  <a:lnTo>
                    <a:pt x="238913" y="132784"/>
                  </a:lnTo>
                  <a:lnTo>
                    <a:pt x="228070" y="130576"/>
                  </a:lnTo>
                  <a:lnTo>
                    <a:pt x="132187" y="130576"/>
                  </a:lnTo>
                  <a:lnTo>
                    <a:pt x="126136" y="124513"/>
                  </a:lnTo>
                  <a:lnTo>
                    <a:pt x="125671" y="117052"/>
                  </a:lnTo>
                  <a:lnTo>
                    <a:pt x="132827" y="93327"/>
                  </a:lnTo>
                  <a:lnTo>
                    <a:pt x="137518" y="67670"/>
                  </a:lnTo>
                  <a:lnTo>
                    <a:pt x="139634" y="27980"/>
                  </a:lnTo>
                  <a:lnTo>
                    <a:pt x="137431" y="17116"/>
                  </a:lnTo>
                  <a:lnTo>
                    <a:pt x="131431" y="8219"/>
                  </a:lnTo>
                  <a:lnTo>
                    <a:pt x="122551" y="2207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38475" y="4950370"/>
              <a:ext cx="88435" cy="19586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729990" y="6201155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2) Filtering using </a:t>
            </a:r>
            <a:r>
              <a:rPr sz="1200" i="1" spc="-15" dirty="0">
                <a:latin typeface="Carlito"/>
                <a:cs typeface="Carlito"/>
              </a:rPr>
              <a:t>TerritoryKey </a:t>
            </a:r>
            <a:r>
              <a:rPr sz="1200" i="1" spc="-5" dirty="0">
                <a:latin typeface="Carlito"/>
                <a:cs typeface="Carlito"/>
              </a:rPr>
              <a:t>from  </a:t>
            </a: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5" dirty="0">
                <a:latin typeface="Carlito"/>
                <a:cs typeface="Carlito"/>
              </a:rPr>
              <a:t>Sales_Data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45985" y="6013196"/>
            <a:ext cx="2228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3)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Returns_Data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708" y="1589785"/>
            <a:ext cx="6037580" cy="2442845"/>
          </a:xfrm>
          <a:custGeom>
            <a:avLst/>
            <a:gdLst/>
            <a:ahLst/>
            <a:cxnLst/>
            <a:rect l="l" t="t" r="r" b="b"/>
            <a:pathLst>
              <a:path w="6037580" h="2442845">
                <a:moveTo>
                  <a:pt x="68846" y="1969909"/>
                </a:moveTo>
                <a:lnTo>
                  <a:pt x="68808" y="1970151"/>
                </a:lnTo>
                <a:lnTo>
                  <a:pt x="68846" y="1969909"/>
                </a:lnTo>
                <a:close/>
              </a:path>
              <a:path w="6037580" h="2442845">
                <a:moveTo>
                  <a:pt x="2173440" y="21590"/>
                </a:moveTo>
                <a:lnTo>
                  <a:pt x="1645627" y="325628"/>
                </a:lnTo>
                <a:lnTo>
                  <a:pt x="1398231" y="486410"/>
                </a:lnTo>
                <a:lnTo>
                  <a:pt x="1278724" y="566166"/>
                </a:lnTo>
                <a:lnTo>
                  <a:pt x="1162646" y="645033"/>
                </a:lnTo>
                <a:lnTo>
                  <a:pt x="1050505" y="723265"/>
                </a:lnTo>
                <a:lnTo>
                  <a:pt x="942809" y="800608"/>
                </a:lnTo>
                <a:lnTo>
                  <a:pt x="840066" y="877062"/>
                </a:lnTo>
                <a:lnTo>
                  <a:pt x="742530" y="952373"/>
                </a:lnTo>
                <a:lnTo>
                  <a:pt x="696048" y="989711"/>
                </a:lnTo>
                <a:lnTo>
                  <a:pt x="651090" y="1026668"/>
                </a:lnTo>
                <a:lnTo>
                  <a:pt x="607656" y="1063244"/>
                </a:lnTo>
                <a:lnTo>
                  <a:pt x="565873" y="1099693"/>
                </a:lnTo>
                <a:lnTo>
                  <a:pt x="525868" y="1135634"/>
                </a:lnTo>
                <a:lnTo>
                  <a:pt x="487641" y="1171321"/>
                </a:lnTo>
                <a:lnTo>
                  <a:pt x="451167" y="1206754"/>
                </a:lnTo>
                <a:lnTo>
                  <a:pt x="416674" y="1241806"/>
                </a:lnTo>
                <a:lnTo>
                  <a:pt x="384086" y="1276350"/>
                </a:lnTo>
                <a:lnTo>
                  <a:pt x="353390" y="1310640"/>
                </a:lnTo>
                <a:lnTo>
                  <a:pt x="324586" y="1344549"/>
                </a:lnTo>
                <a:lnTo>
                  <a:pt x="297611" y="1378204"/>
                </a:lnTo>
                <a:lnTo>
                  <a:pt x="272262" y="1411478"/>
                </a:lnTo>
                <a:lnTo>
                  <a:pt x="248704" y="1444244"/>
                </a:lnTo>
                <a:lnTo>
                  <a:pt x="226695" y="1477010"/>
                </a:lnTo>
                <a:lnTo>
                  <a:pt x="206209" y="1509268"/>
                </a:lnTo>
                <a:lnTo>
                  <a:pt x="169633" y="1573149"/>
                </a:lnTo>
                <a:lnTo>
                  <a:pt x="138620" y="1636014"/>
                </a:lnTo>
                <a:lnTo>
                  <a:pt x="112509" y="1697863"/>
                </a:lnTo>
                <a:lnTo>
                  <a:pt x="90932" y="1758823"/>
                </a:lnTo>
                <a:lnTo>
                  <a:pt x="73406" y="1818894"/>
                </a:lnTo>
                <a:lnTo>
                  <a:pt x="59359" y="1878457"/>
                </a:lnTo>
                <a:lnTo>
                  <a:pt x="48196" y="1937131"/>
                </a:lnTo>
                <a:lnTo>
                  <a:pt x="39636" y="1995424"/>
                </a:lnTo>
                <a:lnTo>
                  <a:pt x="33134" y="2053082"/>
                </a:lnTo>
                <a:lnTo>
                  <a:pt x="28067" y="2110486"/>
                </a:lnTo>
                <a:lnTo>
                  <a:pt x="25412" y="2148344"/>
                </a:lnTo>
                <a:lnTo>
                  <a:pt x="0" y="2146681"/>
                </a:lnTo>
                <a:lnTo>
                  <a:pt x="33096" y="2225167"/>
                </a:lnTo>
                <a:lnTo>
                  <a:pt x="69583" y="2162683"/>
                </a:lnTo>
                <a:lnTo>
                  <a:pt x="76034" y="2151634"/>
                </a:lnTo>
                <a:lnTo>
                  <a:pt x="50749" y="2149995"/>
                </a:lnTo>
                <a:lnTo>
                  <a:pt x="53378" y="2112518"/>
                </a:lnTo>
                <a:lnTo>
                  <a:pt x="58407" y="2055749"/>
                </a:lnTo>
                <a:lnTo>
                  <a:pt x="58432" y="2055495"/>
                </a:lnTo>
                <a:lnTo>
                  <a:pt x="58394" y="2055749"/>
                </a:lnTo>
                <a:lnTo>
                  <a:pt x="64833" y="1998726"/>
                </a:lnTo>
                <a:lnTo>
                  <a:pt x="68795" y="1970151"/>
                </a:lnTo>
                <a:lnTo>
                  <a:pt x="68834" y="1969909"/>
                </a:lnTo>
                <a:lnTo>
                  <a:pt x="73279" y="1941195"/>
                </a:lnTo>
                <a:lnTo>
                  <a:pt x="78308" y="1912747"/>
                </a:lnTo>
                <a:lnTo>
                  <a:pt x="78371" y="1912404"/>
                </a:lnTo>
                <a:lnTo>
                  <a:pt x="78320" y="1912747"/>
                </a:lnTo>
                <a:lnTo>
                  <a:pt x="78397" y="1912366"/>
                </a:lnTo>
                <a:lnTo>
                  <a:pt x="84226" y="1883537"/>
                </a:lnTo>
                <a:lnTo>
                  <a:pt x="90563" y="1854835"/>
                </a:lnTo>
                <a:lnTo>
                  <a:pt x="90614" y="1854593"/>
                </a:lnTo>
                <a:lnTo>
                  <a:pt x="90576" y="1854835"/>
                </a:lnTo>
                <a:lnTo>
                  <a:pt x="90665" y="1854454"/>
                </a:lnTo>
                <a:lnTo>
                  <a:pt x="97929" y="1825498"/>
                </a:lnTo>
                <a:lnTo>
                  <a:pt x="106006" y="1796288"/>
                </a:lnTo>
                <a:lnTo>
                  <a:pt x="106095" y="1795983"/>
                </a:lnTo>
                <a:lnTo>
                  <a:pt x="106019" y="1796288"/>
                </a:lnTo>
                <a:lnTo>
                  <a:pt x="106133" y="1795907"/>
                </a:lnTo>
                <a:lnTo>
                  <a:pt x="115049" y="1766824"/>
                </a:lnTo>
                <a:lnTo>
                  <a:pt x="115176" y="1766443"/>
                </a:lnTo>
                <a:lnTo>
                  <a:pt x="125158" y="1736979"/>
                </a:lnTo>
                <a:lnTo>
                  <a:pt x="125247" y="1736725"/>
                </a:lnTo>
                <a:lnTo>
                  <a:pt x="125133" y="1736979"/>
                </a:lnTo>
                <a:lnTo>
                  <a:pt x="136169" y="1707134"/>
                </a:lnTo>
                <a:lnTo>
                  <a:pt x="136271" y="1706880"/>
                </a:lnTo>
                <a:lnTo>
                  <a:pt x="136131" y="1707134"/>
                </a:lnTo>
                <a:lnTo>
                  <a:pt x="148259" y="1677035"/>
                </a:lnTo>
                <a:lnTo>
                  <a:pt x="161671" y="1646682"/>
                </a:lnTo>
                <a:lnTo>
                  <a:pt x="161785" y="1646428"/>
                </a:lnTo>
                <a:lnTo>
                  <a:pt x="161645" y="1646682"/>
                </a:lnTo>
                <a:lnTo>
                  <a:pt x="176187" y="1616075"/>
                </a:lnTo>
                <a:lnTo>
                  <a:pt x="176314" y="1615821"/>
                </a:lnTo>
                <a:lnTo>
                  <a:pt x="176149" y="1616075"/>
                </a:lnTo>
                <a:lnTo>
                  <a:pt x="191947" y="1585214"/>
                </a:lnTo>
                <a:lnTo>
                  <a:pt x="209232" y="1554099"/>
                </a:lnTo>
                <a:lnTo>
                  <a:pt x="209384" y="1553845"/>
                </a:lnTo>
                <a:lnTo>
                  <a:pt x="209207" y="1554099"/>
                </a:lnTo>
                <a:lnTo>
                  <a:pt x="227965" y="1522349"/>
                </a:lnTo>
                <a:lnTo>
                  <a:pt x="227761" y="1522730"/>
                </a:lnTo>
                <a:lnTo>
                  <a:pt x="228003" y="1522349"/>
                </a:lnTo>
                <a:lnTo>
                  <a:pt x="247891" y="1490980"/>
                </a:lnTo>
                <a:lnTo>
                  <a:pt x="248056" y="1490726"/>
                </a:lnTo>
                <a:lnTo>
                  <a:pt x="247853" y="1490980"/>
                </a:lnTo>
                <a:lnTo>
                  <a:pt x="269671" y="1458595"/>
                </a:lnTo>
                <a:lnTo>
                  <a:pt x="269455" y="1458976"/>
                </a:lnTo>
                <a:lnTo>
                  <a:pt x="269722" y="1458595"/>
                </a:lnTo>
                <a:lnTo>
                  <a:pt x="292798" y="1426337"/>
                </a:lnTo>
                <a:lnTo>
                  <a:pt x="292569" y="1426718"/>
                </a:lnTo>
                <a:lnTo>
                  <a:pt x="292849" y="1426337"/>
                </a:lnTo>
                <a:lnTo>
                  <a:pt x="317715" y="1393698"/>
                </a:lnTo>
                <a:lnTo>
                  <a:pt x="344068" y="1360932"/>
                </a:lnTo>
                <a:lnTo>
                  <a:pt x="372427" y="1327404"/>
                </a:lnTo>
                <a:lnTo>
                  <a:pt x="402894" y="1293368"/>
                </a:lnTo>
                <a:lnTo>
                  <a:pt x="402678" y="1293622"/>
                </a:lnTo>
                <a:lnTo>
                  <a:pt x="402907" y="1293368"/>
                </a:lnTo>
                <a:lnTo>
                  <a:pt x="434936" y="1259459"/>
                </a:lnTo>
                <a:lnTo>
                  <a:pt x="435063" y="1259332"/>
                </a:lnTo>
                <a:lnTo>
                  <a:pt x="434860" y="1259459"/>
                </a:lnTo>
                <a:lnTo>
                  <a:pt x="469150" y="1224661"/>
                </a:lnTo>
                <a:lnTo>
                  <a:pt x="468960" y="1224915"/>
                </a:lnTo>
                <a:lnTo>
                  <a:pt x="469214" y="1224661"/>
                </a:lnTo>
                <a:lnTo>
                  <a:pt x="505294" y="1189609"/>
                </a:lnTo>
                <a:lnTo>
                  <a:pt x="543001" y="1154430"/>
                </a:lnTo>
                <a:lnTo>
                  <a:pt x="543140" y="1154303"/>
                </a:lnTo>
                <a:lnTo>
                  <a:pt x="542886" y="1154430"/>
                </a:lnTo>
                <a:lnTo>
                  <a:pt x="582764" y="1118616"/>
                </a:lnTo>
                <a:lnTo>
                  <a:pt x="624293" y="1082548"/>
                </a:lnTo>
                <a:lnTo>
                  <a:pt x="624166" y="1082675"/>
                </a:lnTo>
                <a:lnTo>
                  <a:pt x="624306" y="1082548"/>
                </a:lnTo>
                <a:lnTo>
                  <a:pt x="667346" y="1046099"/>
                </a:lnTo>
                <a:lnTo>
                  <a:pt x="667219" y="1046226"/>
                </a:lnTo>
                <a:lnTo>
                  <a:pt x="667372" y="1046099"/>
                </a:lnTo>
                <a:lnTo>
                  <a:pt x="712050" y="1009396"/>
                </a:lnTo>
                <a:lnTo>
                  <a:pt x="712050" y="1009523"/>
                </a:lnTo>
                <a:lnTo>
                  <a:pt x="712203" y="1009396"/>
                </a:lnTo>
                <a:lnTo>
                  <a:pt x="758405" y="972185"/>
                </a:lnTo>
                <a:lnTo>
                  <a:pt x="758151" y="972439"/>
                </a:lnTo>
                <a:lnTo>
                  <a:pt x="758469" y="972185"/>
                </a:lnTo>
                <a:lnTo>
                  <a:pt x="855433" y="897255"/>
                </a:lnTo>
                <a:lnTo>
                  <a:pt x="855294" y="897382"/>
                </a:lnTo>
                <a:lnTo>
                  <a:pt x="855472" y="897255"/>
                </a:lnTo>
                <a:lnTo>
                  <a:pt x="957795" y="821055"/>
                </a:lnTo>
                <a:lnTo>
                  <a:pt x="957668" y="821182"/>
                </a:lnTo>
                <a:lnTo>
                  <a:pt x="957834" y="821055"/>
                </a:lnTo>
                <a:lnTo>
                  <a:pt x="1065237" y="743966"/>
                </a:lnTo>
                <a:lnTo>
                  <a:pt x="1065110" y="744093"/>
                </a:lnTo>
                <a:lnTo>
                  <a:pt x="1065288" y="743966"/>
                </a:lnTo>
                <a:lnTo>
                  <a:pt x="1177124" y="665988"/>
                </a:lnTo>
                <a:lnTo>
                  <a:pt x="1176997" y="665988"/>
                </a:lnTo>
                <a:lnTo>
                  <a:pt x="1292948" y="587121"/>
                </a:lnTo>
                <a:lnTo>
                  <a:pt x="1292821" y="587248"/>
                </a:lnTo>
                <a:lnTo>
                  <a:pt x="1293012" y="587121"/>
                </a:lnTo>
                <a:lnTo>
                  <a:pt x="1412328" y="507619"/>
                </a:lnTo>
                <a:lnTo>
                  <a:pt x="1412201" y="507619"/>
                </a:lnTo>
                <a:lnTo>
                  <a:pt x="1659343" y="346964"/>
                </a:lnTo>
                <a:lnTo>
                  <a:pt x="2173440" y="21590"/>
                </a:lnTo>
                <a:close/>
              </a:path>
              <a:path w="6037580" h="2442845">
                <a:moveTo>
                  <a:pt x="3113341" y="2152777"/>
                </a:moveTo>
                <a:lnTo>
                  <a:pt x="3112351" y="2149983"/>
                </a:lnTo>
                <a:lnTo>
                  <a:pt x="3104223" y="2133727"/>
                </a:lnTo>
                <a:lnTo>
                  <a:pt x="3102648" y="2131060"/>
                </a:lnTo>
                <a:lnTo>
                  <a:pt x="3094825" y="2117725"/>
                </a:lnTo>
                <a:lnTo>
                  <a:pt x="3093770" y="2116201"/>
                </a:lnTo>
                <a:lnTo>
                  <a:pt x="3083534" y="2101342"/>
                </a:lnTo>
                <a:lnTo>
                  <a:pt x="3077426" y="2093722"/>
                </a:lnTo>
                <a:lnTo>
                  <a:pt x="3071304" y="2086102"/>
                </a:lnTo>
                <a:lnTo>
                  <a:pt x="3070695" y="2085340"/>
                </a:lnTo>
                <a:lnTo>
                  <a:pt x="3063329" y="2076958"/>
                </a:lnTo>
                <a:lnTo>
                  <a:pt x="3057448" y="2070608"/>
                </a:lnTo>
                <a:lnTo>
                  <a:pt x="3055582" y="2068576"/>
                </a:lnTo>
                <a:lnTo>
                  <a:pt x="3049384" y="2062480"/>
                </a:lnTo>
                <a:lnTo>
                  <a:pt x="3047073" y="2060194"/>
                </a:lnTo>
                <a:lnTo>
                  <a:pt x="3038056" y="2051812"/>
                </a:lnTo>
                <a:lnTo>
                  <a:pt x="3028404" y="2043303"/>
                </a:lnTo>
                <a:lnTo>
                  <a:pt x="3021952" y="2037969"/>
                </a:lnTo>
                <a:lnTo>
                  <a:pt x="3018117" y="2034794"/>
                </a:lnTo>
                <a:lnTo>
                  <a:pt x="3011449" y="2029587"/>
                </a:lnTo>
                <a:lnTo>
                  <a:pt x="3007068" y="2026158"/>
                </a:lnTo>
                <a:lnTo>
                  <a:pt x="2995384" y="2017522"/>
                </a:lnTo>
                <a:lnTo>
                  <a:pt x="2982938" y="2008771"/>
                </a:lnTo>
                <a:lnTo>
                  <a:pt x="2969603" y="1999869"/>
                </a:lnTo>
                <a:lnTo>
                  <a:pt x="2955633" y="1990979"/>
                </a:lnTo>
                <a:lnTo>
                  <a:pt x="2947466" y="1986026"/>
                </a:lnTo>
                <a:lnTo>
                  <a:pt x="2940774" y="1981962"/>
                </a:lnTo>
                <a:lnTo>
                  <a:pt x="2932112" y="1977021"/>
                </a:lnTo>
                <a:lnTo>
                  <a:pt x="2925026" y="1972945"/>
                </a:lnTo>
                <a:lnTo>
                  <a:pt x="2915551" y="1967738"/>
                </a:lnTo>
                <a:lnTo>
                  <a:pt x="2908389" y="1963801"/>
                </a:lnTo>
                <a:lnTo>
                  <a:pt x="2890990" y="1954530"/>
                </a:lnTo>
                <a:lnTo>
                  <a:pt x="2880029" y="1948942"/>
                </a:lnTo>
                <a:lnTo>
                  <a:pt x="2872575" y="1945132"/>
                </a:lnTo>
                <a:lnTo>
                  <a:pt x="2833332" y="1925955"/>
                </a:lnTo>
                <a:lnTo>
                  <a:pt x="2790914" y="1906651"/>
                </a:lnTo>
                <a:lnTo>
                  <a:pt x="2745448" y="1886839"/>
                </a:lnTo>
                <a:lnTo>
                  <a:pt x="2697442" y="1866773"/>
                </a:lnTo>
                <a:lnTo>
                  <a:pt x="2654338" y="1849501"/>
                </a:lnTo>
                <a:lnTo>
                  <a:pt x="2593683" y="1825879"/>
                </a:lnTo>
                <a:lnTo>
                  <a:pt x="2481910" y="1783842"/>
                </a:lnTo>
                <a:lnTo>
                  <a:pt x="2052027" y="1632458"/>
                </a:lnTo>
                <a:lnTo>
                  <a:pt x="2043645" y="1656588"/>
                </a:lnTo>
                <a:lnTo>
                  <a:pt x="2355177" y="1765046"/>
                </a:lnTo>
                <a:lnTo>
                  <a:pt x="2355050" y="1765046"/>
                </a:lnTo>
                <a:lnTo>
                  <a:pt x="2414867" y="1786509"/>
                </a:lnTo>
                <a:lnTo>
                  <a:pt x="2414740" y="1786509"/>
                </a:lnTo>
                <a:lnTo>
                  <a:pt x="2473147" y="1807718"/>
                </a:lnTo>
                <a:lnTo>
                  <a:pt x="2473020" y="1807718"/>
                </a:lnTo>
                <a:lnTo>
                  <a:pt x="2584666" y="1849628"/>
                </a:lnTo>
                <a:lnTo>
                  <a:pt x="2584539" y="1849501"/>
                </a:lnTo>
                <a:lnTo>
                  <a:pt x="2637371" y="1870075"/>
                </a:lnTo>
                <a:lnTo>
                  <a:pt x="2687790" y="1890268"/>
                </a:lnTo>
                <a:lnTo>
                  <a:pt x="2687663" y="1890268"/>
                </a:lnTo>
                <a:lnTo>
                  <a:pt x="2735542" y="1910207"/>
                </a:lnTo>
                <a:lnTo>
                  <a:pt x="2735415" y="1910207"/>
                </a:lnTo>
                <a:lnTo>
                  <a:pt x="2758402" y="1920113"/>
                </a:lnTo>
                <a:lnTo>
                  <a:pt x="2758275" y="1920113"/>
                </a:lnTo>
                <a:lnTo>
                  <a:pt x="2780627" y="1929892"/>
                </a:lnTo>
                <a:lnTo>
                  <a:pt x="2780500" y="1929892"/>
                </a:lnTo>
                <a:lnTo>
                  <a:pt x="2802090" y="1939544"/>
                </a:lnTo>
                <a:lnTo>
                  <a:pt x="2801963" y="1939544"/>
                </a:lnTo>
                <a:lnTo>
                  <a:pt x="2822664" y="1949069"/>
                </a:lnTo>
                <a:lnTo>
                  <a:pt x="2842349" y="1958467"/>
                </a:lnTo>
                <a:lnTo>
                  <a:pt x="2842222" y="1958467"/>
                </a:lnTo>
                <a:lnTo>
                  <a:pt x="2861272" y="1967865"/>
                </a:lnTo>
                <a:lnTo>
                  <a:pt x="2861145" y="1967738"/>
                </a:lnTo>
                <a:lnTo>
                  <a:pt x="2879306" y="1977136"/>
                </a:lnTo>
                <a:lnTo>
                  <a:pt x="2879179" y="1977021"/>
                </a:lnTo>
                <a:lnTo>
                  <a:pt x="2896451" y="1986153"/>
                </a:lnTo>
                <a:lnTo>
                  <a:pt x="2896324" y="1986026"/>
                </a:lnTo>
                <a:lnTo>
                  <a:pt x="2912453" y="1995043"/>
                </a:lnTo>
                <a:lnTo>
                  <a:pt x="2912668" y="1995170"/>
                </a:lnTo>
                <a:lnTo>
                  <a:pt x="2927693" y="2003806"/>
                </a:lnTo>
                <a:lnTo>
                  <a:pt x="2927896" y="2003945"/>
                </a:lnTo>
                <a:lnTo>
                  <a:pt x="2942044" y="2012569"/>
                </a:lnTo>
                <a:lnTo>
                  <a:pt x="2942234" y="2012708"/>
                </a:lnTo>
                <a:lnTo>
                  <a:pt x="2955887" y="2021332"/>
                </a:lnTo>
                <a:lnTo>
                  <a:pt x="2955633" y="2021205"/>
                </a:lnTo>
                <a:lnTo>
                  <a:pt x="2955823" y="2021332"/>
                </a:lnTo>
                <a:lnTo>
                  <a:pt x="2968714" y="2029841"/>
                </a:lnTo>
                <a:lnTo>
                  <a:pt x="2968460" y="2029587"/>
                </a:lnTo>
                <a:lnTo>
                  <a:pt x="2980652" y="2038223"/>
                </a:lnTo>
                <a:lnTo>
                  <a:pt x="2980398" y="2037969"/>
                </a:lnTo>
                <a:lnTo>
                  <a:pt x="2991828" y="2046478"/>
                </a:lnTo>
                <a:lnTo>
                  <a:pt x="2991574" y="2046351"/>
                </a:lnTo>
                <a:lnTo>
                  <a:pt x="2991726" y="2046478"/>
                </a:lnTo>
                <a:lnTo>
                  <a:pt x="3002369" y="2054733"/>
                </a:lnTo>
                <a:lnTo>
                  <a:pt x="3001988" y="2054479"/>
                </a:lnTo>
                <a:lnTo>
                  <a:pt x="3002292" y="2054733"/>
                </a:lnTo>
                <a:lnTo>
                  <a:pt x="3012021" y="2062734"/>
                </a:lnTo>
                <a:lnTo>
                  <a:pt x="3011767" y="2062480"/>
                </a:lnTo>
                <a:lnTo>
                  <a:pt x="3021038" y="2070735"/>
                </a:lnTo>
                <a:lnTo>
                  <a:pt x="3029674" y="2078609"/>
                </a:lnTo>
                <a:lnTo>
                  <a:pt x="3029293" y="2078355"/>
                </a:lnTo>
                <a:lnTo>
                  <a:pt x="3029547" y="2078609"/>
                </a:lnTo>
                <a:lnTo>
                  <a:pt x="3037230" y="2086178"/>
                </a:lnTo>
                <a:lnTo>
                  <a:pt x="3037522" y="2086483"/>
                </a:lnTo>
                <a:lnTo>
                  <a:pt x="3044660" y="2094103"/>
                </a:lnTo>
                <a:lnTo>
                  <a:pt x="3044406" y="2093722"/>
                </a:lnTo>
                <a:lnTo>
                  <a:pt x="3051391" y="2101723"/>
                </a:lnTo>
                <a:lnTo>
                  <a:pt x="3051010" y="2101342"/>
                </a:lnTo>
                <a:lnTo>
                  <a:pt x="3051302" y="2101723"/>
                </a:lnTo>
                <a:lnTo>
                  <a:pt x="3063456" y="2116963"/>
                </a:lnTo>
                <a:lnTo>
                  <a:pt x="3073184" y="2131199"/>
                </a:lnTo>
                <a:lnTo>
                  <a:pt x="3073552" y="2131822"/>
                </a:lnTo>
                <a:lnTo>
                  <a:pt x="3082125" y="2146300"/>
                </a:lnTo>
                <a:lnTo>
                  <a:pt x="3081617" y="2145538"/>
                </a:lnTo>
                <a:lnTo>
                  <a:pt x="3081998" y="2146300"/>
                </a:lnTo>
                <a:lnTo>
                  <a:pt x="3088767" y="2159736"/>
                </a:lnTo>
                <a:lnTo>
                  <a:pt x="3089224" y="2161019"/>
                </a:lnTo>
                <a:lnTo>
                  <a:pt x="3090265" y="2160651"/>
                </a:lnTo>
                <a:lnTo>
                  <a:pt x="3094355" y="2159254"/>
                </a:lnTo>
                <a:lnTo>
                  <a:pt x="3113341" y="2152777"/>
                </a:lnTo>
                <a:close/>
              </a:path>
              <a:path w="6037580" h="2442845">
                <a:moveTo>
                  <a:pt x="3137497" y="2144522"/>
                </a:moveTo>
                <a:lnTo>
                  <a:pt x="3113341" y="2152777"/>
                </a:lnTo>
                <a:lnTo>
                  <a:pt x="3089224" y="2161019"/>
                </a:lnTo>
                <a:lnTo>
                  <a:pt x="3065361" y="2169160"/>
                </a:lnTo>
                <a:lnTo>
                  <a:pt x="3126067" y="2228977"/>
                </a:lnTo>
                <a:lnTo>
                  <a:pt x="3133623" y="2173097"/>
                </a:lnTo>
                <a:lnTo>
                  <a:pt x="3137497" y="2144522"/>
                </a:lnTo>
                <a:close/>
              </a:path>
              <a:path w="6037580" h="2442845">
                <a:moveTo>
                  <a:pt x="6012916" y="2367051"/>
                </a:moveTo>
                <a:lnTo>
                  <a:pt x="6011189" y="2362835"/>
                </a:lnTo>
                <a:lnTo>
                  <a:pt x="6010618" y="2361438"/>
                </a:lnTo>
                <a:lnTo>
                  <a:pt x="6004649" y="2350516"/>
                </a:lnTo>
                <a:lnTo>
                  <a:pt x="6000102" y="2342896"/>
                </a:lnTo>
                <a:lnTo>
                  <a:pt x="5998299" y="2339848"/>
                </a:lnTo>
                <a:lnTo>
                  <a:pt x="5993549" y="2332609"/>
                </a:lnTo>
                <a:lnTo>
                  <a:pt x="5991060" y="2328799"/>
                </a:lnTo>
                <a:lnTo>
                  <a:pt x="5983059" y="2317623"/>
                </a:lnTo>
                <a:lnTo>
                  <a:pt x="5974296" y="2306193"/>
                </a:lnTo>
                <a:lnTo>
                  <a:pt x="5968720" y="2299462"/>
                </a:lnTo>
                <a:lnTo>
                  <a:pt x="5964517" y="2294382"/>
                </a:lnTo>
                <a:lnTo>
                  <a:pt x="5958421" y="2287651"/>
                </a:lnTo>
                <a:lnTo>
                  <a:pt x="5953595" y="2282317"/>
                </a:lnTo>
                <a:lnTo>
                  <a:pt x="5947016" y="2275459"/>
                </a:lnTo>
                <a:lnTo>
                  <a:pt x="5941784" y="2269998"/>
                </a:lnTo>
                <a:lnTo>
                  <a:pt x="5934519" y="2262886"/>
                </a:lnTo>
                <a:lnTo>
                  <a:pt x="5928703" y="2257171"/>
                </a:lnTo>
                <a:lnTo>
                  <a:pt x="5914225" y="2244090"/>
                </a:lnTo>
                <a:lnTo>
                  <a:pt x="5905449" y="2236470"/>
                </a:lnTo>
                <a:lnTo>
                  <a:pt x="5898731" y="2230628"/>
                </a:lnTo>
                <a:lnTo>
                  <a:pt x="5881713" y="2216658"/>
                </a:lnTo>
                <a:lnTo>
                  <a:pt x="5870372" y="2207768"/>
                </a:lnTo>
                <a:lnTo>
                  <a:pt x="5863412" y="2202307"/>
                </a:lnTo>
                <a:lnTo>
                  <a:pt x="5843486" y="2187448"/>
                </a:lnTo>
                <a:lnTo>
                  <a:pt x="5829224" y="2177161"/>
                </a:lnTo>
                <a:lnTo>
                  <a:pt x="5822023" y="2171954"/>
                </a:lnTo>
                <a:lnTo>
                  <a:pt x="5805716" y="2160905"/>
                </a:lnTo>
                <a:lnTo>
                  <a:pt x="5798782" y="2156206"/>
                </a:lnTo>
                <a:lnTo>
                  <a:pt x="5780494" y="2144014"/>
                </a:lnTo>
                <a:lnTo>
                  <a:pt x="5774017" y="2139696"/>
                </a:lnTo>
                <a:lnTo>
                  <a:pt x="5753570" y="2126615"/>
                </a:lnTo>
                <a:lnTo>
                  <a:pt x="5747220" y="2122551"/>
                </a:lnTo>
                <a:lnTo>
                  <a:pt x="5718645" y="2105025"/>
                </a:lnTo>
                <a:lnTo>
                  <a:pt x="5688165" y="2086737"/>
                </a:lnTo>
                <a:lnTo>
                  <a:pt x="5660009" y="2070354"/>
                </a:lnTo>
                <a:lnTo>
                  <a:pt x="5655653" y="2067814"/>
                </a:lnTo>
                <a:lnTo>
                  <a:pt x="5624347" y="2050161"/>
                </a:lnTo>
                <a:lnTo>
                  <a:pt x="5620982" y="2048256"/>
                </a:lnTo>
                <a:lnTo>
                  <a:pt x="5584152" y="2027936"/>
                </a:lnTo>
                <a:lnTo>
                  <a:pt x="5545036" y="2006854"/>
                </a:lnTo>
                <a:lnTo>
                  <a:pt x="5503761" y="1985137"/>
                </a:lnTo>
                <a:lnTo>
                  <a:pt x="5366601" y="1915541"/>
                </a:lnTo>
                <a:lnTo>
                  <a:pt x="5211153" y="1840103"/>
                </a:lnTo>
                <a:lnTo>
                  <a:pt x="4916767" y="1702943"/>
                </a:lnTo>
                <a:lnTo>
                  <a:pt x="3467189" y="1065911"/>
                </a:lnTo>
                <a:lnTo>
                  <a:pt x="3457029" y="1089279"/>
                </a:lnTo>
                <a:lnTo>
                  <a:pt x="4777956" y="1667764"/>
                </a:lnTo>
                <a:lnTo>
                  <a:pt x="4777829" y="1667764"/>
                </a:lnTo>
                <a:lnTo>
                  <a:pt x="4906226" y="1726057"/>
                </a:lnTo>
                <a:lnTo>
                  <a:pt x="4906099" y="1726057"/>
                </a:lnTo>
                <a:lnTo>
                  <a:pt x="5087582" y="1809877"/>
                </a:lnTo>
                <a:lnTo>
                  <a:pt x="5087455" y="1809877"/>
                </a:lnTo>
                <a:lnTo>
                  <a:pt x="5253825" y="1888744"/>
                </a:lnTo>
                <a:lnTo>
                  <a:pt x="5253698" y="1888744"/>
                </a:lnTo>
                <a:lnTo>
                  <a:pt x="5355298" y="1938274"/>
                </a:lnTo>
                <a:lnTo>
                  <a:pt x="5448643" y="1985264"/>
                </a:lnTo>
                <a:lnTo>
                  <a:pt x="5448516" y="1985264"/>
                </a:lnTo>
                <a:lnTo>
                  <a:pt x="5492077" y="2007616"/>
                </a:lnTo>
                <a:lnTo>
                  <a:pt x="5491950" y="2007616"/>
                </a:lnTo>
                <a:lnTo>
                  <a:pt x="5533225" y="2029333"/>
                </a:lnTo>
                <a:lnTo>
                  <a:pt x="5533098" y="2029333"/>
                </a:lnTo>
                <a:lnTo>
                  <a:pt x="5572087" y="2050288"/>
                </a:lnTo>
                <a:lnTo>
                  <a:pt x="5571960" y="2050161"/>
                </a:lnTo>
                <a:lnTo>
                  <a:pt x="5608663" y="2070481"/>
                </a:lnTo>
                <a:lnTo>
                  <a:pt x="5608536" y="2070354"/>
                </a:lnTo>
                <a:lnTo>
                  <a:pt x="5643080" y="2089912"/>
                </a:lnTo>
                <a:lnTo>
                  <a:pt x="5642953" y="2089912"/>
                </a:lnTo>
                <a:lnTo>
                  <a:pt x="5675338" y="2108581"/>
                </a:lnTo>
                <a:lnTo>
                  <a:pt x="5675211" y="2108581"/>
                </a:lnTo>
                <a:lnTo>
                  <a:pt x="5705564" y="2126742"/>
                </a:lnTo>
                <a:lnTo>
                  <a:pt x="5705437" y="2126615"/>
                </a:lnTo>
                <a:lnTo>
                  <a:pt x="5733758" y="2144141"/>
                </a:lnTo>
                <a:lnTo>
                  <a:pt x="5733631" y="2144014"/>
                </a:lnTo>
                <a:lnTo>
                  <a:pt x="5760161" y="2161032"/>
                </a:lnTo>
                <a:lnTo>
                  <a:pt x="5760047" y="2160905"/>
                </a:lnTo>
                <a:lnTo>
                  <a:pt x="5784685" y="2177288"/>
                </a:lnTo>
                <a:lnTo>
                  <a:pt x="5784558" y="2177161"/>
                </a:lnTo>
                <a:lnTo>
                  <a:pt x="5807545" y="2192909"/>
                </a:lnTo>
                <a:lnTo>
                  <a:pt x="5807291" y="2192782"/>
                </a:lnTo>
                <a:lnTo>
                  <a:pt x="5807468" y="2192909"/>
                </a:lnTo>
                <a:lnTo>
                  <a:pt x="5828614" y="2208022"/>
                </a:lnTo>
                <a:lnTo>
                  <a:pt x="5828373" y="2207768"/>
                </a:lnTo>
                <a:lnTo>
                  <a:pt x="5848058" y="2222500"/>
                </a:lnTo>
                <a:lnTo>
                  <a:pt x="5847791" y="2222373"/>
                </a:lnTo>
                <a:lnTo>
                  <a:pt x="5847956" y="2222500"/>
                </a:lnTo>
                <a:lnTo>
                  <a:pt x="5865965" y="2236597"/>
                </a:lnTo>
                <a:lnTo>
                  <a:pt x="5865838" y="2236470"/>
                </a:lnTo>
                <a:lnTo>
                  <a:pt x="5882602" y="2250186"/>
                </a:lnTo>
                <a:lnTo>
                  <a:pt x="5882221" y="2249932"/>
                </a:lnTo>
                <a:lnTo>
                  <a:pt x="5882513" y="2250186"/>
                </a:lnTo>
                <a:lnTo>
                  <a:pt x="5897461" y="2263140"/>
                </a:lnTo>
                <a:lnTo>
                  <a:pt x="5897334" y="2262886"/>
                </a:lnTo>
                <a:lnTo>
                  <a:pt x="5911431" y="2275840"/>
                </a:lnTo>
                <a:lnTo>
                  <a:pt x="5923610" y="2287778"/>
                </a:lnTo>
                <a:lnTo>
                  <a:pt x="5923851" y="2288032"/>
                </a:lnTo>
                <a:lnTo>
                  <a:pt x="5935180" y="2299843"/>
                </a:lnTo>
                <a:lnTo>
                  <a:pt x="5934926" y="2299462"/>
                </a:lnTo>
                <a:lnTo>
                  <a:pt x="5945467" y="2311146"/>
                </a:lnTo>
                <a:lnTo>
                  <a:pt x="5945086" y="2310765"/>
                </a:lnTo>
                <a:lnTo>
                  <a:pt x="5945390" y="2311146"/>
                </a:lnTo>
                <a:lnTo>
                  <a:pt x="5954484" y="2322195"/>
                </a:lnTo>
                <a:lnTo>
                  <a:pt x="5954230" y="2321941"/>
                </a:lnTo>
                <a:lnTo>
                  <a:pt x="5954420" y="2322195"/>
                </a:lnTo>
                <a:lnTo>
                  <a:pt x="5962866" y="2332990"/>
                </a:lnTo>
                <a:lnTo>
                  <a:pt x="5970232" y="2343404"/>
                </a:lnTo>
                <a:lnTo>
                  <a:pt x="5969978" y="2342896"/>
                </a:lnTo>
                <a:lnTo>
                  <a:pt x="5976963" y="2353437"/>
                </a:lnTo>
                <a:lnTo>
                  <a:pt x="5976582" y="2352929"/>
                </a:lnTo>
                <a:lnTo>
                  <a:pt x="5976874" y="2353437"/>
                </a:lnTo>
                <a:lnTo>
                  <a:pt x="5982678" y="2363216"/>
                </a:lnTo>
                <a:lnTo>
                  <a:pt x="5982551" y="2362835"/>
                </a:lnTo>
                <a:lnTo>
                  <a:pt x="5988012" y="2372995"/>
                </a:lnTo>
                <a:lnTo>
                  <a:pt x="5989256" y="2376030"/>
                </a:lnTo>
                <a:lnTo>
                  <a:pt x="6000572" y="2371725"/>
                </a:lnTo>
                <a:lnTo>
                  <a:pt x="6012916" y="2367051"/>
                </a:lnTo>
                <a:close/>
              </a:path>
              <a:path w="6037580" h="2442845">
                <a:moveTo>
                  <a:pt x="6037034" y="2357882"/>
                </a:moveTo>
                <a:lnTo>
                  <a:pt x="6012916" y="2367051"/>
                </a:lnTo>
                <a:lnTo>
                  <a:pt x="5989256" y="2376030"/>
                </a:lnTo>
                <a:lnTo>
                  <a:pt x="5965787" y="2384933"/>
                </a:lnTo>
                <a:lnTo>
                  <a:pt x="6028398" y="2442591"/>
                </a:lnTo>
                <a:lnTo>
                  <a:pt x="6033948" y="2388108"/>
                </a:lnTo>
                <a:lnTo>
                  <a:pt x="6037034" y="2357882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204459" y="1128014"/>
            <a:ext cx="6408420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9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case,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only valid </a:t>
            </a:r>
            <a:r>
              <a:rPr sz="1800" spc="-20" dirty="0">
                <a:latin typeface="Carlito"/>
                <a:cs typeface="Carlito"/>
              </a:rPr>
              <a:t>way </a:t>
            </a:r>
            <a:r>
              <a:rPr sz="1800" spc="-10" dirty="0">
                <a:latin typeface="Carlito"/>
                <a:cs typeface="Carlito"/>
              </a:rPr>
              <a:t>filter </a:t>
            </a:r>
            <a:r>
              <a:rPr sz="1800" spc="-5" dirty="0">
                <a:latin typeface="Carlito"/>
                <a:cs typeface="Carlito"/>
              </a:rPr>
              <a:t>both </a:t>
            </a:r>
            <a:r>
              <a:rPr sz="1800" b="1" dirty="0">
                <a:latin typeface="Carlito"/>
                <a:cs typeface="Carlito"/>
              </a:rPr>
              <a:t>Sales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b="1" spc="-10" dirty="0">
                <a:latin typeface="Carlito"/>
                <a:cs typeface="Carlito"/>
              </a:rPr>
              <a:t>Returns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spc="-10" dirty="0">
                <a:latin typeface="Carlito"/>
                <a:cs typeface="Carlito"/>
              </a:rPr>
              <a:t>by  </a:t>
            </a:r>
            <a:r>
              <a:rPr sz="1800" spc="-20" dirty="0">
                <a:latin typeface="Carlito"/>
                <a:cs typeface="Carlito"/>
              </a:rPr>
              <a:t>Territory </a:t>
            </a:r>
            <a:r>
              <a:rPr sz="1800" dirty="0">
                <a:latin typeface="Carlito"/>
                <a:cs typeface="Carlito"/>
              </a:rPr>
              <a:t>is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i="1" spc="-25" dirty="0">
                <a:latin typeface="Carlito"/>
                <a:cs typeface="Carlito"/>
              </a:rPr>
              <a:t>TerritoryKey </a:t>
            </a:r>
            <a:r>
              <a:rPr sz="1800" spc="-5" dirty="0">
                <a:latin typeface="Carlito"/>
                <a:cs typeface="Carlito"/>
              </a:rPr>
              <a:t>field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15" dirty="0">
                <a:latin typeface="Carlito"/>
                <a:cs typeface="Carlito"/>
              </a:rPr>
              <a:t>Territory_Lookup  </a:t>
            </a:r>
            <a:r>
              <a:rPr sz="1800" spc="-5" dirty="0">
                <a:latin typeface="Carlito"/>
                <a:cs typeface="Carlito"/>
              </a:rPr>
              <a:t>table, </a:t>
            </a:r>
            <a:r>
              <a:rPr sz="1800" dirty="0">
                <a:latin typeface="Carlito"/>
                <a:cs typeface="Carlito"/>
              </a:rPr>
              <a:t>which is </a:t>
            </a:r>
            <a:r>
              <a:rPr sz="1800" spc="-10" dirty="0">
                <a:latin typeface="Carlito"/>
                <a:cs typeface="Carlito"/>
              </a:rPr>
              <a:t>upstream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related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i="1" spc="-5" dirty="0">
                <a:latin typeface="Carlito"/>
                <a:cs typeface="Carlito"/>
              </a:rPr>
              <a:t>both </a:t>
            </a:r>
            <a:r>
              <a:rPr sz="1800" spc="-15" dirty="0">
                <a:latin typeface="Carlito"/>
                <a:cs typeface="Carlito"/>
              </a:rPr>
              <a:t>data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  <a:p>
            <a:pPr marL="1571625" marR="210820" indent="-285750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1571625" algn="l"/>
                <a:tab pos="1572260" algn="l"/>
              </a:tabLst>
            </a:pPr>
            <a:r>
              <a:rPr sz="1400" spc="-10" dirty="0">
                <a:latin typeface="Carlito"/>
                <a:cs typeface="Carlito"/>
              </a:rPr>
              <a:t>Filtering using </a:t>
            </a:r>
            <a:r>
              <a:rPr sz="1400" i="1" spc="-20" dirty="0">
                <a:latin typeface="Carlito"/>
                <a:cs typeface="Carlito"/>
              </a:rPr>
              <a:t>TerritoryKey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5" dirty="0">
                <a:latin typeface="Carlito"/>
                <a:cs typeface="Carlito"/>
              </a:rPr>
              <a:t>Sales </a:t>
            </a:r>
            <a:r>
              <a:rPr sz="1400" spc="-5" dirty="0">
                <a:latin typeface="Carlito"/>
                <a:cs typeface="Carlito"/>
              </a:rPr>
              <a:t>table yields </a:t>
            </a:r>
            <a:r>
              <a:rPr sz="1400" spc="-10" dirty="0">
                <a:latin typeface="Carlito"/>
                <a:cs typeface="Carlito"/>
              </a:rPr>
              <a:t>incorrect  </a:t>
            </a:r>
            <a:r>
              <a:rPr sz="1400" b="1" spc="-10" dirty="0">
                <a:latin typeface="Carlito"/>
                <a:cs typeface="Carlito"/>
              </a:rPr>
              <a:t>Returns </a:t>
            </a:r>
            <a:r>
              <a:rPr sz="1400" spc="-5" dirty="0">
                <a:latin typeface="Carlito"/>
                <a:cs typeface="Carlito"/>
              </a:rPr>
              <a:t>values, since the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15" dirty="0">
                <a:latin typeface="Carlito"/>
                <a:cs typeface="Carlito"/>
              </a:rPr>
              <a:t>context </a:t>
            </a:r>
            <a:r>
              <a:rPr sz="1400" b="1" i="1" spc="-5" dirty="0">
                <a:latin typeface="Carlito"/>
                <a:cs typeface="Carlito"/>
              </a:rPr>
              <a:t>cannot </a:t>
            </a:r>
            <a:r>
              <a:rPr sz="1400" b="1" i="1" spc="-10" dirty="0">
                <a:latin typeface="Carlito"/>
                <a:cs typeface="Carlito"/>
              </a:rPr>
              <a:t>flow </a:t>
            </a:r>
            <a:r>
              <a:rPr sz="1400" b="1" i="1" spc="-5" dirty="0">
                <a:latin typeface="Carlito"/>
                <a:cs typeface="Carlito"/>
              </a:rPr>
              <a:t>upstream </a:t>
            </a:r>
            <a:r>
              <a:rPr sz="1400" spc="-10" dirty="0">
                <a:latin typeface="Carlito"/>
                <a:cs typeface="Carlito"/>
              </a:rPr>
              <a:t>to  </a:t>
            </a:r>
            <a:r>
              <a:rPr sz="1400" spc="-5" dirty="0">
                <a:latin typeface="Carlito"/>
                <a:cs typeface="Carlito"/>
              </a:rPr>
              <a:t>either one of the other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tables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200">
              <a:latin typeface="Carlito"/>
              <a:cs typeface="Carlito"/>
            </a:endParaRPr>
          </a:p>
          <a:p>
            <a:pPr marL="1614170" marR="508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614170" algn="l"/>
                <a:tab pos="1614805" algn="l"/>
              </a:tabLst>
            </a:pPr>
            <a:r>
              <a:rPr sz="1400" spc="-15" dirty="0">
                <a:latin typeface="Carlito"/>
                <a:cs typeface="Carlito"/>
              </a:rPr>
              <a:t>Similarly, </a:t>
            </a:r>
            <a:r>
              <a:rPr sz="1400" spc="-10" dirty="0">
                <a:latin typeface="Carlito"/>
                <a:cs typeface="Carlito"/>
              </a:rPr>
              <a:t>filtering using </a:t>
            </a:r>
            <a:r>
              <a:rPr sz="1400" i="1" spc="-20" dirty="0">
                <a:latin typeface="Carlito"/>
                <a:cs typeface="Carlito"/>
              </a:rPr>
              <a:t>TerritoryKey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Returns </a:t>
            </a:r>
            <a:r>
              <a:rPr sz="1400" spc="-5" dirty="0">
                <a:latin typeface="Carlito"/>
                <a:cs typeface="Carlito"/>
              </a:rPr>
              <a:t>table yields  </a:t>
            </a:r>
            <a:r>
              <a:rPr sz="1400" spc="-10" dirty="0">
                <a:latin typeface="Carlito"/>
                <a:cs typeface="Carlito"/>
              </a:rPr>
              <a:t>incorrect </a:t>
            </a:r>
            <a:r>
              <a:rPr sz="1400" b="1" spc="-5" dirty="0">
                <a:latin typeface="Carlito"/>
                <a:cs typeface="Carlito"/>
              </a:rPr>
              <a:t>Sales </a:t>
            </a:r>
            <a:r>
              <a:rPr sz="1400" spc="-10" dirty="0">
                <a:latin typeface="Carlito"/>
                <a:cs typeface="Carlito"/>
              </a:rPr>
              <a:t>data; </a:t>
            </a:r>
            <a:r>
              <a:rPr sz="1400" spc="-5" dirty="0">
                <a:latin typeface="Carlito"/>
                <a:cs typeface="Carlito"/>
              </a:rPr>
              <a:t>in addition, </a:t>
            </a:r>
            <a:r>
              <a:rPr sz="1400" b="1" i="1" spc="-5" dirty="0">
                <a:latin typeface="Carlito"/>
                <a:cs typeface="Carlito"/>
              </a:rPr>
              <a:t>only </a:t>
            </a:r>
            <a:r>
              <a:rPr sz="1400" b="1" i="1" spc="-10" dirty="0">
                <a:latin typeface="Carlito"/>
                <a:cs typeface="Carlito"/>
              </a:rPr>
              <a:t>territories </a:t>
            </a:r>
            <a:r>
              <a:rPr sz="1400" b="1" i="1" spc="-5" dirty="0">
                <a:latin typeface="Carlito"/>
                <a:cs typeface="Carlito"/>
              </a:rPr>
              <a:t>that </a:t>
            </a:r>
            <a:r>
              <a:rPr sz="1400" b="1" i="1" spc="-10" dirty="0">
                <a:latin typeface="Carlito"/>
                <a:cs typeface="Carlito"/>
              </a:rPr>
              <a:t>registered  </a:t>
            </a:r>
            <a:r>
              <a:rPr sz="1400" b="1" i="1" spc="-5" dirty="0">
                <a:latin typeface="Carlito"/>
                <a:cs typeface="Carlito"/>
              </a:rPr>
              <a:t>returns are visible in the table </a:t>
            </a:r>
            <a:r>
              <a:rPr sz="1400" spc="-10" dirty="0">
                <a:latin typeface="Carlito"/>
                <a:cs typeface="Carlito"/>
              </a:rPr>
              <a:t>(even </a:t>
            </a:r>
            <a:r>
              <a:rPr sz="1400" spc="-5" dirty="0">
                <a:latin typeface="Carlito"/>
                <a:cs typeface="Carlito"/>
              </a:rPr>
              <a:t>though they </a:t>
            </a:r>
            <a:r>
              <a:rPr sz="1400" spc="-10" dirty="0">
                <a:latin typeface="Carlito"/>
                <a:cs typeface="Carlito"/>
              </a:rPr>
              <a:t>registered</a:t>
            </a:r>
            <a:r>
              <a:rPr sz="1400" spc="15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sales)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8125" y="1280090"/>
            <a:ext cx="8792845" cy="4163060"/>
            <a:chOff x="518125" y="1280090"/>
            <a:chExt cx="8792845" cy="4163060"/>
          </a:xfrm>
        </p:grpSpPr>
        <p:sp>
          <p:nvSpPr>
            <p:cNvPr id="3" name="object 3"/>
            <p:cNvSpPr/>
            <p:nvPr/>
          </p:nvSpPr>
          <p:spPr>
            <a:xfrm>
              <a:off x="6041860" y="1280090"/>
              <a:ext cx="3269055" cy="28248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3327" y="1291590"/>
              <a:ext cx="3199637" cy="27553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85025" y="1959114"/>
              <a:ext cx="359740" cy="3505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22744" y="1996821"/>
              <a:ext cx="237490" cy="227965"/>
            </a:xfrm>
            <a:custGeom>
              <a:avLst/>
              <a:gdLst/>
              <a:ahLst/>
              <a:cxnLst/>
              <a:rect l="l" t="t" r="r" b="b"/>
              <a:pathLst>
                <a:path w="237490" h="227964">
                  <a:moveTo>
                    <a:pt x="0" y="227837"/>
                  </a:moveTo>
                  <a:lnTo>
                    <a:pt x="236981" y="227837"/>
                  </a:lnTo>
                  <a:lnTo>
                    <a:pt x="236981" y="0"/>
                  </a:lnTo>
                  <a:lnTo>
                    <a:pt x="0" y="0"/>
                  </a:lnTo>
                  <a:lnTo>
                    <a:pt x="0" y="227837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8125" y="1280137"/>
              <a:ext cx="4870772" cy="41628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589" y="1291589"/>
              <a:ext cx="4801361" cy="40934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9023" y="4103420"/>
              <a:ext cx="2374392" cy="5083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6742" y="4141088"/>
              <a:ext cx="2251710" cy="386080"/>
            </a:xfrm>
            <a:custGeom>
              <a:avLst/>
              <a:gdLst/>
              <a:ahLst/>
              <a:cxnLst/>
              <a:rect l="l" t="t" r="r" b="b"/>
              <a:pathLst>
                <a:path w="2251710" h="386079">
                  <a:moveTo>
                    <a:pt x="0" y="385572"/>
                  </a:moveTo>
                  <a:lnTo>
                    <a:pt x="2251710" y="385572"/>
                  </a:lnTo>
                  <a:lnTo>
                    <a:pt x="225171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6722" y="2106041"/>
              <a:ext cx="2222500" cy="1941830"/>
            </a:xfrm>
            <a:custGeom>
              <a:avLst/>
              <a:gdLst/>
              <a:ahLst/>
              <a:cxnLst/>
              <a:rect l="l" t="t" r="r" b="b"/>
              <a:pathLst>
                <a:path w="2222500" h="1941829">
                  <a:moveTo>
                    <a:pt x="0" y="1862455"/>
                  </a:moveTo>
                  <a:lnTo>
                    <a:pt x="32130" y="1941322"/>
                  </a:lnTo>
                  <a:lnTo>
                    <a:pt x="69468" y="1879092"/>
                  </a:lnTo>
                  <a:lnTo>
                    <a:pt x="49656" y="1879092"/>
                  </a:lnTo>
                  <a:lnTo>
                    <a:pt x="24383" y="1876933"/>
                  </a:lnTo>
                  <a:lnTo>
                    <a:pt x="25405" y="1864409"/>
                  </a:lnTo>
                  <a:lnTo>
                    <a:pt x="0" y="1862455"/>
                  </a:lnTo>
                  <a:close/>
                </a:path>
                <a:path w="2222500" h="1941829">
                  <a:moveTo>
                    <a:pt x="25405" y="1864409"/>
                  </a:moveTo>
                  <a:lnTo>
                    <a:pt x="24383" y="1876933"/>
                  </a:lnTo>
                  <a:lnTo>
                    <a:pt x="49656" y="1879092"/>
                  </a:lnTo>
                  <a:lnTo>
                    <a:pt x="50695" y="1866354"/>
                  </a:lnTo>
                  <a:lnTo>
                    <a:pt x="25405" y="1864409"/>
                  </a:lnTo>
                  <a:close/>
                </a:path>
                <a:path w="2222500" h="1941829">
                  <a:moveTo>
                    <a:pt x="50695" y="1866354"/>
                  </a:moveTo>
                  <a:lnTo>
                    <a:pt x="49656" y="1879092"/>
                  </a:lnTo>
                  <a:lnTo>
                    <a:pt x="69468" y="1879092"/>
                  </a:lnTo>
                  <a:lnTo>
                    <a:pt x="75945" y="1868297"/>
                  </a:lnTo>
                  <a:lnTo>
                    <a:pt x="50695" y="1866354"/>
                  </a:lnTo>
                  <a:close/>
                </a:path>
                <a:path w="2222500" h="1941829">
                  <a:moveTo>
                    <a:pt x="2210054" y="0"/>
                  </a:moveTo>
                  <a:lnTo>
                    <a:pt x="1813432" y="213106"/>
                  </a:lnTo>
                  <a:lnTo>
                    <a:pt x="1430401" y="423925"/>
                  </a:lnTo>
                  <a:lnTo>
                    <a:pt x="1308100" y="493395"/>
                  </a:lnTo>
                  <a:lnTo>
                    <a:pt x="1189227" y="562229"/>
                  </a:lnTo>
                  <a:lnTo>
                    <a:pt x="1074419" y="630428"/>
                  </a:lnTo>
                  <a:lnTo>
                    <a:pt x="964183" y="697864"/>
                  </a:lnTo>
                  <a:lnTo>
                    <a:pt x="859027" y="764413"/>
                  </a:lnTo>
                  <a:lnTo>
                    <a:pt x="759205" y="830072"/>
                  </a:lnTo>
                  <a:lnTo>
                    <a:pt x="711707" y="862584"/>
                  </a:lnTo>
                  <a:lnTo>
                    <a:pt x="665606" y="894714"/>
                  </a:lnTo>
                  <a:lnTo>
                    <a:pt x="621156" y="926719"/>
                  </a:lnTo>
                  <a:lnTo>
                    <a:pt x="578485" y="958342"/>
                  </a:lnTo>
                  <a:lnTo>
                    <a:pt x="537463" y="989838"/>
                  </a:lnTo>
                  <a:lnTo>
                    <a:pt x="498348" y="1020953"/>
                  </a:lnTo>
                  <a:lnTo>
                    <a:pt x="461010" y="1051814"/>
                  </a:lnTo>
                  <a:lnTo>
                    <a:pt x="425703" y="1082294"/>
                  </a:lnTo>
                  <a:lnTo>
                    <a:pt x="392302" y="1112520"/>
                  </a:lnTo>
                  <a:lnTo>
                    <a:pt x="360933" y="1142364"/>
                  </a:lnTo>
                  <a:lnTo>
                    <a:pt x="331469" y="1171956"/>
                  </a:lnTo>
                  <a:lnTo>
                    <a:pt x="303783" y="1201166"/>
                  </a:lnTo>
                  <a:lnTo>
                    <a:pt x="277749" y="1230249"/>
                  </a:lnTo>
                  <a:lnTo>
                    <a:pt x="231012" y="1287526"/>
                  </a:lnTo>
                  <a:lnTo>
                    <a:pt x="190626" y="1343660"/>
                  </a:lnTo>
                  <a:lnTo>
                    <a:pt x="155955" y="1399032"/>
                  </a:lnTo>
                  <a:lnTo>
                    <a:pt x="126745" y="1453514"/>
                  </a:lnTo>
                  <a:lnTo>
                    <a:pt x="102362" y="1507109"/>
                  </a:lnTo>
                  <a:lnTo>
                    <a:pt x="82295" y="1560068"/>
                  </a:lnTo>
                  <a:lnTo>
                    <a:pt x="66166" y="1612392"/>
                  </a:lnTo>
                  <a:lnTo>
                    <a:pt x="53339" y="1664081"/>
                  </a:lnTo>
                  <a:lnTo>
                    <a:pt x="43306" y="1715262"/>
                  </a:lnTo>
                  <a:lnTo>
                    <a:pt x="32512" y="1790954"/>
                  </a:lnTo>
                  <a:lnTo>
                    <a:pt x="27304" y="1841119"/>
                  </a:lnTo>
                  <a:lnTo>
                    <a:pt x="25405" y="1864409"/>
                  </a:lnTo>
                  <a:lnTo>
                    <a:pt x="50695" y="1866354"/>
                  </a:lnTo>
                  <a:lnTo>
                    <a:pt x="52557" y="1843532"/>
                  </a:lnTo>
                  <a:lnTo>
                    <a:pt x="52603" y="1843278"/>
                  </a:lnTo>
                  <a:lnTo>
                    <a:pt x="57619" y="1794129"/>
                  </a:lnTo>
                  <a:lnTo>
                    <a:pt x="57709" y="1793748"/>
                  </a:lnTo>
                  <a:lnTo>
                    <a:pt x="64337" y="1744472"/>
                  </a:lnTo>
                  <a:lnTo>
                    <a:pt x="68284" y="1719707"/>
                  </a:lnTo>
                  <a:lnTo>
                    <a:pt x="68371" y="1719453"/>
                  </a:lnTo>
                  <a:lnTo>
                    <a:pt x="72898" y="1694434"/>
                  </a:lnTo>
                  <a:lnTo>
                    <a:pt x="78178" y="1669669"/>
                  </a:lnTo>
                  <a:lnTo>
                    <a:pt x="83984" y="1644650"/>
                  </a:lnTo>
                  <a:lnTo>
                    <a:pt x="90578" y="1619377"/>
                  </a:lnTo>
                  <a:lnTo>
                    <a:pt x="98057" y="1594104"/>
                  </a:lnTo>
                  <a:lnTo>
                    <a:pt x="106302" y="1568577"/>
                  </a:lnTo>
                  <a:lnTo>
                    <a:pt x="115697" y="1542542"/>
                  </a:lnTo>
                  <a:lnTo>
                    <a:pt x="125882" y="1517015"/>
                  </a:lnTo>
                  <a:lnTo>
                    <a:pt x="137121" y="1491107"/>
                  </a:lnTo>
                  <a:lnTo>
                    <a:pt x="149605" y="1464564"/>
                  </a:lnTo>
                  <a:lnTo>
                    <a:pt x="163194" y="1438275"/>
                  </a:lnTo>
                  <a:lnTo>
                    <a:pt x="178053" y="1411605"/>
                  </a:lnTo>
                  <a:lnTo>
                    <a:pt x="194156" y="1385062"/>
                  </a:lnTo>
                  <a:lnTo>
                    <a:pt x="211589" y="1358011"/>
                  </a:lnTo>
                  <a:lnTo>
                    <a:pt x="230708" y="1330706"/>
                  </a:lnTo>
                  <a:lnTo>
                    <a:pt x="251332" y="1302766"/>
                  </a:lnTo>
                  <a:lnTo>
                    <a:pt x="273229" y="1275207"/>
                  </a:lnTo>
                  <a:lnTo>
                    <a:pt x="296965" y="1247013"/>
                  </a:lnTo>
                  <a:lnTo>
                    <a:pt x="322352" y="1218564"/>
                  </a:lnTo>
                  <a:lnTo>
                    <a:pt x="349637" y="1189736"/>
                  </a:lnTo>
                  <a:lnTo>
                    <a:pt x="349503" y="1189736"/>
                  </a:lnTo>
                  <a:lnTo>
                    <a:pt x="378840" y="1160399"/>
                  </a:lnTo>
                  <a:lnTo>
                    <a:pt x="409701" y="1130935"/>
                  </a:lnTo>
                  <a:lnTo>
                    <a:pt x="442454" y="1101344"/>
                  </a:lnTo>
                  <a:lnTo>
                    <a:pt x="477519" y="1071118"/>
                  </a:lnTo>
                  <a:lnTo>
                    <a:pt x="514350" y="1040638"/>
                  </a:lnTo>
                  <a:lnTo>
                    <a:pt x="553085" y="1009776"/>
                  </a:lnTo>
                  <a:lnTo>
                    <a:pt x="593851" y="978662"/>
                  </a:lnTo>
                  <a:lnTo>
                    <a:pt x="636269" y="947166"/>
                  </a:lnTo>
                  <a:lnTo>
                    <a:pt x="680338" y="915416"/>
                  </a:lnTo>
                  <a:lnTo>
                    <a:pt x="726186" y="883412"/>
                  </a:lnTo>
                  <a:lnTo>
                    <a:pt x="773429" y="851154"/>
                  </a:lnTo>
                  <a:lnTo>
                    <a:pt x="872870" y="785749"/>
                  </a:lnTo>
                  <a:lnTo>
                    <a:pt x="872616" y="785749"/>
                  </a:lnTo>
                  <a:lnTo>
                    <a:pt x="977645" y="719328"/>
                  </a:lnTo>
                  <a:lnTo>
                    <a:pt x="1087627" y="652145"/>
                  </a:lnTo>
                  <a:lnTo>
                    <a:pt x="1202181" y="584073"/>
                  </a:lnTo>
                  <a:lnTo>
                    <a:pt x="1320800" y="515366"/>
                  </a:lnTo>
                  <a:lnTo>
                    <a:pt x="1442847" y="446024"/>
                  </a:lnTo>
                  <a:lnTo>
                    <a:pt x="1568068" y="376174"/>
                  </a:lnTo>
                  <a:lnTo>
                    <a:pt x="1695830" y="306070"/>
                  </a:lnTo>
                  <a:lnTo>
                    <a:pt x="1825625" y="235458"/>
                  </a:lnTo>
                  <a:lnTo>
                    <a:pt x="2221992" y="22351"/>
                  </a:lnTo>
                  <a:lnTo>
                    <a:pt x="2210054" y="0"/>
                  </a:lnTo>
                  <a:close/>
                </a:path>
                <a:path w="2222500" h="1941829">
                  <a:moveTo>
                    <a:pt x="52603" y="1843278"/>
                  </a:moveTo>
                  <a:lnTo>
                    <a:pt x="52577" y="1843532"/>
                  </a:lnTo>
                  <a:lnTo>
                    <a:pt x="52603" y="1843278"/>
                  </a:lnTo>
                  <a:close/>
                </a:path>
                <a:path w="2222500" h="1941829">
                  <a:moveTo>
                    <a:pt x="57709" y="1793748"/>
                  </a:moveTo>
                  <a:lnTo>
                    <a:pt x="57657" y="1794129"/>
                  </a:lnTo>
                  <a:lnTo>
                    <a:pt x="57709" y="1793748"/>
                  </a:lnTo>
                  <a:close/>
                </a:path>
                <a:path w="2222500" h="1941829">
                  <a:moveTo>
                    <a:pt x="64388" y="1744091"/>
                  </a:moveTo>
                  <a:lnTo>
                    <a:pt x="64262" y="1744472"/>
                  </a:lnTo>
                  <a:lnTo>
                    <a:pt x="64388" y="1744091"/>
                  </a:lnTo>
                  <a:close/>
                </a:path>
                <a:path w="2222500" h="1941829">
                  <a:moveTo>
                    <a:pt x="68371" y="1719453"/>
                  </a:moveTo>
                  <a:lnTo>
                    <a:pt x="68325" y="1719707"/>
                  </a:lnTo>
                  <a:lnTo>
                    <a:pt x="68371" y="1719453"/>
                  </a:lnTo>
                  <a:close/>
                </a:path>
                <a:path w="2222500" h="1941829">
                  <a:moveTo>
                    <a:pt x="72978" y="1694434"/>
                  </a:moveTo>
                  <a:lnTo>
                    <a:pt x="72898" y="1694815"/>
                  </a:lnTo>
                  <a:lnTo>
                    <a:pt x="72978" y="1694434"/>
                  </a:lnTo>
                  <a:close/>
                </a:path>
                <a:path w="2222500" h="1941829">
                  <a:moveTo>
                    <a:pt x="78231" y="1669415"/>
                  </a:moveTo>
                  <a:lnTo>
                    <a:pt x="78104" y="1669669"/>
                  </a:lnTo>
                  <a:lnTo>
                    <a:pt x="78231" y="1669415"/>
                  </a:lnTo>
                  <a:close/>
                </a:path>
                <a:path w="2222500" h="1941829">
                  <a:moveTo>
                    <a:pt x="84074" y="1644269"/>
                  </a:moveTo>
                  <a:lnTo>
                    <a:pt x="83947" y="1644650"/>
                  </a:lnTo>
                  <a:lnTo>
                    <a:pt x="84074" y="1644269"/>
                  </a:lnTo>
                  <a:close/>
                </a:path>
                <a:path w="2222500" h="1941829">
                  <a:moveTo>
                    <a:pt x="90677" y="1618996"/>
                  </a:moveTo>
                  <a:lnTo>
                    <a:pt x="90550" y="1619377"/>
                  </a:lnTo>
                  <a:lnTo>
                    <a:pt x="90677" y="1618996"/>
                  </a:lnTo>
                  <a:close/>
                </a:path>
                <a:path w="2222500" h="1941829">
                  <a:moveTo>
                    <a:pt x="98170" y="1593723"/>
                  </a:moveTo>
                  <a:lnTo>
                    <a:pt x="98043" y="1594104"/>
                  </a:lnTo>
                  <a:lnTo>
                    <a:pt x="98170" y="1593723"/>
                  </a:lnTo>
                  <a:close/>
                </a:path>
                <a:path w="2222500" h="1941829">
                  <a:moveTo>
                    <a:pt x="115721" y="1542542"/>
                  </a:moveTo>
                  <a:lnTo>
                    <a:pt x="115569" y="1542923"/>
                  </a:lnTo>
                  <a:lnTo>
                    <a:pt x="115721" y="1542542"/>
                  </a:lnTo>
                  <a:close/>
                </a:path>
                <a:path w="2222500" h="1941829">
                  <a:moveTo>
                    <a:pt x="125983" y="1516761"/>
                  </a:moveTo>
                  <a:lnTo>
                    <a:pt x="125856" y="1517015"/>
                  </a:lnTo>
                  <a:lnTo>
                    <a:pt x="125983" y="1516761"/>
                  </a:lnTo>
                  <a:close/>
                </a:path>
                <a:path w="2222500" h="1941829">
                  <a:moveTo>
                    <a:pt x="137287" y="1490726"/>
                  </a:moveTo>
                  <a:lnTo>
                    <a:pt x="137032" y="1491107"/>
                  </a:lnTo>
                  <a:lnTo>
                    <a:pt x="137287" y="1490726"/>
                  </a:lnTo>
                  <a:close/>
                </a:path>
                <a:path w="2222500" h="1941829">
                  <a:moveTo>
                    <a:pt x="149674" y="1464564"/>
                  </a:moveTo>
                  <a:lnTo>
                    <a:pt x="149478" y="1464945"/>
                  </a:lnTo>
                  <a:lnTo>
                    <a:pt x="149674" y="1464564"/>
                  </a:lnTo>
                  <a:close/>
                </a:path>
                <a:path w="2222500" h="1941829">
                  <a:moveTo>
                    <a:pt x="178156" y="1411605"/>
                  </a:moveTo>
                  <a:lnTo>
                    <a:pt x="177926" y="1411986"/>
                  </a:lnTo>
                  <a:lnTo>
                    <a:pt x="178156" y="1411605"/>
                  </a:lnTo>
                  <a:close/>
                </a:path>
                <a:path w="2222500" h="1941829">
                  <a:moveTo>
                    <a:pt x="194310" y="1384808"/>
                  </a:moveTo>
                  <a:lnTo>
                    <a:pt x="194055" y="1385062"/>
                  </a:lnTo>
                  <a:lnTo>
                    <a:pt x="194310" y="1384808"/>
                  </a:lnTo>
                  <a:close/>
                </a:path>
                <a:path w="2222500" h="1941829">
                  <a:moveTo>
                    <a:pt x="230886" y="1330452"/>
                  </a:moveTo>
                  <a:lnTo>
                    <a:pt x="230631" y="1330706"/>
                  </a:lnTo>
                  <a:lnTo>
                    <a:pt x="230886" y="1330452"/>
                  </a:lnTo>
                  <a:close/>
                </a:path>
                <a:path w="2222500" h="1941829">
                  <a:moveTo>
                    <a:pt x="251381" y="1302766"/>
                  </a:moveTo>
                  <a:lnTo>
                    <a:pt x="251078" y="1303147"/>
                  </a:lnTo>
                  <a:lnTo>
                    <a:pt x="251381" y="1302766"/>
                  </a:lnTo>
                  <a:close/>
                </a:path>
                <a:path w="2222500" h="1941829">
                  <a:moveTo>
                    <a:pt x="273430" y="1274953"/>
                  </a:moveTo>
                  <a:lnTo>
                    <a:pt x="273176" y="1275207"/>
                  </a:lnTo>
                  <a:lnTo>
                    <a:pt x="273430" y="1274953"/>
                  </a:lnTo>
                  <a:close/>
                </a:path>
                <a:path w="2222500" h="1941829">
                  <a:moveTo>
                    <a:pt x="297179" y="1246759"/>
                  </a:moveTo>
                  <a:lnTo>
                    <a:pt x="296925" y="1247013"/>
                  </a:lnTo>
                  <a:lnTo>
                    <a:pt x="297179" y="1246759"/>
                  </a:lnTo>
                  <a:close/>
                </a:path>
                <a:path w="2222500" h="1941829">
                  <a:moveTo>
                    <a:pt x="322579" y="1218311"/>
                  </a:moveTo>
                  <a:lnTo>
                    <a:pt x="322325" y="1218564"/>
                  </a:lnTo>
                  <a:lnTo>
                    <a:pt x="322579" y="1218311"/>
                  </a:lnTo>
                  <a:close/>
                </a:path>
                <a:path w="2222500" h="1941829">
                  <a:moveTo>
                    <a:pt x="349757" y="1189609"/>
                  </a:moveTo>
                  <a:lnTo>
                    <a:pt x="349503" y="1189736"/>
                  </a:lnTo>
                  <a:lnTo>
                    <a:pt x="349637" y="1189736"/>
                  </a:lnTo>
                  <a:close/>
                </a:path>
                <a:path w="2222500" h="1941829">
                  <a:moveTo>
                    <a:pt x="409728" y="1130935"/>
                  </a:moveTo>
                  <a:lnTo>
                    <a:pt x="409448" y="1131189"/>
                  </a:lnTo>
                  <a:lnTo>
                    <a:pt x="409728" y="1130935"/>
                  </a:lnTo>
                  <a:close/>
                </a:path>
                <a:path w="2222500" h="1941829">
                  <a:moveTo>
                    <a:pt x="442594" y="1101217"/>
                  </a:moveTo>
                  <a:lnTo>
                    <a:pt x="442340" y="1101344"/>
                  </a:lnTo>
                  <a:lnTo>
                    <a:pt x="442594" y="1101217"/>
                  </a:lnTo>
                  <a:close/>
                </a:path>
                <a:path w="2222500" h="1941829">
                  <a:moveTo>
                    <a:pt x="477546" y="1071118"/>
                  </a:moveTo>
                  <a:lnTo>
                    <a:pt x="477392" y="1071245"/>
                  </a:lnTo>
                  <a:lnTo>
                    <a:pt x="477546" y="1071118"/>
                  </a:lnTo>
                  <a:close/>
                </a:path>
                <a:path w="2222500" h="1941829">
                  <a:moveTo>
                    <a:pt x="514382" y="1040638"/>
                  </a:moveTo>
                  <a:lnTo>
                    <a:pt x="514223" y="1040764"/>
                  </a:lnTo>
                  <a:lnTo>
                    <a:pt x="514382" y="1040638"/>
                  </a:lnTo>
                  <a:close/>
                </a:path>
                <a:path w="2222500" h="1941829">
                  <a:moveTo>
                    <a:pt x="553124" y="1009776"/>
                  </a:moveTo>
                  <a:lnTo>
                    <a:pt x="552957" y="1009904"/>
                  </a:lnTo>
                  <a:lnTo>
                    <a:pt x="553124" y="1009776"/>
                  </a:lnTo>
                  <a:close/>
                </a:path>
                <a:path w="2222500" h="1941829">
                  <a:moveTo>
                    <a:pt x="593895" y="978662"/>
                  </a:moveTo>
                  <a:lnTo>
                    <a:pt x="593725" y="978788"/>
                  </a:lnTo>
                  <a:lnTo>
                    <a:pt x="593895" y="978662"/>
                  </a:lnTo>
                  <a:close/>
                </a:path>
                <a:path w="2222500" h="1941829">
                  <a:moveTo>
                    <a:pt x="636319" y="947166"/>
                  </a:moveTo>
                  <a:lnTo>
                    <a:pt x="636142" y="947293"/>
                  </a:lnTo>
                  <a:lnTo>
                    <a:pt x="636319" y="947166"/>
                  </a:lnTo>
                  <a:close/>
                </a:path>
                <a:path w="2222500" h="1941829">
                  <a:moveTo>
                    <a:pt x="680393" y="915416"/>
                  </a:moveTo>
                  <a:lnTo>
                    <a:pt x="680212" y="915543"/>
                  </a:lnTo>
                  <a:lnTo>
                    <a:pt x="680393" y="915416"/>
                  </a:lnTo>
                  <a:close/>
                </a:path>
                <a:path w="2222500" h="1941829">
                  <a:moveTo>
                    <a:pt x="726244" y="883412"/>
                  </a:moveTo>
                  <a:lnTo>
                    <a:pt x="726058" y="883538"/>
                  </a:lnTo>
                  <a:lnTo>
                    <a:pt x="726244" y="883412"/>
                  </a:lnTo>
                  <a:close/>
                </a:path>
                <a:path w="2222500" h="1941829">
                  <a:moveTo>
                    <a:pt x="773495" y="851154"/>
                  </a:moveTo>
                  <a:lnTo>
                    <a:pt x="773302" y="851281"/>
                  </a:lnTo>
                  <a:lnTo>
                    <a:pt x="773495" y="851154"/>
                  </a:lnTo>
                  <a:close/>
                </a:path>
                <a:path w="2222500" h="1941829">
                  <a:moveTo>
                    <a:pt x="977726" y="719328"/>
                  </a:moveTo>
                  <a:lnTo>
                    <a:pt x="977518" y="719455"/>
                  </a:lnTo>
                  <a:lnTo>
                    <a:pt x="977726" y="719328"/>
                  </a:lnTo>
                  <a:close/>
                </a:path>
                <a:path w="2222500" h="1941829">
                  <a:moveTo>
                    <a:pt x="1202274" y="584073"/>
                  </a:moveTo>
                  <a:lnTo>
                    <a:pt x="1202054" y="584200"/>
                  </a:lnTo>
                  <a:lnTo>
                    <a:pt x="1202274" y="584073"/>
                  </a:lnTo>
                  <a:close/>
                </a:path>
                <a:path w="2222500" h="1941829">
                  <a:moveTo>
                    <a:pt x="1442947" y="446024"/>
                  </a:moveTo>
                  <a:lnTo>
                    <a:pt x="1442719" y="446150"/>
                  </a:lnTo>
                  <a:lnTo>
                    <a:pt x="1442947" y="446024"/>
                  </a:lnTo>
                  <a:close/>
                </a:path>
                <a:path w="2222500" h="1941829">
                  <a:moveTo>
                    <a:pt x="1568173" y="376174"/>
                  </a:moveTo>
                  <a:lnTo>
                    <a:pt x="1567941" y="376300"/>
                  </a:lnTo>
                  <a:lnTo>
                    <a:pt x="1568173" y="376174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74794" y="242569"/>
            <a:ext cx="3041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5" dirty="0">
                <a:latin typeface="Carlito"/>
                <a:cs typeface="Carlito"/>
              </a:rPr>
              <a:t>TWO-WAY</a:t>
            </a:r>
            <a:r>
              <a:rPr sz="3200" b="0" spc="-55" dirty="0">
                <a:latin typeface="Carlito"/>
                <a:cs typeface="Carlito"/>
              </a:rPr>
              <a:t> </a:t>
            </a:r>
            <a:r>
              <a:rPr sz="3200" b="0" spc="-45" dirty="0">
                <a:latin typeface="Carlito"/>
                <a:cs typeface="Carlito"/>
              </a:rPr>
              <a:t>FILTERS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18302" y="4437888"/>
            <a:ext cx="5774055" cy="167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Updating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filter </a:t>
            </a:r>
            <a:r>
              <a:rPr sz="1800" spc="-5" dirty="0">
                <a:latin typeface="Carlito"/>
                <a:cs typeface="Carlito"/>
              </a:rPr>
              <a:t>direction </a:t>
            </a:r>
            <a:r>
              <a:rPr sz="1800" spc="-10" dirty="0">
                <a:latin typeface="Carlito"/>
                <a:cs typeface="Carlito"/>
              </a:rPr>
              <a:t>between </a:t>
            </a:r>
            <a:r>
              <a:rPr sz="1800" b="1" dirty="0">
                <a:latin typeface="Carlito"/>
                <a:cs typeface="Carlito"/>
              </a:rPr>
              <a:t>Sales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b="1" spc="-25" dirty="0">
                <a:latin typeface="Carlito"/>
                <a:cs typeface="Carlito"/>
              </a:rPr>
              <a:t>Territory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i="1" spc="-5" dirty="0">
                <a:latin typeface="Carlito"/>
                <a:cs typeface="Carlito"/>
              </a:rPr>
              <a:t>Single</a:t>
            </a:r>
            <a:r>
              <a:rPr sz="1800" spc="-5" dirty="0">
                <a:latin typeface="Carlito"/>
                <a:cs typeface="Carlito"/>
              </a:rPr>
              <a:t>”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“</a:t>
            </a:r>
            <a:r>
              <a:rPr sz="1800" i="1" spc="-5" dirty="0">
                <a:latin typeface="Carlito"/>
                <a:cs typeface="Carlito"/>
              </a:rPr>
              <a:t>Both</a:t>
            </a:r>
            <a:r>
              <a:rPr sz="1800" spc="-5" dirty="0">
                <a:latin typeface="Carlito"/>
                <a:cs typeface="Carlito"/>
              </a:rPr>
              <a:t>” allows </a:t>
            </a:r>
            <a:r>
              <a:rPr sz="1800" spc="-10" dirty="0">
                <a:latin typeface="Carlito"/>
                <a:cs typeface="Carlito"/>
              </a:rPr>
              <a:t>filter </a:t>
            </a:r>
            <a:r>
              <a:rPr sz="1800" spc="-15" dirty="0">
                <a:latin typeface="Carlito"/>
                <a:cs typeface="Carlito"/>
              </a:rPr>
              <a:t>context to </a:t>
            </a:r>
            <a:r>
              <a:rPr sz="1800" spc="-5" dirty="0">
                <a:latin typeface="Carlito"/>
                <a:cs typeface="Carlito"/>
              </a:rPr>
              <a:t>flow both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ways</a:t>
            </a:r>
            <a:endParaRPr sz="1800">
              <a:latin typeface="Carlito"/>
              <a:cs typeface="Carlito"/>
            </a:endParaRPr>
          </a:p>
          <a:p>
            <a:pPr marL="755650" marR="258445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latin typeface="Carlito"/>
                <a:cs typeface="Carlito"/>
              </a:rPr>
              <a:t>This means that </a:t>
            </a:r>
            <a:r>
              <a:rPr sz="1400" spc="-10" dirty="0">
                <a:latin typeface="Carlito"/>
                <a:cs typeface="Carlito"/>
              </a:rPr>
              <a:t>filters </a:t>
            </a:r>
            <a:r>
              <a:rPr sz="1400" spc="-5" dirty="0">
                <a:latin typeface="Carlito"/>
                <a:cs typeface="Carlito"/>
              </a:rPr>
              <a:t>applied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5" dirty="0">
                <a:latin typeface="Carlito"/>
                <a:cs typeface="Carlito"/>
              </a:rPr>
              <a:t>Sales_Data </a:t>
            </a:r>
            <a:r>
              <a:rPr sz="1400" spc="-5" dirty="0">
                <a:latin typeface="Carlito"/>
                <a:cs typeface="Carlito"/>
              </a:rPr>
              <a:t>table will pass </a:t>
            </a:r>
            <a:r>
              <a:rPr sz="1400" spc="-10" dirty="0">
                <a:latin typeface="Carlito"/>
                <a:cs typeface="Carlito"/>
              </a:rPr>
              <a:t>to 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spc="-10" dirty="0">
                <a:latin typeface="Carlito"/>
                <a:cs typeface="Carlito"/>
              </a:rPr>
              <a:t>lookup, </a:t>
            </a:r>
            <a:r>
              <a:rPr sz="1400" spc="-5" dirty="0">
                <a:latin typeface="Carlito"/>
                <a:cs typeface="Carlito"/>
              </a:rPr>
              <a:t>and then down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Returns_Data</a:t>
            </a:r>
            <a:r>
              <a:rPr sz="1400" b="1" spc="9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  <a:p>
            <a:pPr marL="12700" marR="155575">
              <a:lnSpc>
                <a:spcPct val="100000"/>
              </a:lnSpc>
              <a:spcBef>
                <a:spcPts val="1215"/>
              </a:spcBef>
            </a:pPr>
            <a:r>
              <a:rPr sz="1200" b="1" i="1" spc="-10" dirty="0">
                <a:latin typeface="Carlito"/>
                <a:cs typeface="Carlito"/>
              </a:rPr>
              <a:t>NOTE: </a:t>
            </a:r>
            <a:r>
              <a:rPr sz="1200" i="1" spc="-5" dirty="0">
                <a:latin typeface="Carlito"/>
                <a:cs typeface="Carlito"/>
              </a:rPr>
              <a:t>The </a:t>
            </a:r>
            <a:r>
              <a:rPr sz="1200" i="1" spc="-20" dirty="0">
                <a:latin typeface="Carlito"/>
                <a:cs typeface="Carlito"/>
              </a:rPr>
              <a:t>“Apply </a:t>
            </a:r>
            <a:r>
              <a:rPr sz="1200" i="1" spc="-5" dirty="0">
                <a:latin typeface="Carlito"/>
                <a:cs typeface="Carlito"/>
              </a:rPr>
              <a:t>security filter </a:t>
            </a:r>
            <a:r>
              <a:rPr sz="1200" i="1" dirty="0">
                <a:latin typeface="Carlito"/>
                <a:cs typeface="Carlito"/>
              </a:rPr>
              <a:t>in </a:t>
            </a:r>
            <a:r>
              <a:rPr sz="1200" i="1" spc="-5" dirty="0">
                <a:latin typeface="Carlito"/>
                <a:cs typeface="Carlito"/>
              </a:rPr>
              <a:t>both directions” option relates </a:t>
            </a:r>
            <a:r>
              <a:rPr sz="1200" i="1" spc="-10" dirty="0">
                <a:latin typeface="Carlito"/>
                <a:cs typeface="Carlito"/>
              </a:rPr>
              <a:t>to </a:t>
            </a:r>
            <a:r>
              <a:rPr sz="1200" i="1" spc="-5" dirty="0">
                <a:latin typeface="Carlito"/>
                <a:cs typeface="Carlito"/>
              </a:rPr>
              <a:t>row-level security (RLS)  settings, </a:t>
            </a:r>
            <a:r>
              <a:rPr sz="1200" i="1" dirty="0">
                <a:latin typeface="Carlito"/>
                <a:cs typeface="Carlito"/>
              </a:rPr>
              <a:t>which </a:t>
            </a:r>
            <a:r>
              <a:rPr sz="1200" i="1" spc="-5" dirty="0">
                <a:latin typeface="Carlito"/>
                <a:cs typeface="Carlito"/>
              </a:rPr>
              <a:t>are not covered </a:t>
            </a:r>
            <a:r>
              <a:rPr sz="1200" i="1" dirty="0">
                <a:latin typeface="Carlito"/>
                <a:cs typeface="Carlito"/>
              </a:rPr>
              <a:t>in this</a:t>
            </a:r>
            <a:r>
              <a:rPr sz="1200" i="1" spc="-3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course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500" y="1137657"/>
            <a:ext cx="6422390" cy="5062855"/>
            <a:chOff x="401500" y="1137657"/>
            <a:chExt cx="6422390" cy="5062855"/>
          </a:xfrm>
        </p:grpSpPr>
        <p:sp>
          <p:nvSpPr>
            <p:cNvPr id="3" name="object 3"/>
            <p:cNvSpPr/>
            <p:nvPr/>
          </p:nvSpPr>
          <p:spPr>
            <a:xfrm>
              <a:off x="1882860" y="1137657"/>
              <a:ext cx="2981027" cy="2577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94331" y="1149096"/>
              <a:ext cx="2911601" cy="25077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6935" y="1452422"/>
              <a:ext cx="760488" cy="2644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4654" y="1490090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9601" y="3087674"/>
              <a:ext cx="760488" cy="2644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7320" y="3125343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69207" y="2529890"/>
              <a:ext cx="760488" cy="2644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6926" y="2567558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2354" y="2655569"/>
              <a:ext cx="3991610" cy="1290320"/>
            </a:xfrm>
            <a:custGeom>
              <a:avLst/>
              <a:gdLst/>
              <a:ahLst/>
              <a:cxnLst/>
              <a:rect l="l" t="t" r="r" b="b"/>
              <a:pathLst>
                <a:path w="3991609" h="1290320">
                  <a:moveTo>
                    <a:pt x="1069695" y="1086993"/>
                  </a:moveTo>
                  <a:lnTo>
                    <a:pt x="1068705" y="1084199"/>
                  </a:lnTo>
                  <a:lnTo>
                    <a:pt x="1060577" y="1067943"/>
                  </a:lnTo>
                  <a:lnTo>
                    <a:pt x="1059002" y="1065276"/>
                  </a:lnTo>
                  <a:lnTo>
                    <a:pt x="1051179" y="1051941"/>
                  </a:lnTo>
                  <a:lnTo>
                    <a:pt x="1050124" y="1050417"/>
                  </a:lnTo>
                  <a:lnTo>
                    <a:pt x="1039888" y="1035558"/>
                  </a:lnTo>
                  <a:lnTo>
                    <a:pt x="1033780" y="1027938"/>
                  </a:lnTo>
                  <a:lnTo>
                    <a:pt x="1027658" y="1020318"/>
                  </a:lnTo>
                  <a:lnTo>
                    <a:pt x="1027049" y="1019556"/>
                  </a:lnTo>
                  <a:lnTo>
                    <a:pt x="1019683" y="1011174"/>
                  </a:lnTo>
                  <a:lnTo>
                    <a:pt x="1013802" y="1004824"/>
                  </a:lnTo>
                  <a:lnTo>
                    <a:pt x="1011936" y="1002792"/>
                  </a:lnTo>
                  <a:lnTo>
                    <a:pt x="1005738" y="996696"/>
                  </a:lnTo>
                  <a:lnTo>
                    <a:pt x="1003427" y="994410"/>
                  </a:lnTo>
                  <a:lnTo>
                    <a:pt x="994410" y="986028"/>
                  </a:lnTo>
                  <a:lnTo>
                    <a:pt x="984758" y="977519"/>
                  </a:lnTo>
                  <a:lnTo>
                    <a:pt x="978306" y="972185"/>
                  </a:lnTo>
                  <a:lnTo>
                    <a:pt x="974471" y="969010"/>
                  </a:lnTo>
                  <a:lnTo>
                    <a:pt x="967803" y="963803"/>
                  </a:lnTo>
                  <a:lnTo>
                    <a:pt x="963422" y="960374"/>
                  </a:lnTo>
                  <a:lnTo>
                    <a:pt x="951738" y="951738"/>
                  </a:lnTo>
                  <a:lnTo>
                    <a:pt x="939292" y="942987"/>
                  </a:lnTo>
                  <a:lnTo>
                    <a:pt x="925957" y="934085"/>
                  </a:lnTo>
                  <a:lnTo>
                    <a:pt x="911987" y="925195"/>
                  </a:lnTo>
                  <a:lnTo>
                    <a:pt x="903820" y="920242"/>
                  </a:lnTo>
                  <a:lnTo>
                    <a:pt x="897128" y="916178"/>
                  </a:lnTo>
                  <a:lnTo>
                    <a:pt x="888466" y="911237"/>
                  </a:lnTo>
                  <a:lnTo>
                    <a:pt x="881380" y="907161"/>
                  </a:lnTo>
                  <a:lnTo>
                    <a:pt x="871905" y="901954"/>
                  </a:lnTo>
                  <a:lnTo>
                    <a:pt x="864743" y="898017"/>
                  </a:lnTo>
                  <a:lnTo>
                    <a:pt x="847344" y="888746"/>
                  </a:lnTo>
                  <a:lnTo>
                    <a:pt x="836383" y="883158"/>
                  </a:lnTo>
                  <a:lnTo>
                    <a:pt x="828929" y="879348"/>
                  </a:lnTo>
                  <a:lnTo>
                    <a:pt x="789686" y="860171"/>
                  </a:lnTo>
                  <a:lnTo>
                    <a:pt x="747268" y="840867"/>
                  </a:lnTo>
                  <a:lnTo>
                    <a:pt x="701802" y="821055"/>
                  </a:lnTo>
                  <a:lnTo>
                    <a:pt x="653796" y="800989"/>
                  </a:lnTo>
                  <a:lnTo>
                    <a:pt x="610692" y="783717"/>
                  </a:lnTo>
                  <a:lnTo>
                    <a:pt x="550037" y="760095"/>
                  </a:lnTo>
                  <a:lnTo>
                    <a:pt x="438264" y="718058"/>
                  </a:lnTo>
                  <a:lnTo>
                    <a:pt x="8382" y="566674"/>
                  </a:lnTo>
                  <a:lnTo>
                    <a:pt x="0" y="590804"/>
                  </a:lnTo>
                  <a:lnTo>
                    <a:pt x="311531" y="699262"/>
                  </a:lnTo>
                  <a:lnTo>
                    <a:pt x="311404" y="699262"/>
                  </a:lnTo>
                  <a:lnTo>
                    <a:pt x="371221" y="720725"/>
                  </a:lnTo>
                  <a:lnTo>
                    <a:pt x="371094" y="720725"/>
                  </a:lnTo>
                  <a:lnTo>
                    <a:pt x="429501" y="741934"/>
                  </a:lnTo>
                  <a:lnTo>
                    <a:pt x="429374" y="741934"/>
                  </a:lnTo>
                  <a:lnTo>
                    <a:pt x="541020" y="783844"/>
                  </a:lnTo>
                  <a:lnTo>
                    <a:pt x="540893" y="783717"/>
                  </a:lnTo>
                  <a:lnTo>
                    <a:pt x="593725" y="804291"/>
                  </a:lnTo>
                  <a:lnTo>
                    <a:pt x="644144" y="824484"/>
                  </a:lnTo>
                  <a:lnTo>
                    <a:pt x="644017" y="824484"/>
                  </a:lnTo>
                  <a:lnTo>
                    <a:pt x="691896" y="844423"/>
                  </a:lnTo>
                  <a:lnTo>
                    <a:pt x="691769" y="844423"/>
                  </a:lnTo>
                  <a:lnTo>
                    <a:pt x="714756" y="854329"/>
                  </a:lnTo>
                  <a:lnTo>
                    <a:pt x="714629" y="854329"/>
                  </a:lnTo>
                  <a:lnTo>
                    <a:pt x="736981" y="864108"/>
                  </a:lnTo>
                  <a:lnTo>
                    <a:pt x="736854" y="864108"/>
                  </a:lnTo>
                  <a:lnTo>
                    <a:pt x="758444" y="873760"/>
                  </a:lnTo>
                  <a:lnTo>
                    <a:pt x="758317" y="873760"/>
                  </a:lnTo>
                  <a:lnTo>
                    <a:pt x="779018" y="883285"/>
                  </a:lnTo>
                  <a:lnTo>
                    <a:pt x="798703" y="892683"/>
                  </a:lnTo>
                  <a:lnTo>
                    <a:pt x="798576" y="892683"/>
                  </a:lnTo>
                  <a:lnTo>
                    <a:pt x="817626" y="902081"/>
                  </a:lnTo>
                  <a:lnTo>
                    <a:pt x="817499" y="901954"/>
                  </a:lnTo>
                  <a:lnTo>
                    <a:pt x="835660" y="911352"/>
                  </a:lnTo>
                  <a:lnTo>
                    <a:pt x="835533" y="911237"/>
                  </a:lnTo>
                  <a:lnTo>
                    <a:pt x="852805" y="920369"/>
                  </a:lnTo>
                  <a:lnTo>
                    <a:pt x="852678" y="920242"/>
                  </a:lnTo>
                  <a:lnTo>
                    <a:pt x="868807" y="929259"/>
                  </a:lnTo>
                  <a:lnTo>
                    <a:pt x="869022" y="929386"/>
                  </a:lnTo>
                  <a:lnTo>
                    <a:pt x="884047" y="938022"/>
                  </a:lnTo>
                  <a:lnTo>
                    <a:pt x="884250" y="938161"/>
                  </a:lnTo>
                  <a:lnTo>
                    <a:pt x="898398" y="946785"/>
                  </a:lnTo>
                  <a:lnTo>
                    <a:pt x="898588" y="946924"/>
                  </a:lnTo>
                  <a:lnTo>
                    <a:pt x="912241" y="955548"/>
                  </a:lnTo>
                  <a:lnTo>
                    <a:pt x="911987" y="955421"/>
                  </a:lnTo>
                  <a:lnTo>
                    <a:pt x="912177" y="955548"/>
                  </a:lnTo>
                  <a:lnTo>
                    <a:pt x="925068" y="964057"/>
                  </a:lnTo>
                  <a:lnTo>
                    <a:pt x="924814" y="963803"/>
                  </a:lnTo>
                  <a:lnTo>
                    <a:pt x="937006" y="972439"/>
                  </a:lnTo>
                  <a:lnTo>
                    <a:pt x="936752" y="972185"/>
                  </a:lnTo>
                  <a:lnTo>
                    <a:pt x="948182" y="980694"/>
                  </a:lnTo>
                  <a:lnTo>
                    <a:pt x="947928" y="980567"/>
                  </a:lnTo>
                  <a:lnTo>
                    <a:pt x="948080" y="980694"/>
                  </a:lnTo>
                  <a:lnTo>
                    <a:pt x="958723" y="988949"/>
                  </a:lnTo>
                  <a:lnTo>
                    <a:pt x="958342" y="988695"/>
                  </a:lnTo>
                  <a:lnTo>
                    <a:pt x="958646" y="988949"/>
                  </a:lnTo>
                  <a:lnTo>
                    <a:pt x="968375" y="996950"/>
                  </a:lnTo>
                  <a:lnTo>
                    <a:pt x="968121" y="996696"/>
                  </a:lnTo>
                  <a:lnTo>
                    <a:pt x="977392" y="1004951"/>
                  </a:lnTo>
                  <a:lnTo>
                    <a:pt x="986028" y="1012825"/>
                  </a:lnTo>
                  <a:lnTo>
                    <a:pt x="985647" y="1012571"/>
                  </a:lnTo>
                  <a:lnTo>
                    <a:pt x="985901" y="1012825"/>
                  </a:lnTo>
                  <a:lnTo>
                    <a:pt x="993584" y="1020394"/>
                  </a:lnTo>
                  <a:lnTo>
                    <a:pt x="993876" y="1020699"/>
                  </a:lnTo>
                  <a:lnTo>
                    <a:pt x="1001014" y="1028319"/>
                  </a:lnTo>
                  <a:lnTo>
                    <a:pt x="1000760" y="1027938"/>
                  </a:lnTo>
                  <a:lnTo>
                    <a:pt x="1007745" y="1035939"/>
                  </a:lnTo>
                  <a:lnTo>
                    <a:pt x="1007364" y="1035558"/>
                  </a:lnTo>
                  <a:lnTo>
                    <a:pt x="1007656" y="1035939"/>
                  </a:lnTo>
                  <a:lnTo>
                    <a:pt x="1019810" y="1051179"/>
                  </a:lnTo>
                  <a:lnTo>
                    <a:pt x="1029538" y="1065415"/>
                  </a:lnTo>
                  <a:lnTo>
                    <a:pt x="1029906" y="1066038"/>
                  </a:lnTo>
                  <a:lnTo>
                    <a:pt x="1038479" y="1080516"/>
                  </a:lnTo>
                  <a:lnTo>
                    <a:pt x="1037971" y="1079754"/>
                  </a:lnTo>
                  <a:lnTo>
                    <a:pt x="1038352" y="1080516"/>
                  </a:lnTo>
                  <a:lnTo>
                    <a:pt x="1045121" y="1093952"/>
                  </a:lnTo>
                  <a:lnTo>
                    <a:pt x="1045578" y="1095235"/>
                  </a:lnTo>
                  <a:lnTo>
                    <a:pt x="1046619" y="1094867"/>
                  </a:lnTo>
                  <a:lnTo>
                    <a:pt x="1050709" y="1093470"/>
                  </a:lnTo>
                  <a:lnTo>
                    <a:pt x="1069695" y="1086993"/>
                  </a:lnTo>
                  <a:close/>
                </a:path>
                <a:path w="3991609" h="1290320">
                  <a:moveTo>
                    <a:pt x="1093851" y="1078738"/>
                  </a:moveTo>
                  <a:lnTo>
                    <a:pt x="1069695" y="1086993"/>
                  </a:lnTo>
                  <a:lnTo>
                    <a:pt x="1045578" y="1095235"/>
                  </a:lnTo>
                  <a:lnTo>
                    <a:pt x="1021715" y="1103376"/>
                  </a:lnTo>
                  <a:lnTo>
                    <a:pt x="1082421" y="1163193"/>
                  </a:lnTo>
                  <a:lnTo>
                    <a:pt x="1089977" y="1107313"/>
                  </a:lnTo>
                  <a:lnTo>
                    <a:pt x="1093851" y="1078738"/>
                  </a:lnTo>
                  <a:close/>
                </a:path>
                <a:path w="3991609" h="1290320">
                  <a:moveTo>
                    <a:pt x="3991102" y="1205357"/>
                  </a:moveTo>
                  <a:lnTo>
                    <a:pt x="3967594" y="1215021"/>
                  </a:lnTo>
                  <a:lnTo>
                    <a:pt x="3966972" y="1213485"/>
                  </a:lnTo>
                  <a:lnTo>
                    <a:pt x="3962971" y="1206754"/>
                  </a:lnTo>
                  <a:lnTo>
                    <a:pt x="3960876" y="1203198"/>
                  </a:lnTo>
                  <a:lnTo>
                    <a:pt x="3954526" y="1193038"/>
                  </a:lnTo>
                  <a:lnTo>
                    <a:pt x="3948938" y="1185240"/>
                  </a:lnTo>
                  <a:lnTo>
                    <a:pt x="3948938" y="1236472"/>
                  </a:lnTo>
                  <a:lnTo>
                    <a:pt x="3944328" y="1225194"/>
                  </a:lnTo>
                  <a:lnTo>
                    <a:pt x="3944531" y="1225677"/>
                  </a:lnTo>
                  <a:lnTo>
                    <a:pt x="3948938" y="1236472"/>
                  </a:lnTo>
                  <a:lnTo>
                    <a:pt x="3948938" y="1185240"/>
                  </a:lnTo>
                  <a:lnTo>
                    <a:pt x="3947160" y="1182751"/>
                  </a:lnTo>
                  <a:lnTo>
                    <a:pt x="3943591" y="1178052"/>
                  </a:lnTo>
                  <a:lnTo>
                    <a:pt x="3939159" y="1172210"/>
                  </a:lnTo>
                  <a:lnTo>
                    <a:pt x="3930396" y="1161415"/>
                  </a:lnTo>
                  <a:lnTo>
                    <a:pt x="3926344" y="1156843"/>
                  </a:lnTo>
                  <a:lnTo>
                    <a:pt x="3920617" y="1150366"/>
                  </a:lnTo>
                  <a:lnTo>
                    <a:pt x="3916197" y="1145794"/>
                  </a:lnTo>
                  <a:lnTo>
                    <a:pt x="3909695" y="1139063"/>
                  </a:lnTo>
                  <a:lnTo>
                    <a:pt x="3897757" y="1127506"/>
                  </a:lnTo>
                  <a:lnTo>
                    <a:pt x="3884676" y="1115441"/>
                  </a:lnTo>
                  <a:lnTo>
                    <a:pt x="3878694" y="1110361"/>
                  </a:lnTo>
                  <a:lnTo>
                    <a:pt x="3870325" y="1103249"/>
                  </a:lnTo>
                  <a:lnTo>
                    <a:pt x="3854831" y="1090549"/>
                  </a:lnTo>
                  <a:lnTo>
                    <a:pt x="3847058" y="1084580"/>
                  </a:lnTo>
                  <a:lnTo>
                    <a:pt x="3837813" y="1077468"/>
                  </a:lnTo>
                  <a:lnTo>
                    <a:pt x="3819398" y="1064006"/>
                  </a:lnTo>
                  <a:lnTo>
                    <a:pt x="3809212" y="1056894"/>
                  </a:lnTo>
                  <a:lnTo>
                    <a:pt x="3799586" y="1050163"/>
                  </a:lnTo>
                  <a:lnTo>
                    <a:pt x="3754869" y="1020826"/>
                  </a:lnTo>
                  <a:lnTo>
                    <a:pt x="3703320" y="989457"/>
                  </a:lnTo>
                  <a:lnTo>
                    <a:pt x="3683533" y="978027"/>
                  </a:lnTo>
                  <a:lnTo>
                    <a:pt x="3674745" y="972947"/>
                  </a:lnTo>
                  <a:lnTo>
                    <a:pt x="3652609" y="960501"/>
                  </a:lnTo>
                  <a:lnTo>
                    <a:pt x="3644265" y="955802"/>
                  </a:lnTo>
                  <a:lnTo>
                    <a:pt x="3611753" y="938161"/>
                  </a:lnTo>
                  <a:lnTo>
                    <a:pt x="3540252" y="900811"/>
                  </a:lnTo>
                  <a:lnTo>
                    <a:pt x="3505962" y="883551"/>
                  </a:lnTo>
                  <a:lnTo>
                    <a:pt x="3459861" y="860806"/>
                  </a:lnTo>
                  <a:lnTo>
                    <a:pt x="3418535" y="840867"/>
                  </a:lnTo>
                  <a:lnTo>
                    <a:pt x="3272790" y="772668"/>
                  </a:lnTo>
                  <a:lnTo>
                    <a:pt x="3111627" y="700278"/>
                  </a:lnTo>
                  <a:lnTo>
                    <a:pt x="2744470" y="541909"/>
                  </a:lnTo>
                  <a:lnTo>
                    <a:pt x="1423289" y="0"/>
                  </a:lnTo>
                  <a:lnTo>
                    <a:pt x="1413637" y="23622"/>
                  </a:lnTo>
                  <a:lnTo>
                    <a:pt x="2320417" y="392684"/>
                  </a:lnTo>
                  <a:lnTo>
                    <a:pt x="2985389" y="672719"/>
                  </a:lnTo>
                  <a:lnTo>
                    <a:pt x="2985262" y="672719"/>
                  </a:lnTo>
                  <a:lnTo>
                    <a:pt x="3044190" y="698373"/>
                  </a:lnTo>
                  <a:lnTo>
                    <a:pt x="3262249" y="795782"/>
                  </a:lnTo>
                  <a:lnTo>
                    <a:pt x="3262122" y="795782"/>
                  </a:lnTo>
                  <a:lnTo>
                    <a:pt x="3359658" y="840994"/>
                  </a:lnTo>
                  <a:lnTo>
                    <a:pt x="3359658" y="840867"/>
                  </a:lnTo>
                  <a:lnTo>
                    <a:pt x="3405251" y="862584"/>
                  </a:lnTo>
                  <a:lnTo>
                    <a:pt x="3405124" y="862584"/>
                  </a:lnTo>
                  <a:lnTo>
                    <a:pt x="3448685" y="883666"/>
                  </a:lnTo>
                  <a:lnTo>
                    <a:pt x="3528695" y="923417"/>
                  </a:lnTo>
                  <a:lnTo>
                    <a:pt x="3528568" y="923417"/>
                  </a:lnTo>
                  <a:lnTo>
                    <a:pt x="3565271" y="942340"/>
                  </a:lnTo>
                  <a:lnTo>
                    <a:pt x="3565144" y="942340"/>
                  </a:lnTo>
                  <a:lnTo>
                    <a:pt x="3599688" y="960628"/>
                  </a:lnTo>
                  <a:lnTo>
                    <a:pt x="3599561" y="960501"/>
                  </a:lnTo>
                  <a:lnTo>
                    <a:pt x="3631946" y="978154"/>
                  </a:lnTo>
                  <a:lnTo>
                    <a:pt x="3631819" y="978027"/>
                  </a:lnTo>
                  <a:lnTo>
                    <a:pt x="3662299" y="995045"/>
                  </a:lnTo>
                  <a:lnTo>
                    <a:pt x="3662172" y="995045"/>
                  </a:lnTo>
                  <a:lnTo>
                    <a:pt x="3690493" y="1011428"/>
                  </a:lnTo>
                  <a:lnTo>
                    <a:pt x="3690366" y="1011301"/>
                  </a:lnTo>
                  <a:lnTo>
                    <a:pt x="3716909" y="1027176"/>
                  </a:lnTo>
                  <a:lnTo>
                    <a:pt x="3716769" y="1027176"/>
                  </a:lnTo>
                  <a:lnTo>
                    <a:pt x="3741420" y="1042416"/>
                  </a:lnTo>
                  <a:lnTo>
                    <a:pt x="3741166" y="1042289"/>
                  </a:lnTo>
                  <a:lnTo>
                    <a:pt x="3741356" y="1042416"/>
                  </a:lnTo>
                  <a:lnTo>
                    <a:pt x="3764140" y="1057021"/>
                  </a:lnTo>
                  <a:lnTo>
                    <a:pt x="3764026" y="1056894"/>
                  </a:lnTo>
                  <a:lnTo>
                    <a:pt x="3785362" y="1071118"/>
                  </a:lnTo>
                  <a:lnTo>
                    <a:pt x="3785095" y="1070991"/>
                  </a:lnTo>
                  <a:lnTo>
                    <a:pt x="3785285" y="1071118"/>
                  </a:lnTo>
                  <a:lnTo>
                    <a:pt x="3804666" y="1084707"/>
                  </a:lnTo>
                  <a:lnTo>
                    <a:pt x="3804539" y="1084580"/>
                  </a:lnTo>
                  <a:lnTo>
                    <a:pt x="3822700" y="1097915"/>
                  </a:lnTo>
                  <a:lnTo>
                    <a:pt x="3822446" y="1097788"/>
                  </a:lnTo>
                  <a:lnTo>
                    <a:pt x="3822611" y="1097915"/>
                  </a:lnTo>
                  <a:lnTo>
                    <a:pt x="3839210" y="1110615"/>
                  </a:lnTo>
                  <a:lnTo>
                    <a:pt x="3838956" y="1110361"/>
                  </a:lnTo>
                  <a:lnTo>
                    <a:pt x="3854196" y="1122807"/>
                  </a:lnTo>
                  <a:lnTo>
                    <a:pt x="3853942" y="1122680"/>
                  </a:lnTo>
                  <a:lnTo>
                    <a:pt x="3854081" y="1122807"/>
                  </a:lnTo>
                  <a:lnTo>
                    <a:pt x="3868039" y="1134618"/>
                  </a:lnTo>
                  <a:lnTo>
                    <a:pt x="3867658" y="1134364"/>
                  </a:lnTo>
                  <a:lnTo>
                    <a:pt x="3867924" y="1134618"/>
                  </a:lnTo>
                  <a:lnTo>
                    <a:pt x="3880485" y="1146048"/>
                  </a:lnTo>
                  <a:lnTo>
                    <a:pt x="3891623" y="1156944"/>
                  </a:lnTo>
                  <a:lnTo>
                    <a:pt x="3891775" y="1157097"/>
                  </a:lnTo>
                  <a:lnTo>
                    <a:pt x="3901694" y="1167384"/>
                  </a:lnTo>
                  <a:lnTo>
                    <a:pt x="3902024" y="1167765"/>
                  </a:lnTo>
                  <a:lnTo>
                    <a:pt x="3911219" y="1178052"/>
                  </a:lnTo>
                  <a:lnTo>
                    <a:pt x="3910838" y="1177798"/>
                  </a:lnTo>
                  <a:lnTo>
                    <a:pt x="3919474" y="1188085"/>
                  </a:lnTo>
                  <a:lnTo>
                    <a:pt x="3919093" y="1187704"/>
                  </a:lnTo>
                  <a:lnTo>
                    <a:pt x="3919372" y="1188085"/>
                  </a:lnTo>
                  <a:lnTo>
                    <a:pt x="3926840" y="1197864"/>
                  </a:lnTo>
                  <a:lnTo>
                    <a:pt x="3926586" y="1197610"/>
                  </a:lnTo>
                  <a:lnTo>
                    <a:pt x="3926763" y="1197864"/>
                  </a:lnTo>
                  <a:lnTo>
                    <a:pt x="3933571" y="1207389"/>
                  </a:lnTo>
                  <a:lnTo>
                    <a:pt x="3939032" y="1216152"/>
                  </a:lnTo>
                  <a:lnTo>
                    <a:pt x="3939248" y="1216533"/>
                  </a:lnTo>
                  <a:lnTo>
                    <a:pt x="3944035" y="1224699"/>
                  </a:lnTo>
                  <a:lnTo>
                    <a:pt x="3920617" y="1234313"/>
                  </a:lnTo>
                  <a:lnTo>
                    <a:pt x="3984752" y="1290320"/>
                  </a:lnTo>
                  <a:lnTo>
                    <a:pt x="3988765" y="1236472"/>
                  </a:lnTo>
                  <a:lnTo>
                    <a:pt x="3991102" y="120535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0241" y="3852659"/>
              <a:ext cx="2687574" cy="23157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85388" y="3877818"/>
              <a:ext cx="2590800" cy="2218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8154" y="3858780"/>
              <a:ext cx="865670" cy="23332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5873" y="3896487"/>
              <a:ext cx="742950" cy="2211070"/>
            </a:xfrm>
            <a:custGeom>
              <a:avLst/>
              <a:gdLst/>
              <a:ahLst/>
              <a:cxnLst/>
              <a:rect l="l" t="t" r="r" b="b"/>
              <a:pathLst>
                <a:path w="742950" h="2211070">
                  <a:moveTo>
                    <a:pt x="0" y="2210562"/>
                  </a:moveTo>
                  <a:lnTo>
                    <a:pt x="742950" y="2210562"/>
                  </a:lnTo>
                  <a:lnTo>
                    <a:pt x="742950" y="0"/>
                  </a:lnTo>
                  <a:lnTo>
                    <a:pt x="0" y="0"/>
                  </a:lnTo>
                  <a:lnTo>
                    <a:pt x="0" y="221056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0060" y="3886200"/>
              <a:ext cx="1786255" cy="2211070"/>
            </a:xfrm>
            <a:custGeom>
              <a:avLst/>
              <a:gdLst/>
              <a:ahLst/>
              <a:cxnLst/>
              <a:rect l="l" t="t" r="r" b="b"/>
              <a:pathLst>
                <a:path w="1786254" h="2211070">
                  <a:moveTo>
                    <a:pt x="1786127" y="0"/>
                  </a:moveTo>
                  <a:lnTo>
                    <a:pt x="0" y="0"/>
                  </a:lnTo>
                  <a:lnTo>
                    <a:pt x="0" y="2210562"/>
                  </a:lnTo>
                  <a:lnTo>
                    <a:pt x="1786127" y="2210562"/>
                  </a:lnTo>
                  <a:lnTo>
                    <a:pt x="1786127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88521" y="4809400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897" y="0"/>
                  </a:moveTo>
                  <a:lnTo>
                    <a:pt x="101035" y="2207"/>
                  </a:lnTo>
                  <a:lnTo>
                    <a:pt x="92140" y="8219"/>
                  </a:lnTo>
                  <a:lnTo>
                    <a:pt x="86130" y="17116"/>
                  </a:lnTo>
                  <a:lnTo>
                    <a:pt x="71006" y="75241"/>
                  </a:lnTo>
                  <a:lnTo>
                    <a:pt x="42486" y="110173"/>
                  </a:lnTo>
                  <a:lnTo>
                    <a:pt x="13703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78" y="294962"/>
                  </a:lnTo>
                  <a:lnTo>
                    <a:pt x="37940" y="307787"/>
                  </a:lnTo>
                  <a:lnTo>
                    <a:pt x="60909" y="320611"/>
                  </a:lnTo>
                  <a:lnTo>
                    <a:pt x="97910" y="326441"/>
                  </a:lnTo>
                  <a:lnTo>
                    <a:pt x="181833" y="326441"/>
                  </a:lnTo>
                  <a:lnTo>
                    <a:pt x="192695" y="324233"/>
                  </a:lnTo>
                  <a:lnTo>
                    <a:pt x="201590" y="318221"/>
                  </a:lnTo>
                  <a:lnTo>
                    <a:pt x="207600" y="309324"/>
                  </a:lnTo>
                  <a:lnTo>
                    <a:pt x="209807" y="298460"/>
                  </a:lnTo>
                  <a:lnTo>
                    <a:pt x="209807" y="290998"/>
                  </a:lnTo>
                  <a:lnTo>
                    <a:pt x="207010" y="284470"/>
                  </a:lnTo>
                  <a:lnTo>
                    <a:pt x="203280" y="279806"/>
                  </a:lnTo>
                  <a:lnTo>
                    <a:pt x="216007" y="277598"/>
                  </a:lnTo>
                  <a:lnTo>
                    <a:pt x="224902" y="271587"/>
                  </a:lnTo>
                  <a:lnTo>
                    <a:pt x="230912" y="262690"/>
                  </a:lnTo>
                  <a:lnTo>
                    <a:pt x="233119" y="251826"/>
                  </a:lnTo>
                  <a:lnTo>
                    <a:pt x="233119" y="244364"/>
                  </a:lnTo>
                  <a:lnTo>
                    <a:pt x="230322" y="237369"/>
                  </a:lnTo>
                  <a:lnTo>
                    <a:pt x="225193" y="232239"/>
                  </a:lnTo>
                  <a:lnTo>
                    <a:pt x="233928" y="228669"/>
                  </a:lnTo>
                  <a:lnTo>
                    <a:pt x="240871" y="222562"/>
                  </a:lnTo>
                  <a:lnTo>
                    <a:pt x="245453" y="214533"/>
                  </a:lnTo>
                  <a:lnTo>
                    <a:pt x="247107" y="197263"/>
                  </a:lnTo>
                  <a:lnTo>
                    <a:pt x="243843" y="189802"/>
                  </a:lnTo>
                  <a:lnTo>
                    <a:pt x="238248" y="184672"/>
                  </a:lnTo>
                  <a:lnTo>
                    <a:pt x="245613" y="180723"/>
                  </a:lnTo>
                  <a:lnTo>
                    <a:pt x="251361" y="174762"/>
                  </a:lnTo>
                  <a:lnTo>
                    <a:pt x="255098" y="167228"/>
                  </a:lnTo>
                  <a:lnTo>
                    <a:pt x="256431" y="158557"/>
                  </a:lnTo>
                  <a:lnTo>
                    <a:pt x="254224" y="147692"/>
                  </a:lnTo>
                  <a:lnTo>
                    <a:pt x="248214" y="138795"/>
                  </a:lnTo>
                  <a:lnTo>
                    <a:pt x="239319" y="132784"/>
                  </a:lnTo>
                  <a:lnTo>
                    <a:pt x="228457" y="130576"/>
                  </a:lnTo>
                  <a:lnTo>
                    <a:pt x="132412" y="130576"/>
                  </a:lnTo>
                  <a:lnTo>
                    <a:pt x="126350" y="124513"/>
                  </a:lnTo>
                  <a:lnTo>
                    <a:pt x="125884" y="117052"/>
                  </a:lnTo>
                  <a:lnTo>
                    <a:pt x="133053" y="93327"/>
                  </a:lnTo>
                  <a:lnTo>
                    <a:pt x="137751" y="67670"/>
                  </a:lnTo>
                  <a:lnTo>
                    <a:pt x="139871" y="27980"/>
                  </a:lnTo>
                  <a:lnTo>
                    <a:pt x="137664" y="17116"/>
                  </a:lnTo>
                  <a:lnTo>
                    <a:pt x="131654" y="8219"/>
                  </a:lnTo>
                  <a:lnTo>
                    <a:pt x="122759" y="2207"/>
                  </a:lnTo>
                  <a:lnTo>
                    <a:pt x="11189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71961" y="4925986"/>
              <a:ext cx="88585" cy="1958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26721" y="4825403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897" y="0"/>
                  </a:moveTo>
                  <a:lnTo>
                    <a:pt x="101035" y="2207"/>
                  </a:lnTo>
                  <a:lnTo>
                    <a:pt x="92140" y="8219"/>
                  </a:lnTo>
                  <a:lnTo>
                    <a:pt x="86130" y="17116"/>
                  </a:lnTo>
                  <a:lnTo>
                    <a:pt x="71006" y="75241"/>
                  </a:lnTo>
                  <a:lnTo>
                    <a:pt x="42486" y="110173"/>
                  </a:lnTo>
                  <a:lnTo>
                    <a:pt x="13703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78" y="294962"/>
                  </a:lnTo>
                  <a:lnTo>
                    <a:pt x="37940" y="307787"/>
                  </a:lnTo>
                  <a:lnTo>
                    <a:pt x="60909" y="320611"/>
                  </a:lnTo>
                  <a:lnTo>
                    <a:pt x="97910" y="326441"/>
                  </a:lnTo>
                  <a:lnTo>
                    <a:pt x="181833" y="326441"/>
                  </a:lnTo>
                  <a:lnTo>
                    <a:pt x="192695" y="324233"/>
                  </a:lnTo>
                  <a:lnTo>
                    <a:pt x="201590" y="318221"/>
                  </a:lnTo>
                  <a:lnTo>
                    <a:pt x="207600" y="309324"/>
                  </a:lnTo>
                  <a:lnTo>
                    <a:pt x="209807" y="298460"/>
                  </a:lnTo>
                  <a:lnTo>
                    <a:pt x="209807" y="290998"/>
                  </a:lnTo>
                  <a:lnTo>
                    <a:pt x="207010" y="284470"/>
                  </a:lnTo>
                  <a:lnTo>
                    <a:pt x="203280" y="279806"/>
                  </a:lnTo>
                  <a:lnTo>
                    <a:pt x="216007" y="277598"/>
                  </a:lnTo>
                  <a:lnTo>
                    <a:pt x="224902" y="271587"/>
                  </a:lnTo>
                  <a:lnTo>
                    <a:pt x="230912" y="262690"/>
                  </a:lnTo>
                  <a:lnTo>
                    <a:pt x="233119" y="251826"/>
                  </a:lnTo>
                  <a:lnTo>
                    <a:pt x="233119" y="244364"/>
                  </a:lnTo>
                  <a:lnTo>
                    <a:pt x="230322" y="237369"/>
                  </a:lnTo>
                  <a:lnTo>
                    <a:pt x="225193" y="232239"/>
                  </a:lnTo>
                  <a:lnTo>
                    <a:pt x="233928" y="228669"/>
                  </a:lnTo>
                  <a:lnTo>
                    <a:pt x="240871" y="222562"/>
                  </a:lnTo>
                  <a:lnTo>
                    <a:pt x="245453" y="214533"/>
                  </a:lnTo>
                  <a:lnTo>
                    <a:pt x="247107" y="197263"/>
                  </a:lnTo>
                  <a:lnTo>
                    <a:pt x="243843" y="189802"/>
                  </a:lnTo>
                  <a:lnTo>
                    <a:pt x="238248" y="184672"/>
                  </a:lnTo>
                  <a:lnTo>
                    <a:pt x="245613" y="180723"/>
                  </a:lnTo>
                  <a:lnTo>
                    <a:pt x="251361" y="174762"/>
                  </a:lnTo>
                  <a:lnTo>
                    <a:pt x="255098" y="167228"/>
                  </a:lnTo>
                  <a:lnTo>
                    <a:pt x="256431" y="158557"/>
                  </a:lnTo>
                  <a:lnTo>
                    <a:pt x="254224" y="147692"/>
                  </a:lnTo>
                  <a:lnTo>
                    <a:pt x="248214" y="138795"/>
                  </a:lnTo>
                  <a:lnTo>
                    <a:pt x="239319" y="132784"/>
                  </a:lnTo>
                  <a:lnTo>
                    <a:pt x="228457" y="130576"/>
                  </a:lnTo>
                  <a:lnTo>
                    <a:pt x="132412" y="130576"/>
                  </a:lnTo>
                  <a:lnTo>
                    <a:pt x="126350" y="124513"/>
                  </a:lnTo>
                  <a:lnTo>
                    <a:pt x="125884" y="117052"/>
                  </a:lnTo>
                  <a:lnTo>
                    <a:pt x="133053" y="93327"/>
                  </a:lnTo>
                  <a:lnTo>
                    <a:pt x="137751" y="67670"/>
                  </a:lnTo>
                  <a:lnTo>
                    <a:pt x="139871" y="27980"/>
                  </a:lnTo>
                  <a:lnTo>
                    <a:pt x="137664" y="17116"/>
                  </a:lnTo>
                  <a:lnTo>
                    <a:pt x="131654" y="8219"/>
                  </a:lnTo>
                  <a:lnTo>
                    <a:pt x="122759" y="2207"/>
                  </a:lnTo>
                  <a:lnTo>
                    <a:pt x="11189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0161" y="4941988"/>
              <a:ext cx="88585" cy="1958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5644" y="1764017"/>
              <a:ext cx="291909" cy="2856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3363" y="1801748"/>
              <a:ext cx="169545" cy="163195"/>
            </a:xfrm>
            <a:custGeom>
              <a:avLst/>
              <a:gdLst/>
              <a:ahLst/>
              <a:cxnLst/>
              <a:rect l="l" t="t" r="r" b="b"/>
              <a:pathLst>
                <a:path w="169544" h="163194">
                  <a:moveTo>
                    <a:pt x="0" y="163067"/>
                  </a:moveTo>
                  <a:lnTo>
                    <a:pt x="169163" y="163067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1500" y="3874748"/>
              <a:ext cx="2660288" cy="22890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3004" y="3886200"/>
              <a:ext cx="2590800" cy="22197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6532" y="3867162"/>
              <a:ext cx="865670" cy="23332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4251" y="3904868"/>
              <a:ext cx="742950" cy="2211070"/>
            </a:xfrm>
            <a:custGeom>
              <a:avLst/>
              <a:gdLst/>
              <a:ahLst/>
              <a:cxnLst/>
              <a:rect l="l" t="t" r="r" b="b"/>
              <a:pathLst>
                <a:path w="742950" h="2211070">
                  <a:moveTo>
                    <a:pt x="0" y="2210561"/>
                  </a:moveTo>
                  <a:lnTo>
                    <a:pt x="742949" y="2210561"/>
                  </a:lnTo>
                  <a:lnTo>
                    <a:pt x="742949" y="0"/>
                  </a:lnTo>
                  <a:lnTo>
                    <a:pt x="0" y="0"/>
                  </a:lnTo>
                  <a:lnTo>
                    <a:pt x="0" y="221056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8438" y="3894581"/>
              <a:ext cx="1785620" cy="2211705"/>
            </a:xfrm>
            <a:custGeom>
              <a:avLst/>
              <a:gdLst/>
              <a:ahLst/>
              <a:cxnLst/>
              <a:rect l="l" t="t" r="r" b="b"/>
              <a:pathLst>
                <a:path w="1785620" h="2211704">
                  <a:moveTo>
                    <a:pt x="1785366" y="0"/>
                  </a:moveTo>
                  <a:lnTo>
                    <a:pt x="0" y="0"/>
                  </a:lnTo>
                  <a:lnTo>
                    <a:pt x="0" y="2211324"/>
                  </a:lnTo>
                  <a:lnTo>
                    <a:pt x="1785366" y="2211324"/>
                  </a:lnTo>
                  <a:lnTo>
                    <a:pt x="1785366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6638" y="4817888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11"/>
                  </a:lnTo>
                  <a:lnTo>
                    <a:pt x="91984" y="8233"/>
                  </a:lnTo>
                  <a:lnTo>
                    <a:pt x="85984" y="17145"/>
                  </a:lnTo>
                  <a:lnTo>
                    <a:pt x="70886" y="75369"/>
                  </a:lnTo>
                  <a:lnTo>
                    <a:pt x="42414" y="110360"/>
                  </a:lnTo>
                  <a:lnTo>
                    <a:pt x="13679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43" y="295463"/>
                  </a:lnTo>
                  <a:lnTo>
                    <a:pt x="37876" y="308309"/>
                  </a:lnTo>
                  <a:lnTo>
                    <a:pt x="60806" y="321155"/>
                  </a:lnTo>
                  <a:lnTo>
                    <a:pt x="97744" y="326994"/>
                  </a:lnTo>
                  <a:lnTo>
                    <a:pt x="181525" y="326995"/>
                  </a:lnTo>
                  <a:lnTo>
                    <a:pt x="192369" y="324783"/>
                  </a:lnTo>
                  <a:lnTo>
                    <a:pt x="201248" y="318761"/>
                  </a:lnTo>
                  <a:lnTo>
                    <a:pt x="207248" y="309849"/>
                  </a:lnTo>
                  <a:lnTo>
                    <a:pt x="209452" y="298966"/>
                  </a:lnTo>
                  <a:lnTo>
                    <a:pt x="209452" y="291492"/>
                  </a:lnTo>
                  <a:lnTo>
                    <a:pt x="206659" y="284952"/>
                  </a:lnTo>
                  <a:lnTo>
                    <a:pt x="202936" y="280281"/>
                  </a:lnTo>
                  <a:lnTo>
                    <a:pt x="215641" y="278069"/>
                  </a:lnTo>
                  <a:lnTo>
                    <a:pt x="224521" y="272048"/>
                  </a:lnTo>
                  <a:lnTo>
                    <a:pt x="230521" y="263136"/>
                  </a:lnTo>
                  <a:lnTo>
                    <a:pt x="232724" y="252253"/>
                  </a:lnTo>
                  <a:lnTo>
                    <a:pt x="232724" y="244779"/>
                  </a:lnTo>
                  <a:lnTo>
                    <a:pt x="229932" y="237772"/>
                  </a:lnTo>
                  <a:lnTo>
                    <a:pt x="224812" y="232633"/>
                  </a:lnTo>
                  <a:lnTo>
                    <a:pt x="233532" y="229057"/>
                  </a:lnTo>
                  <a:lnTo>
                    <a:pt x="240463" y="222940"/>
                  </a:lnTo>
                  <a:lnTo>
                    <a:pt x="245037" y="214897"/>
                  </a:lnTo>
                  <a:lnTo>
                    <a:pt x="246688" y="197598"/>
                  </a:lnTo>
                  <a:lnTo>
                    <a:pt x="243430" y="190124"/>
                  </a:lnTo>
                  <a:lnTo>
                    <a:pt x="237844" y="184985"/>
                  </a:lnTo>
                  <a:lnTo>
                    <a:pt x="245197" y="181029"/>
                  </a:lnTo>
                  <a:lnTo>
                    <a:pt x="250935" y="175059"/>
                  </a:lnTo>
                  <a:lnTo>
                    <a:pt x="254666" y="167511"/>
                  </a:lnTo>
                  <a:lnTo>
                    <a:pt x="255997" y="158826"/>
                  </a:lnTo>
                  <a:lnTo>
                    <a:pt x="253793" y="147943"/>
                  </a:lnTo>
                  <a:lnTo>
                    <a:pt x="247793" y="139031"/>
                  </a:lnTo>
                  <a:lnTo>
                    <a:pt x="238913" y="133009"/>
                  </a:lnTo>
                  <a:lnTo>
                    <a:pt x="228070" y="130798"/>
                  </a:lnTo>
                  <a:lnTo>
                    <a:pt x="132187" y="130798"/>
                  </a:lnTo>
                  <a:lnTo>
                    <a:pt x="126136" y="124725"/>
                  </a:lnTo>
                  <a:lnTo>
                    <a:pt x="125671" y="117251"/>
                  </a:lnTo>
                  <a:lnTo>
                    <a:pt x="132827" y="93485"/>
                  </a:lnTo>
                  <a:lnTo>
                    <a:pt x="137518" y="67785"/>
                  </a:lnTo>
                  <a:lnTo>
                    <a:pt x="139634" y="28028"/>
                  </a:lnTo>
                  <a:lnTo>
                    <a:pt x="137431" y="17145"/>
                  </a:lnTo>
                  <a:lnTo>
                    <a:pt x="131431" y="8233"/>
                  </a:lnTo>
                  <a:lnTo>
                    <a:pt x="122551" y="2211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0275" y="4934672"/>
              <a:ext cx="88435" cy="1961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54838" y="4833784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07"/>
                  </a:lnTo>
                  <a:lnTo>
                    <a:pt x="91984" y="8219"/>
                  </a:lnTo>
                  <a:lnTo>
                    <a:pt x="85984" y="17116"/>
                  </a:lnTo>
                  <a:lnTo>
                    <a:pt x="70886" y="75241"/>
                  </a:lnTo>
                  <a:lnTo>
                    <a:pt x="42414" y="110173"/>
                  </a:lnTo>
                  <a:lnTo>
                    <a:pt x="13679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43" y="294962"/>
                  </a:lnTo>
                  <a:lnTo>
                    <a:pt x="37876" y="307787"/>
                  </a:lnTo>
                  <a:lnTo>
                    <a:pt x="60806" y="320611"/>
                  </a:lnTo>
                  <a:lnTo>
                    <a:pt x="97744" y="326441"/>
                  </a:lnTo>
                  <a:lnTo>
                    <a:pt x="181525" y="326441"/>
                  </a:lnTo>
                  <a:lnTo>
                    <a:pt x="192369" y="324233"/>
                  </a:lnTo>
                  <a:lnTo>
                    <a:pt x="201248" y="318221"/>
                  </a:lnTo>
                  <a:lnTo>
                    <a:pt x="207248" y="309324"/>
                  </a:lnTo>
                  <a:lnTo>
                    <a:pt x="209452" y="298460"/>
                  </a:lnTo>
                  <a:lnTo>
                    <a:pt x="209452" y="290998"/>
                  </a:lnTo>
                  <a:lnTo>
                    <a:pt x="206659" y="284470"/>
                  </a:lnTo>
                  <a:lnTo>
                    <a:pt x="202936" y="279806"/>
                  </a:lnTo>
                  <a:lnTo>
                    <a:pt x="215641" y="277598"/>
                  </a:lnTo>
                  <a:lnTo>
                    <a:pt x="224521" y="271587"/>
                  </a:lnTo>
                  <a:lnTo>
                    <a:pt x="230521" y="262690"/>
                  </a:lnTo>
                  <a:lnTo>
                    <a:pt x="232724" y="251825"/>
                  </a:lnTo>
                  <a:lnTo>
                    <a:pt x="232724" y="244364"/>
                  </a:lnTo>
                  <a:lnTo>
                    <a:pt x="229932" y="237369"/>
                  </a:lnTo>
                  <a:lnTo>
                    <a:pt x="224812" y="232239"/>
                  </a:lnTo>
                  <a:lnTo>
                    <a:pt x="233532" y="228669"/>
                  </a:lnTo>
                  <a:lnTo>
                    <a:pt x="240463" y="222562"/>
                  </a:lnTo>
                  <a:lnTo>
                    <a:pt x="245037" y="214533"/>
                  </a:lnTo>
                  <a:lnTo>
                    <a:pt x="246688" y="197263"/>
                  </a:lnTo>
                  <a:lnTo>
                    <a:pt x="243430" y="189802"/>
                  </a:lnTo>
                  <a:lnTo>
                    <a:pt x="237844" y="184672"/>
                  </a:lnTo>
                  <a:lnTo>
                    <a:pt x="245197" y="180723"/>
                  </a:lnTo>
                  <a:lnTo>
                    <a:pt x="250935" y="174762"/>
                  </a:lnTo>
                  <a:lnTo>
                    <a:pt x="254666" y="167228"/>
                  </a:lnTo>
                  <a:lnTo>
                    <a:pt x="255997" y="158557"/>
                  </a:lnTo>
                  <a:lnTo>
                    <a:pt x="253793" y="147692"/>
                  </a:lnTo>
                  <a:lnTo>
                    <a:pt x="247793" y="138795"/>
                  </a:lnTo>
                  <a:lnTo>
                    <a:pt x="238913" y="132784"/>
                  </a:lnTo>
                  <a:lnTo>
                    <a:pt x="228070" y="130576"/>
                  </a:lnTo>
                  <a:lnTo>
                    <a:pt x="132187" y="130576"/>
                  </a:lnTo>
                  <a:lnTo>
                    <a:pt x="126136" y="124513"/>
                  </a:lnTo>
                  <a:lnTo>
                    <a:pt x="125671" y="117052"/>
                  </a:lnTo>
                  <a:lnTo>
                    <a:pt x="132827" y="93327"/>
                  </a:lnTo>
                  <a:lnTo>
                    <a:pt x="137518" y="67670"/>
                  </a:lnTo>
                  <a:lnTo>
                    <a:pt x="139634" y="27980"/>
                  </a:lnTo>
                  <a:lnTo>
                    <a:pt x="137431" y="17116"/>
                  </a:lnTo>
                  <a:lnTo>
                    <a:pt x="131431" y="8219"/>
                  </a:lnTo>
                  <a:lnTo>
                    <a:pt x="122551" y="2207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38475" y="4950370"/>
              <a:ext cx="88435" cy="1958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0589" y="1554226"/>
              <a:ext cx="1990725" cy="2276475"/>
            </a:xfrm>
            <a:custGeom>
              <a:avLst/>
              <a:gdLst/>
              <a:ahLst/>
              <a:cxnLst/>
              <a:rect l="l" t="t" r="r" b="b"/>
              <a:pathLst>
                <a:path w="1990725" h="2276475">
                  <a:moveTo>
                    <a:pt x="0" y="2194306"/>
                  </a:moveTo>
                  <a:lnTo>
                    <a:pt x="22771" y="2276348"/>
                  </a:lnTo>
                  <a:lnTo>
                    <a:pt x="69010" y="2216404"/>
                  </a:lnTo>
                  <a:lnTo>
                    <a:pt x="47421" y="2216404"/>
                  </a:lnTo>
                  <a:lnTo>
                    <a:pt x="22491" y="2211578"/>
                  </a:lnTo>
                  <a:lnTo>
                    <a:pt x="24918" y="2199172"/>
                  </a:lnTo>
                  <a:lnTo>
                    <a:pt x="0" y="2194306"/>
                  </a:lnTo>
                  <a:close/>
                </a:path>
                <a:path w="1990725" h="2276475">
                  <a:moveTo>
                    <a:pt x="24918" y="2199172"/>
                  </a:moveTo>
                  <a:lnTo>
                    <a:pt x="22491" y="2211578"/>
                  </a:lnTo>
                  <a:lnTo>
                    <a:pt x="47421" y="2216404"/>
                  </a:lnTo>
                  <a:lnTo>
                    <a:pt x="49841" y="2204038"/>
                  </a:lnTo>
                  <a:lnTo>
                    <a:pt x="24918" y="2199172"/>
                  </a:lnTo>
                  <a:close/>
                </a:path>
                <a:path w="1990725" h="2276475">
                  <a:moveTo>
                    <a:pt x="49841" y="2204038"/>
                  </a:moveTo>
                  <a:lnTo>
                    <a:pt x="47421" y="2216404"/>
                  </a:lnTo>
                  <a:lnTo>
                    <a:pt x="69010" y="2216404"/>
                  </a:lnTo>
                  <a:lnTo>
                    <a:pt x="74790" y="2208911"/>
                  </a:lnTo>
                  <a:lnTo>
                    <a:pt x="49841" y="2204038"/>
                  </a:lnTo>
                  <a:close/>
                </a:path>
                <a:path w="1990725" h="2276475">
                  <a:moveTo>
                    <a:pt x="1989493" y="0"/>
                  </a:moveTo>
                  <a:lnTo>
                    <a:pt x="1797469" y="6858"/>
                  </a:lnTo>
                  <a:lnTo>
                    <a:pt x="1702092" y="11557"/>
                  </a:lnTo>
                  <a:lnTo>
                    <a:pt x="1607350" y="17907"/>
                  </a:lnTo>
                  <a:lnTo>
                    <a:pt x="1560233" y="21844"/>
                  </a:lnTo>
                  <a:lnTo>
                    <a:pt x="1513624" y="26415"/>
                  </a:lnTo>
                  <a:lnTo>
                    <a:pt x="1467269" y="31496"/>
                  </a:lnTo>
                  <a:lnTo>
                    <a:pt x="1421041" y="37464"/>
                  </a:lnTo>
                  <a:lnTo>
                    <a:pt x="1375575" y="44323"/>
                  </a:lnTo>
                  <a:lnTo>
                    <a:pt x="1330236" y="51815"/>
                  </a:lnTo>
                  <a:lnTo>
                    <a:pt x="1285405" y="60325"/>
                  </a:lnTo>
                  <a:lnTo>
                    <a:pt x="1241082" y="69850"/>
                  </a:lnTo>
                  <a:lnTo>
                    <a:pt x="1197394" y="80518"/>
                  </a:lnTo>
                  <a:lnTo>
                    <a:pt x="1154214" y="92201"/>
                  </a:lnTo>
                  <a:lnTo>
                    <a:pt x="1111542" y="105283"/>
                  </a:lnTo>
                  <a:lnTo>
                    <a:pt x="1069505" y="119507"/>
                  </a:lnTo>
                  <a:lnTo>
                    <a:pt x="1028103" y="135000"/>
                  </a:lnTo>
                  <a:lnTo>
                    <a:pt x="987336" y="152019"/>
                  </a:lnTo>
                  <a:lnTo>
                    <a:pt x="947458" y="170434"/>
                  </a:lnTo>
                  <a:lnTo>
                    <a:pt x="908342" y="190500"/>
                  </a:lnTo>
                  <a:lnTo>
                    <a:pt x="869988" y="212089"/>
                  </a:lnTo>
                  <a:lnTo>
                    <a:pt x="832396" y="235458"/>
                  </a:lnTo>
                  <a:lnTo>
                    <a:pt x="795693" y="260476"/>
                  </a:lnTo>
                  <a:lnTo>
                    <a:pt x="760006" y="287400"/>
                  </a:lnTo>
                  <a:lnTo>
                    <a:pt x="725335" y="316102"/>
                  </a:lnTo>
                  <a:lnTo>
                    <a:pt x="691553" y="346837"/>
                  </a:lnTo>
                  <a:lnTo>
                    <a:pt x="658660" y="379475"/>
                  </a:lnTo>
                  <a:lnTo>
                    <a:pt x="627037" y="414274"/>
                  </a:lnTo>
                  <a:lnTo>
                    <a:pt x="596557" y="451103"/>
                  </a:lnTo>
                  <a:lnTo>
                    <a:pt x="567093" y="489965"/>
                  </a:lnTo>
                  <a:lnTo>
                    <a:pt x="538518" y="530860"/>
                  </a:lnTo>
                  <a:lnTo>
                    <a:pt x="511213" y="573659"/>
                  </a:lnTo>
                  <a:lnTo>
                    <a:pt x="484797" y="618236"/>
                  </a:lnTo>
                  <a:lnTo>
                    <a:pt x="459270" y="664590"/>
                  </a:lnTo>
                  <a:lnTo>
                    <a:pt x="434632" y="712597"/>
                  </a:lnTo>
                  <a:lnTo>
                    <a:pt x="411010" y="762253"/>
                  </a:lnTo>
                  <a:lnTo>
                    <a:pt x="388150" y="813562"/>
                  </a:lnTo>
                  <a:lnTo>
                    <a:pt x="365925" y="866266"/>
                  </a:lnTo>
                  <a:lnTo>
                    <a:pt x="324015" y="975995"/>
                  </a:lnTo>
                  <a:lnTo>
                    <a:pt x="284911" y="1090802"/>
                  </a:lnTo>
                  <a:lnTo>
                    <a:pt x="248132" y="1210564"/>
                  </a:lnTo>
                  <a:lnTo>
                    <a:pt x="213664" y="1334389"/>
                  </a:lnTo>
                  <a:lnTo>
                    <a:pt x="181038" y="1461770"/>
                  </a:lnTo>
                  <a:lnTo>
                    <a:pt x="150025" y="1592326"/>
                  </a:lnTo>
                  <a:lnTo>
                    <a:pt x="120472" y="1725549"/>
                  </a:lnTo>
                  <a:lnTo>
                    <a:pt x="91960" y="1860931"/>
                  </a:lnTo>
                  <a:lnTo>
                    <a:pt x="64325" y="1997710"/>
                  </a:lnTo>
                  <a:lnTo>
                    <a:pt x="24918" y="2199172"/>
                  </a:lnTo>
                  <a:lnTo>
                    <a:pt x="49841" y="2204038"/>
                  </a:lnTo>
                  <a:lnTo>
                    <a:pt x="89255" y="2002663"/>
                  </a:lnTo>
                  <a:lnTo>
                    <a:pt x="116852" y="1866011"/>
                  </a:lnTo>
                  <a:lnTo>
                    <a:pt x="145286" y="1731010"/>
                  </a:lnTo>
                  <a:lnTo>
                    <a:pt x="174746" y="1598168"/>
                  </a:lnTo>
                  <a:lnTo>
                    <a:pt x="174824" y="1597914"/>
                  </a:lnTo>
                  <a:lnTo>
                    <a:pt x="205654" y="1467993"/>
                  </a:lnTo>
                  <a:lnTo>
                    <a:pt x="238246" y="1340865"/>
                  </a:lnTo>
                  <a:lnTo>
                    <a:pt x="272484" y="1217802"/>
                  </a:lnTo>
                  <a:lnTo>
                    <a:pt x="309052" y="1098803"/>
                  </a:lnTo>
                  <a:lnTo>
                    <a:pt x="347888" y="984758"/>
                  </a:lnTo>
                  <a:lnTo>
                    <a:pt x="389527" y="875919"/>
                  </a:lnTo>
                  <a:lnTo>
                    <a:pt x="411411" y="823722"/>
                  </a:lnTo>
                  <a:lnTo>
                    <a:pt x="434010" y="773049"/>
                  </a:lnTo>
                  <a:lnTo>
                    <a:pt x="457370" y="724026"/>
                  </a:lnTo>
                  <a:lnTo>
                    <a:pt x="481749" y="676275"/>
                  </a:lnTo>
                  <a:lnTo>
                    <a:pt x="506895" y="630682"/>
                  </a:lnTo>
                  <a:lnTo>
                    <a:pt x="532704" y="587121"/>
                  </a:lnTo>
                  <a:lnTo>
                    <a:pt x="559609" y="545211"/>
                  </a:lnTo>
                  <a:lnTo>
                    <a:pt x="587528" y="505078"/>
                  </a:lnTo>
                  <a:lnTo>
                    <a:pt x="616623" y="466598"/>
                  </a:lnTo>
                  <a:lnTo>
                    <a:pt x="646468" y="430657"/>
                  </a:lnTo>
                  <a:lnTo>
                    <a:pt x="676981" y="397256"/>
                  </a:lnTo>
                  <a:lnTo>
                    <a:pt x="676821" y="397256"/>
                  </a:lnTo>
                  <a:lnTo>
                    <a:pt x="709206" y="364998"/>
                  </a:lnTo>
                  <a:lnTo>
                    <a:pt x="742099" y="335152"/>
                  </a:lnTo>
                  <a:lnTo>
                    <a:pt x="775548" y="307466"/>
                  </a:lnTo>
                  <a:lnTo>
                    <a:pt x="810299" y="281304"/>
                  </a:lnTo>
                  <a:lnTo>
                    <a:pt x="810806" y="280924"/>
                  </a:lnTo>
                  <a:lnTo>
                    <a:pt x="846493" y="256539"/>
                  </a:lnTo>
                  <a:lnTo>
                    <a:pt x="846721" y="256539"/>
                  </a:lnTo>
                  <a:lnTo>
                    <a:pt x="883069" y="233807"/>
                  </a:lnTo>
                  <a:lnTo>
                    <a:pt x="920534" y="212725"/>
                  </a:lnTo>
                  <a:lnTo>
                    <a:pt x="958391" y="193421"/>
                  </a:lnTo>
                  <a:lnTo>
                    <a:pt x="958888" y="193166"/>
                  </a:lnTo>
                  <a:lnTo>
                    <a:pt x="997877" y="175133"/>
                  </a:lnTo>
                  <a:lnTo>
                    <a:pt x="1037323" y="158750"/>
                  </a:lnTo>
                  <a:lnTo>
                    <a:pt x="1077931" y="143383"/>
                  </a:lnTo>
                  <a:lnTo>
                    <a:pt x="1119041" y="129412"/>
                  </a:lnTo>
                  <a:lnTo>
                    <a:pt x="1161326" y="116586"/>
                  </a:lnTo>
                  <a:lnTo>
                    <a:pt x="1203871" y="105156"/>
                  </a:lnTo>
                  <a:lnTo>
                    <a:pt x="1203490" y="105156"/>
                  </a:lnTo>
                  <a:lnTo>
                    <a:pt x="1246924" y="94614"/>
                  </a:lnTo>
                  <a:lnTo>
                    <a:pt x="1247255" y="94614"/>
                  </a:lnTo>
                  <a:lnTo>
                    <a:pt x="1290612" y="85216"/>
                  </a:lnTo>
                  <a:lnTo>
                    <a:pt x="1291021" y="85216"/>
                  </a:lnTo>
                  <a:lnTo>
                    <a:pt x="1334808" y="76835"/>
                  </a:lnTo>
                  <a:lnTo>
                    <a:pt x="1334554" y="76835"/>
                  </a:lnTo>
                  <a:lnTo>
                    <a:pt x="1379639" y="69341"/>
                  </a:lnTo>
                  <a:lnTo>
                    <a:pt x="1379385" y="69341"/>
                  </a:lnTo>
                  <a:lnTo>
                    <a:pt x="1424724" y="62611"/>
                  </a:lnTo>
                  <a:lnTo>
                    <a:pt x="1424470" y="62611"/>
                  </a:lnTo>
                  <a:lnTo>
                    <a:pt x="1470444" y="56769"/>
                  </a:lnTo>
                  <a:lnTo>
                    <a:pt x="1470190" y="56769"/>
                  </a:lnTo>
                  <a:lnTo>
                    <a:pt x="1516418" y="51688"/>
                  </a:lnTo>
                  <a:lnTo>
                    <a:pt x="1516164" y="51688"/>
                  </a:lnTo>
                  <a:lnTo>
                    <a:pt x="1562646" y="47244"/>
                  </a:lnTo>
                  <a:lnTo>
                    <a:pt x="1562519" y="47244"/>
                  </a:lnTo>
                  <a:lnTo>
                    <a:pt x="1609382" y="43179"/>
                  </a:lnTo>
                  <a:lnTo>
                    <a:pt x="1609128" y="43179"/>
                  </a:lnTo>
                  <a:lnTo>
                    <a:pt x="1703616" y="36957"/>
                  </a:lnTo>
                  <a:lnTo>
                    <a:pt x="1703362" y="36957"/>
                  </a:lnTo>
                  <a:lnTo>
                    <a:pt x="1798612" y="32258"/>
                  </a:lnTo>
                  <a:lnTo>
                    <a:pt x="1894370" y="28575"/>
                  </a:lnTo>
                  <a:lnTo>
                    <a:pt x="1894243" y="28575"/>
                  </a:lnTo>
                  <a:lnTo>
                    <a:pt x="1990382" y="25400"/>
                  </a:lnTo>
                  <a:lnTo>
                    <a:pt x="1989493" y="0"/>
                  </a:lnTo>
                  <a:close/>
                </a:path>
                <a:path w="1990725" h="2276475">
                  <a:moveTo>
                    <a:pt x="174824" y="1597914"/>
                  </a:moveTo>
                  <a:lnTo>
                    <a:pt x="174764" y="1598168"/>
                  </a:lnTo>
                  <a:lnTo>
                    <a:pt x="174824" y="1597914"/>
                  </a:lnTo>
                  <a:close/>
                </a:path>
                <a:path w="1990725" h="2276475">
                  <a:moveTo>
                    <a:pt x="205728" y="1467739"/>
                  </a:moveTo>
                  <a:lnTo>
                    <a:pt x="205663" y="1467993"/>
                  </a:lnTo>
                  <a:lnTo>
                    <a:pt x="205728" y="1467739"/>
                  </a:lnTo>
                  <a:close/>
                </a:path>
                <a:path w="1990725" h="2276475">
                  <a:moveTo>
                    <a:pt x="272554" y="1217549"/>
                  </a:moveTo>
                  <a:lnTo>
                    <a:pt x="272465" y="1217802"/>
                  </a:lnTo>
                  <a:lnTo>
                    <a:pt x="272554" y="1217549"/>
                  </a:lnTo>
                  <a:close/>
                </a:path>
                <a:path w="1990725" h="2276475">
                  <a:moveTo>
                    <a:pt x="309130" y="1098550"/>
                  </a:moveTo>
                  <a:lnTo>
                    <a:pt x="309016" y="1098803"/>
                  </a:lnTo>
                  <a:lnTo>
                    <a:pt x="309130" y="1098550"/>
                  </a:lnTo>
                  <a:close/>
                </a:path>
                <a:path w="1990725" h="2276475">
                  <a:moveTo>
                    <a:pt x="348018" y="984376"/>
                  </a:moveTo>
                  <a:lnTo>
                    <a:pt x="347764" y="984758"/>
                  </a:lnTo>
                  <a:lnTo>
                    <a:pt x="348018" y="984376"/>
                  </a:lnTo>
                  <a:close/>
                </a:path>
                <a:path w="1990725" h="2276475">
                  <a:moveTo>
                    <a:pt x="389674" y="875538"/>
                  </a:moveTo>
                  <a:lnTo>
                    <a:pt x="389420" y="875919"/>
                  </a:lnTo>
                  <a:lnTo>
                    <a:pt x="389674" y="875538"/>
                  </a:lnTo>
                  <a:close/>
                </a:path>
                <a:path w="1990725" h="2276475">
                  <a:moveTo>
                    <a:pt x="411518" y="823468"/>
                  </a:moveTo>
                  <a:lnTo>
                    <a:pt x="411391" y="823722"/>
                  </a:lnTo>
                  <a:lnTo>
                    <a:pt x="411518" y="823468"/>
                  </a:lnTo>
                  <a:close/>
                </a:path>
                <a:path w="1990725" h="2276475">
                  <a:moveTo>
                    <a:pt x="481831" y="676275"/>
                  </a:moveTo>
                  <a:lnTo>
                    <a:pt x="481622" y="676656"/>
                  </a:lnTo>
                  <a:lnTo>
                    <a:pt x="481831" y="676275"/>
                  </a:lnTo>
                  <a:close/>
                </a:path>
                <a:path w="1990725" h="2276475">
                  <a:moveTo>
                    <a:pt x="506918" y="630682"/>
                  </a:moveTo>
                  <a:lnTo>
                    <a:pt x="506768" y="630936"/>
                  </a:lnTo>
                  <a:lnTo>
                    <a:pt x="506918" y="630682"/>
                  </a:lnTo>
                  <a:close/>
                </a:path>
                <a:path w="1990725" h="2276475">
                  <a:moveTo>
                    <a:pt x="532930" y="586739"/>
                  </a:moveTo>
                  <a:lnTo>
                    <a:pt x="532676" y="587121"/>
                  </a:lnTo>
                  <a:lnTo>
                    <a:pt x="532930" y="586739"/>
                  </a:lnTo>
                  <a:close/>
                </a:path>
                <a:path w="1990725" h="2276475">
                  <a:moveTo>
                    <a:pt x="587794" y="504698"/>
                  </a:moveTo>
                  <a:lnTo>
                    <a:pt x="587413" y="505078"/>
                  </a:lnTo>
                  <a:lnTo>
                    <a:pt x="587794" y="504698"/>
                  </a:lnTo>
                  <a:close/>
                </a:path>
                <a:path w="1990725" h="2276475">
                  <a:moveTo>
                    <a:pt x="616663" y="466598"/>
                  </a:moveTo>
                  <a:lnTo>
                    <a:pt x="616242" y="467106"/>
                  </a:lnTo>
                  <a:lnTo>
                    <a:pt x="616663" y="466598"/>
                  </a:lnTo>
                  <a:close/>
                </a:path>
                <a:path w="1990725" h="2276475">
                  <a:moveTo>
                    <a:pt x="646549" y="430657"/>
                  </a:moveTo>
                  <a:lnTo>
                    <a:pt x="646087" y="431164"/>
                  </a:lnTo>
                  <a:lnTo>
                    <a:pt x="646549" y="430657"/>
                  </a:lnTo>
                  <a:close/>
                </a:path>
                <a:path w="1990725" h="2276475">
                  <a:moveTo>
                    <a:pt x="677329" y="396875"/>
                  </a:moveTo>
                  <a:lnTo>
                    <a:pt x="676821" y="397256"/>
                  </a:lnTo>
                  <a:lnTo>
                    <a:pt x="676981" y="397256"/>
                  </a:lnTo>
                  <a:lnTo>
                    <a:pt x="677329" y="396875"/>
                  </a:lnTo>
                  <a:close/>
                </a:path>
                <a:path w="1990725" h="2276475">
                  <a:moveTo>
                    <a:pt x="709244" y="364998"/>
                  </a:moveTo>
                  <a:lnTo>
                    <a:pt x="708825" y="365378"/>
                  </a:lnTo>
                  <a:lnTo>
                    <a:pt x="709244" y="364998"/>
                  </a:lnTo>
                  <a:close/>
                </a:path>
                <a:path w="1990725" h="2276475">
                  <a:moveTo>
                    <a:pt x="742177" y="335152"/>
                  </a:moveTo>
                  <a:lnTo>
                    <a:pt x="741718" y="335534"/>
                  </a:lnTo>
                  <a:lnTo>
                    <a:pt x="742177" y="335152"/>
                  </a:lnTo>
                  <a:close/>
                </a:path>
                <a:path w="1990725" h="2276475">
                  <a:moveTo>
                    <a:pt x="776008" y="307086"/>
                  </a:moveTo>
                  <a:lnTo>
                    <a:pt x="775500" y="307466"/>
                  </a:lnTo>
                  <a:lnTo>
                    <a:pt x="776008" y="307086"/>
                  </a:lnTo>
                  <a:close/>
                </a:path>
                <a:path w="1990725" h="2276475">
                  <a:moveTo>
                    <a:pt x="810854" y="280924"/>
                  </a:moveTo>
                  <a:lnTo>
                    <a:pt x="810311" y="281295"/>
                  </a:lnTo>
                  <a:lnTo>
                    <a:pt x="810854" y="280924"/>
                  </a:lnTo>
                  <a:close/>
                </a:path>
                <a:path w="1990725" h="2276475">
                  <a:moveTo>
                    <a:pt x="846721" y="256539"/>
                  </a:moveTo>
                  <a:lnTo>
                    <a:pt x="846493" y="256539"/>
                  </a:lnTo>
                  <a:lnTo>
                    <a:pt x="846112" y="256921"/>
                  </a:lnTo>
                  <a:lnTo>
                    <a:pt x="846721" y="256539"/>
                  </a:lnTo>
                  <a:close/>
                </a:path>
                <a:path w="1990725" h="2276475">
                  <a:moveTo>
                    <a:pt x="883138" y="233807"/>
                  </a:moveTo>
                  <a:lnTo>
                    <a:pt x="882688" y="234061"/>
                  </a:lnTo>
                  <a:lnTo>
                    <a:pt x="883138" y="233807"/>
                  </a:lnTo>
                  <a:close/>
                </a:path>
                <a:path w="1990725" h="2276475">
                  <a:moveTo>
                    <a:pt x="920649" y="212725"/>
                  </a:moveTo>
                  <a:lnTo>
                    <a:pt x="920153" y="212978"/>
                  </a:lnTo>
                  <a:lnTo>
                    <a:pt x="920649" y="212725"/>
                  </a:lnTo>
                  <a:close/>
                </a:path>
                <a:path w="1990725" h="2276475">
                  <a:moveTo>
                    <a:pt x="958928" y="193166"/>
                  </a:moveTo>
                  <a:lnTo>
                    <a:pt x="958500" y="193365"/>
                  </a:lnTo>
                  <a:lnTo>
                    <a:pt x="958928" y="193166"/>
                  </a:lnTo>
                  <a:close/>
                </a:path>
                <a:path w="1990725" h="2276475">
                  <a:moveTo>
                    <a:pt x="997979" y="175133"/>
                  </a:moveTo>
                  <a:lnTo>
                    <a:pt x="997369" y="175387"/>
                  </a:lnTo>
                  <a:lnTo>
                    <a:pt x="997979" y="175133"/>
                  </a:lnTo>
                  <a:close/>
                </a:path>
                <a:path w="1990725" h="2276475">
                  <a:moveTo>
                    <a:pt x="1037628" y="158623"/>
                  </a:moveTo>
                  <a:lnTo>
                    <a:pt x="1037247" y="158750"/>
                  </a:lnTo>
                  <a:lnTo>
                    <a:pt x="1037628" y="158623"/>
                  </a:lnTo>
                  <a:close/>
                </a:path>
                <a:path w="1990725" h="2276475">
                  <a:moveTo>
                    <a:pt x="1078268" y="143256"/>
                  </a:moveTo>
                  <a:lnTo>
                    <a:pt x="1077887" y="143383"/>
                  </a:lnTo>
                  <a:lnTo>
                    <a:pt x="1078268" y="143256"/>
                  </a:lnTo>
                  <a:close/>
                </a:path>
                <a:path w="1990725" h="2276475">
                  <a:moveTo>
                    <a:pt x="1161416" y="116586"/>
                  </a:moveTo>
                  <a:lnTo>
                    <a:pt x="1160945" y="116712"/>
                  </a:lnTo>
                  <a:lnTo>
                    <a:pt x="1161416" y="116586"/>
                  </a:lnTo>
                  <a:close/>
                </a:path>
                <a:path w="1990725" h="2276475">
                  <a:moveTo>
                    <a:pt x="1247255" y="94614"/>
                  </a:moveTo>
                  <a:lnTo>
                    <a:pt x="1246924" y="94614"/>
                  </a:lnTo>
                  <a:lnTo>
                    <a:pt x="1246670" y="94741"/>
                  </a:lnTo>
                  <a:lnTo>
                    <a:pt x="1247255" y="94614"/>
                  </a:lnTo>
                  <a:close/>
                </a:path>
                <a:path w="1990725" h="2276475">
                  <a:moveTo>
                    <a:pt x="1291021" y="85216"/>
                  </a:moveTo>
                  <a:lnTo>
                    <a:pt x="1290612" y="85216"/>
                  </a:lnTo>
                  <a:lnTo>
                    <a:pt x="1290358" y="85344"/>
                  </a:lnTo>
                  <a:lnTo>
                    <a:pt x="1291021" y="8521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910329" y="242569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5" dirty="0">
                <a:latin typeface="Carlito"/>
                <a:cs typeface="Carlito"/>
              </a:rPr>
              <a:t>TWO-WAY </a:t>
            </a:r>
            <a:r>
              <a:rPr sz="3200" b="0" spc="-45" dirty="0">
                <a:latin typeface="Carlito"/>
                <a:cs typeface="Carlito"/>
              </a:rPr>
              <a:t>FILTERS</a:t>
            </a:r>
            <a:r>
              <a:rPr sz="3200" b="0" spc="70" dirty="0">
                <a:latin typeface="Carlito"/>
                <a:cs typeface="Carlito"/>
              </a:rPr>
              <a:t> </a:t>
            </a:r>
            <a:r>
              <a:rPr sz="3200" b="0" spc="-345" dirty="0">
                <a:latin typeface="Arial"/>
                <a:cs typeface="Arial"/>
              </a:rPr>
              <a:t>(CONT.)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6574535" y="4009669"/>
            <a:ext cx="2553335" cy="1933575"/>
            <a:chOff x="6574535" y="4009669"/>
            <a:chExt cx="2553335" cy="1933575"/>
          </a:xfrm>
        </p:grpSpPr>
        <p:sp>
          <p:nvSpPr>
            <p:cNvPr id="36" name="object 36"/>
            <p:cNvSpPr/>
            <p:nvPr/>
          </p:nvSpPr>
          <p:spPr>
            <a:xfrm>
              <a:off x="6591291" y="4027124"/>
              <a:ext cx="2535952" cy="188830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2729" y="4038599"/>
              <a:ext cx="2466594" cy="181889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4535" y="4009669"/>
              <a:ext cx="855738" cy="193319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12254" y="4047362"/>
              <a:ext cx="733425" cy="1811020"/>
            </a:xfrm>
            <a:custGeom>
              <a:avLst/>
              <a:gdLst/>
              <a:ahLst/>
              <a:cxnLst/>
              <a:rect l="l" t="t" r="r" b="b"/>
              <a:pathLst>
                <a:path w="733425" h="1811020">
                  <a:moveTo>
                    <a:pt x="0" y="1810512"/>
                  </a:moveTo>
                  <a:lnTo>
                    <a:pt x="733044" y="1810512"/>
                  </a:lnTo>
                  <a:lnTo>
                    <a:pt x="733044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65591" y="4038599"/>
              <a:ext cx="904240" cy="1819275"/>
            </a:xfrm>
            <a:custGeom>
              <a:avLst/>
              <a:gdLst/>
              <a:ahLst/>
              <a:cxnLst/>
              <a:rect l="l" t="t" r="r" b="b"/>
              <a:pathLst>
                <a:path w="904240" h="1819275">
                  <a:moveTo>
                    <a:pt x="903731" y="0"/>
                  </a:moveTo>
                  <a:lnTo>
                    <a:pt x="0" y="0"/>
                  </a:lnTo>
                  <a:lnTo>
                    <a:pt x="0" y="1818894"/>
                  </a:lnTo>
                  <a:lnTo>
                    <a:pt x="903731" y="1818894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44917" y="4038599"/>
              <a:ext cx="816610" cy="1819275"/>
            </a:xfrm>
            <a:custGeom>
              <a:avLst/>
              <a:gdLst/>
              <a:ahLst/>
              <a:cxnLst/>
              <a:rect l="l" t="t" r="r" b="b"/>
              <a:pathLst>
                <a:path w="816609" h="1819275">
                  <a:moveTo>
                    <a:pt x="816101" y="0"/>
                  </a:moveTo>
                  <a:lnTo>
                    <a:pt x="0" y="0"/>
                  </a:lnTo>
                  <a:lnTo>
                    <a:pt x="0" y="1818894"/>
                  </a:lnTo>
                  <a:lnTo>
                    <a:pt x="816101" y="1818894"/>
                  </a:lnTo>
                  <a:lnTo>
                    <a:pt x="816101" y="0"/>
                  </a:lnTo>
                  <a:close/>
                </a:path>
              </a:pathLst>
            </a:custGeom>
            <a:solidFill>
              <a:srgbClr val="C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47288" y="4828450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40" h="327025">
                  <a:moveTo>
                    <a:pt x="111897" y="0"/>
                  </a:moveTo>
                  <a:lnTo>
                    <a:pt x="101035" y="2207"/>
                  </a:lnTo>
                  <a:lnTo>
                    <a:pt x="92140" y="8219"/>
                  </a:lnTo>
                  <a:lnTo>
                    <a:pt x="86130" y="17116"/>
                  </a:lnTo>
                  <a:lnTo>
                    <a:pt x="71006" y="75241"/>
                  </a:lnTo>
                  <a:lnTo>
                    <a:pt x="42486" y="110173"/>
                  </a:lnTo>
                  <a:lnTo>
                    <a:pt x="13703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78" y="294962"/>
                  </a:lnTo>
                  <a:lnTo>
                    <a:pt x="37940" y="307787"/>
                  </a:lnTo>
                  <a:lnTo>
                    <a:pt x="60910" y="320611"/>
                  </a:lnTo>
                  <a:lnTo>
                    <a:pt x="97910" y="326441"/>
                  </a:lnTo>
                  <a:lnTo>
                    <a:pt x="181833" y="326441"/>
                  </a:lnTo>
                  <a:lnTo>
                    <a:pt x="192695" y="324233"/>
                  </a:lnTo>
                  <a:lnTo>
                    <a:pt x="201590" y="318221"/>
                  </a:lnTo>
                  <a:lnTo>
                    <a:pt x="207600" y="309324"/>
                  </a:lnTo>
                  <a:lnTo>
                    <a:pt x="209808" y="298460"/>
                  </a:lnTo>
                  <a:lnTo>
                    <a:pt x="209808" y="290998"/>
                  </a:lnTo>
                  <a:lnTo>
                    <a:pt x="207010" y="284470"/>
                  </a:lnTo>
                  <a:lnTo>
                    <a:pt x="203280" y="279806"/>
                  </a:lnTo>
                  <a:lnTo>
                    <a:pt x="216007" y="277598"/>
                  </a:lnTo>
                  <a:lnTo>
                    <a:pt x="224902" y="271587"/>
                  </a:lnTo>
                  <a:lnTo>
                    <a:pt x="230912" y="262690"/>
                  </a:lnTo>
                  <a:lnTo>
                    <a:pt x="233119" y="251826"/>
                  </a:lnTo>
                  <a:lnTo>
                    <a:pt x="233119" y="244364"/>
                  </a:lnTo>
                  <a:lnTo>
                    <a:pt x="230322" y="237369"/>
                  </a:lnTo>
                  <a:lnTo>
                    <a:pt x="225193" y="232239"/>
                  </a:lnTo>
                  <a:lnTo>
                    <a:pt x="233928" y="228669"/>
                  </a:lnTo>
                  <a:lnTo>
                    <a:pt x="240871" y="222562"/>
                  </a:lnTo>
                  <a:lnTo>
                    <a:pt x="245453" y="214533"/>
                  </a:lnTo>
                  <a:lnTo>
                    <a:pt x="247107" y="197263"/>
                  </a:lnTo>
                  <a:lnTo>
                    <a:pt x="243843" y="189802"/>
                  </a:lnTo>
                  <a:lnTo>
                    <a:pt x="238248" y="184672"/>
                  </a:lnTo>
                  <a:lnTo>
                    <a:pt x="245613" y="180723"/>
                  </a:lnTo>
                  <a:lnTo>
                    <a:pt x="251361" y="174762"/>
                  </a:lnTo>
                  <a:lnTo>
                    <a:pt x="255098" y="167228"/>
                  </a:lnTo>
                  <a:lnTo>
                    <a:pt x="256431" y="158557"/>
                  </a:lnTo>
                  <a:lnTo>
                    <a:pt x="254224" y="147692"/>
                  </a:lnTo>
                  <a:lnTo>
                    <a:pt x="248214" y="138795"/>
                  </a:lnTo>
                  <a:lnTo>
                    <a:pt x="239319" y="132784"/>
                  </a:lnTo>
                  <a:lnTo>
                    <a:pt x="228457" y="130576"/>
                  </a:lnTo>
                  <a:lnTo>
                    <a:pt x="132412" y="130576"/>
                  </a:lnTo>
                  <a:lnTo>
                    <a:pt x="126350" y="124513"/>
                  </a:lnTo>
                  <a:lnTo>
                    <a:pt x="125884" y="117052"/>
                  </a:lnTo>
                  <a:lnTo>
                    <a:pt x="133053" y="93327"/>
                  </a:lnTo>
                  <a:lnTo>
                    <a:pt x="137751" y="67670"/>
                  </a:lnTo>
                  <a:lnTo>
                    <a:pt x="139871" y="27980"/>
                  </a:lnTo>
                  <a:lnTo>
                    <a:pt x="137664" y="17116"/>
                  </a:lnTo>
                  <a:lnTo>
                    <a:pt x="131654" y="8219"/>
                  </a:lnTo>
                  <a:lnTo>
                    <a:pt x="122759" y="2207"/>
                  </a:lnTo>
                  <a:lnTo>
                    <a:pt x="11189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30728" y="4945036"/>
              <a:ext cx="88585" cy="1958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92324" y="4845596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40" h="327025">
                  <a:moveTo>
                    <a:pt x="111897" y="326441"/>
                  </a:moveTo>
                  <a:lnTo>
                    <a:pt x="101035" y="324233"/>
                  </a:lnTo>
                  <a:lnTo>
                    <a:pt x="92140" y="318221"/>
                  </a:lnTo>
                  <a:lnTo>
                    <a:pt x="86130" y="309324"/>
                  </a:lnTo>
                  <a:lnTo>
                    <a:pt x="71006" y="251199"/>
                  </a:lnTo>
                  <a:lnTo>
                    <a:pt x="42486" y="216267"/>
                  </a:lnTo>
                  <a:lnTo>
                    <a:pt x="13703" y="194451"/>
                  </a:lnTo>
                  <a:lnTo>
                    <a:pt x="0" y="186537"/>
                  </a:lnTo>
                  <a:lnTo>
                    <a:pt x="0" y="37307"/>
                  </a:lnTo>
                  <a:lnTo>
                    <a:pt x="20478" y="31478"/>
                  </a:lnTo>
                  <a:lnTo>
                    <a:pt x="37940" y="18653"/>
                  </a:lnTo>
                  <a:lnTo>
                    <a:pt x="60910" y="5829"/>
                  </a:lnTo>
                  <a:lnTo>
                    <a:pt x="97910" y="0"/>
                  </a:lnTo>
                  <a:lnTo>
                    <a:pt x="181833" y="0"/>
                  </a:lnTo>
                  <a:lnTo>
                    <a:pt x="192695" y="2207"/>
                  </a:lnTo>
                  <a:lnTo>
                    <a:pt x="201590" y="8219"/>
                  </a:lnTo>
                  <a:lnTo>
                    <a:pt x="207600" y="17116"/>
                  </a:lnTo>
                  <a:lnTo>
                    <a:pt x="209808" y="27980"/>
                  </a:lnTo>
                  <a:lnTo>
                    <a:pt x="209808" y="35442"/>
                  </a:lnTo>
                  <a:lnTo>
                    <a:pt x="207010" y="41971"/>
                  </a:lnTo>
                  <a:lnTo>
                    <a:pt x="203280" y="46634"/>
                  </a:lnTo>
                  <a:lnTo>
                    <a:pt x="216007" y="48842"/>
                  </a:lnTo>
                  <a:lnTo>
                    <a:pt x="224902" y="54853"/>
                  </a:lnTo>
                  <a:lnTo>
                    <a:pt x="230912" y="63750"/>
                  </a:lnTo>
                  <a:lnTo>
                    <a:pt x="233119" y="74615"/>
                  </a:lnTo>
                  <a:lnTo>
                    <a:pt x="233119" y="82076"/>
                  </a:lnTo>
                  <a:lnTo>
                    <a:pt x="230322" y="89071"/>
                  </a:lnTo>
                  <a:lnTo>
                    <a:pt x="225193" y="94201"/>
                  </a:lnTo>
                  <a:lnTo>
                    <a:pt x="233928" y="97772"/>
                  </a:lnTo>
                  <a:lnTo>
                    <a:pt x="240871" y="103878"/>
                  </a:lnTo>
                  <a:lnTo>
                    <a:pt x="245453" y="111908"/>
                  </a:lnTo>
                  <a:lnTo>
                    <a:pt x="247107" y="129177"/>
                  </a:lnTo>
                  <a:lnTo>
                    <a:pt x="243843" y="136638"/>
                  </a:lnTo>
                  <a:lnTo>
                    <a:pt x="238248" y="141768"/>
                  </a:lnTo>
                  <a:lnTo>
                    <a:pt x="245613" y="145718"/>
                  </a:lnTo>
                  <a:lnTo>
                    <a:pt x="251361" y="151678"/>
                  </a:lnTo>
                  <a:lnTo>
                    <a:pt x="255098" y="159212"/>
                  </a:lnTo>
                  <a:lnTo>
                    <a:pt x="256431" y="167884"/>
                  </a:lnTo>
                  <a:lnTo>
                    <a:pt x="254224" y="178748"/>
                  </a:lnTo>
                  <a:lnTo>
                    <a:pt x="248214" y="187645"/>
                  </a:lnTo>
                  <a:lnTo>
                    <a:pt x="239319" y="193656"/>
                  </a:lnTo>
                  <a:lnTo>
                    <a:pt x="228457" y="195864"/>
                  </a:lnTo>
                  <a:lnTo>
                    <a:pt x="132412" y="195864"/>
                  </a:lnTo>
                  <a:lnTo>
                    <a:pt x="126350" y="201927"/>
                  </a:lnTo>
                  <a:lnTo>
                    <a:pt x="125884" y="209388"/>
                  </a:lnTo>
                  <a:lnTo>
                    <a:pt x="133053" y="233113"/>
                  </a:lnTo>
                  <a:lnTo>
                    <a:pt x="137751" y="258770"/>
                  </a:lnTo>
                  <a:lnTo>
                    <a:pt x="139871" y="298460"/>
                  </a:lnTo>
                  <a:lnTo>
                    <a:pt x="137664" y="309324"/>
                  </a:lnTo>
                  <a:lnTo>
                    <a:pt x="131654" y="318221"/>
                  </a:lnTo>
                  <a:lnTo>
                    <a:pt x="122759" y="324233"/>
                  </a:lnTo>
                  <a:lnTo>
                    <a:pt x="111897" y="32644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75764" y="4859586"/>
              <a:ext cx="88585" cy="1958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132578" y="1262634"/>
            <a:ext cx="6489065" cy="180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With </a:t>
            </a:r>
            <a:r>
              <a:rPr sz="1800" spc="-15" dirty="0">
                <a:latin typeface="Carlito"/>
                <a:cs typeface="Carlito"/>
              </a:rPr>
              <a:t>two-way </a:t>
            </a:r>
            <a:r>
              <a:rPr sz="1800" spc="-10" dirty="0">
                <a:latin typeface="Carlito"/>
                <a:cs typeface="Carlito"/>
              </a:rPr>
              <a:t>cross-filtering </a:t>
            </a:r>
            <a:r>
              <a:rPr sz="1800" spc="-5" dirty="0">
                <a:latin typeface="Carlito"/>
                <a:cs typeface="Carlito"/>
              </a:rPr>
              <a:t>enabled </a:t>
            </a:r>
            <a:r>
              <a:rPr sz="1800" spc="-10" dirty="0">
                <a:latin typeface="Carlito"/>
                <a:cs typeface="Carlito"/>
              </a:rPr>
              <a:t>between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dirty="0">
                <a:latin typeface="Carlito"/>
                <a:cs typeface="Carlito"/>
              </a:rPr>
              <a:t>Sales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130" dirty="0">
                <a:latin typeface="Carlito"/>
                <a:cs typeface="Carlito"/>
              </a:rPr>
              <a:t> </a:t>
            </a:r>
            <a:r>
              <a:rPr sz="1800" b="1" spc="-25" dirty="0">
                <a:latin typeface="Carlito"/>
                <a:cs typeface="Carlito"/>
              </a:rPr>
              <a:t>Territory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tables, </a:t>
            </a:r>
            <a:r>
              <a:rPr sz="1800" spc="-15" dirty="0">
                <a:latin typeface="Carlito"/>
                <a:cs typeface="Carlito"/>
              </a:rPr>
              <a:t>we </a:t>
            </a:r>
            <a:r>
              <a:rPr sz="1800" spc="-5" dirty="0">
                <a:latin typeface="Carlito"/>
                <a:cs typeface="Carlito"/>
              </a:rPr>
              <a:t>now see </a:t>
            </a:r>
            <a:r>
              <a:rPr sz="1800" spc="-10" dirty="0">
                <a:latin typeface="Carlito"/>
                <a:cs typeface="Carlito"/>
              </a:rPr>
              <a:t>correct </a:t>
            </a:r>
            <a:r>
              <a:rPr sz="1800" spc="-5" dirty="0">
                <a:latin typeface="Carlito"/>
                <a:cs typeface="Carlito"/>
              </a:rPr>
              <a:t>values using </a:t>
            </a:r>
            <a:r>
              <a:rPr sz="1800" i="1" spc="-20" dirty="0">
                <a:latin typeface="Carlito"/>
                <a:cs typeface="Carlito"/>
              </a:rPr>
              <a:t>TerritoryKey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either</a:t>
            </a:r>
            <a:r>
              <a:rPr sz="1800" spc="10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 marL="329565" indent="-329565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329565" algn="l"/>
                <a:tab pos="951865" algn="l"/>
              </a:tabLst>
            </a:pP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15" dirty="0">
                <a:latin typeface="Carlito"/>
                <a:cs typeface="Carlito"/>
              </a:rPr>
              <a:t>context for </a:t>
            </a:r>
            <a:r>
              <a:rPr sz="1400" b="1" spc="-15" dirty="0">
                <a:latin typeface="Carlito"/>
                <a:cs typeface="Carlito"/>
              </a:rPr>
              <a:t>Sales_Data[TerritoryKey] </a:t>
            </a:r>
            <a:r>
              <a:rPr sz="1400" spc="-10" dirty="0">
                <a:latin typeface="Carlito"/>
                <a:cs typeface="Carlito"/>
              </a:rPr>
              <a:t>now passes </a:t>
            </a:r>
            <a:r>
              <a:rPr sz="1400" i="1" spc="-5" dirty="0">
                <a:latin typeface="Carlito"/>
                <a:cs typeface="Carlito"/>
              </a:rPr>
              <a:t>up </a:t>
            </a:r>
            <a:r>
              <a:rPr sz="1400" spc="-10" dirty="0">
                <a:latin typeface="Carlito"/>
                <a:cs typeface="Carlito"/>
              </a:rPr>
              <a:t>to</a:t>
            </a:r>
            <a:r>
              <a:rPr sz="1400" spc="18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marR="213995" algn="ctr">
              <a:lnSpc>
                <a:spcPct val="100000"/>
              </a:lnSpc>
            </a:pPr>
            <a:r>
              <a:rPr sz="1400" b="1" spc="-15" dirty="0">
                <a:latin typeface="Carlito"/>
                <a:cs typeface="Carlito"/>
              </a:rPr>
              <a:t>Territory_Lookup</a:t>
            </a:r>
            <a:r>
              <a:rPr sz="1400" spc="-15" dirty="0">
                <a:latin typeface="Carlito"/>
                <a:cs typeface="Carlito"/>
              </a:rPr>
              <a:t>, </a:t>
            </a:r>
            <a:r>
              <a:rPr sz="1400" spc="-5" dirty="0">
                <a:latin typeface="Carlito"/>
                <a:cs typeface="Carlito"/>
              </a:rPr>
              <a:t>and then </a:t>
            </a:r>
            <a:r>
              <a:rPr sz="1400" i="1" spc="-5" dirty="0">
                <a:latin typeface="Carlito"/>
                <a:cs typeface="Carlito"/>
              </a:rPr>
              <a:t>down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Returns_Data</a:t>
            </a:r>
            <a:r>
              <a:rPr sz="1400" b="1" spc="8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Carlito"/>
              <a:cs typeface="Carlito"/>
            </a:endParaRPr>
          </a:p>
          <a:p>
            <a:pPr marL="953769" marR="60325" indent="-285750">
              <a:lnSpc>
                <a:spcPct val="100000"/>
              </a:lnSpc>
              <a:buFont typeface="Arial"/>
              <a:buChar char="•"/>
              <a:tabLst>
                <a:tab pos="953769" algn="l"/>
                <a:tab pos="954405" algn="l"/>
              </a:tabLst>
            </a:pPr>
            <a:r>
              <a:rPr sz="1400" spc="-10" dirty="0">
                <a:latin typeface="Carlito"/>
                <a:cs typeface="Carlito"/>
              </a:rPr>
              <a:t>Note </a:t>
            </a:r>
            <a:r>
              <a:rPr sz="1400" spc="-5" dirty="0">
                <a:latin typeface="Carlito"/>
                <a:cs typeface="Carlito"/>
              </a:rPr>
              <a:t>that </a:t>
            </a:r>
            <a:r>
              <a:rPr sz="1400" spc="-10" dirty="0">
                <a:latin typeface="Carlito"/>
                <a:cs typeface="Carlito"/>
              </a:rPr>
              <a:t>we still </a:t>
            </a:r>
            <a:r>
              <a:rPr sz="1400" spc="-5" dirty="0">
                <a:latin typeface="Carlito"/>
                <a:cs typeface="Carlito"/>
              </a:rPr>
              <a:t>see </a:t>
            </a:r>
            <a:r>
              <a:rPr sz="1400" spc="-10" dirty="0">
                <a:latin typeface="Carlito"/>
                <a:cs typeface="Carlito"/>
              </a:rPr>
              <a:t>incorrect </a:t>
            </a:r>
            <a:r>
              <a:rPr sz="1400" spc="-5" dirty="0">
                <a:latin typeface="Carlito"/>
                <a:cs typeface="Carlito"/>
              </a:rPr>
              <a:t>values when </a:t>
            </a:r>
            <a:r>
              <a:rPr sz="1400" spc="-10" dirty="0">
                <a:latin typeface="Carlito"/>
                <a:cs typeface="Carlito"/>
              </a:rPr>
              <a:t>filtering using </a:t>
            </a:r>
            <a:r>
              <a:rPr sz="1400" i="1" spc="-20" dirty="0">
                <a:latin typeface="Carlito"/>
                <a:cs typeface="Carlito"/>
              </a:rPr>
              <a:t>TerritoryKey </a:t>
            </a:r>
            <a:r>
              <a:rPr sz="1400" spc="-15" dirty="0">
                <a:latin typeface="Carlito"/>
                <a:cs typeface="Carlito"/>
              </a:rPr>
              <a:t>from 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Returns </a:t>
            </a:r>
            <a:r>
              <a:rPr sz="1400" spc="-5" dirty="0">
                <a:latin typeface="Carlito"/>
                <a:cs typeface="Carlito"/>
              </a:rPr>
              <a:t>table, since the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15" dirty="0">
                <a:latin typeface="Carlito"/>
                <a:cs typeface="Carlito"/>
              </a:rPr>
              <a:t>context </a:t>
            </a:r>
            <a:r>
              <a:rPr sz="1400" spc="-5" dirty="0">
                <a:latin typeface="Carlito"/>
                <a:cs typeface="Carlito"/>
              </a:rPr>
              <a:t>is </a:t>
            </a:r>
            <a:r>
              <a:rPr sz="1400" spc="-10" dirty="0">
                <a:latin typeface="Carlito"/>
                <a:cs typeface="Carlito"/>
              </a:rPr>
              <a:t>isolated to </a:t>
            </a:r>
            <a:r>
              <a:rPr sz="1400" spc="-5" dirty="0">
                <a:latin typeface="Carlito"/>
                <a:cs typeface="Carlito"/>
              </a:rPr>
              <a:t>that single</a:t>
            </a:r>
            <a:r>
              <a:rPr sz="1400" spc="254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45985" y="6000559"/>
            <a:ext cx="2228215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3)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Returns_Data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5601" y="6239255"/>
            <a:ext cx="222758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1)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Territory_Lookup</a:t>
            </a:r>
            <a:r>
              <a:rPr sz="1200" b="1" i="1" spc="20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29990" y="6239255"/>
            <a:ext cx="222758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2)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5" dirty="0">
                <a:latin typeface="Carlito"/>
                <a:cs typeface="Carlito"/>
              </a:rPr>
              <a:t>Sales_Data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42516" y="4031676"/>
            <a:ext cx="2603500" cy="1907539"/>
            <a:chOff x="6542516" y="4031676"/>
            <a:chExt cx="2603500" cy="1907539"/>
          </a:xfrm>
        </p:grpSpPr>
        <p:sp>
          <p:nvSpPr>
            <p:cNvPr id="3" name="object 3"/>
            <p:cNvSpPr/>
            <p:nvPr/>
          </p:nvSpPr>
          <p:spPr>
            <a:xfrm>
              <a:off x="6542516" y="4031676"/>
              <a:ext cx="2603023" cy="1907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53962" y="4043171"/>
              <a:ext cx="2533650" cy="18379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01500" y="1142928"/>
            <a:ext cx="8686165" cy="5057775"/>
            <a:chOff x="401500" y="1142928"/>
            <a:chExt cx="8686165" cy="5057775"/>
          </a:xfrm>
        </p:grpSpPr>
        <p:sp>
          <p:nvSpPr>
            <p:cNvPr id="6" name="object 6"/>
            <p:cNvSpPr/>
            <p:nvPr/>
          </p:nvSpPr>
          <p:spPr>
            <a:xfrm>
              <a:off x="1865337" y="1142928"/>
              <a:ext cx="2968066" cy="26061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76806" y="1154430"/>
              <a:ext cx="2898647" cy="25366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6935" y="1418031"/>
              <a:ext cx="760488" cy="2652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4654" y="1455801"/>
              <a:ext cx="638175" cy="142875"/>
            </a:xfrm>
            <a:custGeom>
              <a:avLst/>
              <a:gdLst/>
              <a:ahLst/>
              <a:cxnLst/>
              <a:rect l="l" t="t" r="r" b="b"/>
              <a:pathLst>
                <a:path w="638175" h="142875">
                  <a:moveTo>
                    <a:pt x="0" y="142494"/>
                  </a:moveTo>
                  <a:lnTo>
                    <a:pt x="637794" y="142494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24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9601" y="3087674"/>
              <a:ext cx="760488" cy="2644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7320" y="3125343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9207" y="2529890"/>
              <a:ext cx="760488" cy="2644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6926" y="2567559"/>
              <a:ext cx="638175" cy="142240"/>
            </a:xfrm>
            <a:custGeom>
              <a:avLst/>
              <a:gdLst/>
              <a:ahLst/>
              <a:cxnLst/>
              <a:rect l="l" t="t" r="r" b="b"/>
              <a:pathLst>
                <a:path w="638175" h="142239">
                  <a:moveTo>
                    <a:pt x="0" y="141732"/>
                  </a:moveTo>
                  <a:lnTo>
                    <a:pt x="637794" y="141732"/>
                  </a:lnTo>
                  <a:lnTo>
                    <a:pt x="637794" y="0"/>
                  </a:lnTo>
                  <a:lnTo>
                    <a:pt x="0" y="0"/>
                  </a:lnTo>
                  <a:lnTo>
                    <a:pt x="0" y="141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2354" y="2655569"/>
              <a:ext cx="3991610" cy="1290320"/>
            </a:xfrm>
            <a:custGeom>
              <a:avLst/>
              <a:gdLst/>
              <a:ahLst/>
              <a:cxnLst/>
              <a:rect l="l" t="t" r="r" b="b"/>
              <a:pathLst>
                <a:path w="3991609" h="1290320">
                  <a:moveTo>
                    <a:pt x="1069695" y="1086993"/>
                  </a:moveTo>
                  <a:lnTo>
                    <a:pt x="1068705" y="1084199"/>
                  </a:lnTo>
                  <a:lnTo>
                    <a:pt x="1060577" y="1067943"/>
                  </a:lnTo>
                  <a:lnTo>
                    <a:pt x="1059002" y="1065276"/>
                  </a:lnTo>
                  <a:lnTo>
                    <a:pt x="1051179" y="1051941"/>
                  </a:lnTo>
                  <a:lnTo>
                    <a:pt x="1050124" y="1050417"/>
                  </a:lnTo>
                  <a:lnTo>
                    <a:pt x="1039888" y="1035558"/>
                  </a:lnTo>
                  <a:lnTo>
                    <a:pt x="1033780" y="1027938"/>
                  </a:lnTo>
                  <a:lnTo>
                    <a:pt x="1027658" y="1020318"/>
                  </a:lnTo>
                  <a:lnTo>
                    <a:pt x="1027049" y="1019556"/>
                  </a:lnTo>
                  <a:lnTo>
                    <a:pt x="1019683" y="1011174"/>
                  </a:lnTo>
                  <a:lnTo>
                    <a:pt x="1013802" y="1004824"/>
                  </a:lnTo>
                  <a:lnTo>
                    <a:pt x="1011936" y="1002792"/>
                  </a:lnTo>
                  <a:lnTo>
                    <a:pt x="1005738" y="996696"/>
                  </a:lnTo>
                  <a:lnTo>
                    <a:pt x="1003427" y="994410"/>
                  </a:lnTo>
                  <a:lnTo>
                    <a:pt x="994410" y="986028"/>
                  </a:lnTo>
                  <a:lnTo>
                    <a:pt x="984758" y="977519"/>
                  </a:lnTo>
                  <a:lnTo>
                    <a:pt x="978306" y="972185"/>
                  </a:lnTo>
                  <a:lnTo>
                    <a:pt x="974471" y="969010"/>
                  </a:lnTo>
                  <a:lnTo>
                    <a:pt x="967803" y="963803"/>
                  </a:lnTo>
                  <a:lnTo>
                    <a:pt x="963422" y="960374"/>
                  </a:lnTo>
                  <a:lnTo>
                    <a:pt x="951738" y="951738"/>
                  </a:lnTo>
                  <a:lnTo>
                    <a:pt x="939292" y="942987"/>
                  </a:lnTo>
                  <a:lnTo>
                    <a:pt x="925957" y="934085"/>
                  </a:lnTo>
                  <a:lnTo>
                    <a:pt x="911987" y="925195"/>
                  </a:lnTo>
                  <a:lnTo>
                    <a:pt x="903820" y="920242"/>
                  </a:lnTo>
                  <a:lnTo>
                    <a:pt x="897128" y="916178"/>
                  </a:lnTo>
                  <a:lnTo>
                    <a:pt x="888466" y="911237"/>
                  </a:lnTo>
                  <a:lnTo>
                    <a:pt x="881380" y="907161"/>
                  </a:lnTo>
                  <a:lnTo>
                    <a:pt x="871905" y="901954"/>
                  </a:lnTo>
                  <a:lnTo>
                    <a:pt x="864743" y="898017"/>
                  </a:lnTo>
                  <a:lnTo>
                    <a:pt x="847344" y="888746"/>
                  </a:lnTo>
                  <a:lnTo>
                    <a:pt x="836383" y="883158"/>
                  </a:lnTo>
                  <a:lnTo>
                    <a:pt x="828929" y="879348"/>
                  </a:lnTo>
                  <a:lnTo>
                    <a:pt x="789686" y="860171"/>
                  </a:lnTo>
                  <a:lnTo>
                    <a:pt x="747268" y="840867"/>
                  </a:lnTo>
                  <a:lnTo>
                    <a:pt x="701802" y="821055"/>
                  </a:lnTo>
                  <a:lnTo>
                    <a:pt x="653796" y="800989"/>
                  </a:lnTo>
                  <a:lnTo>
                    <a:pt x="610692" y="783717"/>
                  </a:lnTo>
                  <a:lnTo>
                    <a:pt x="550037" y="760095"/>
                  </a:lnTo>
                  <a:lnTo>
                    <a:pt x="438264" y="718058"/>
                  </a:lnTo>
                  <a:lnTo>
                    <a:pt x="8382" y="566674"/>
                  </a:lnTo>
                  <a:lnTo>
                    <a:pt x="0" y="590804"/>
                  </a:lnTo>
                  <a:lnTo>
                    <a:pt x="311531" y="699262"/>
                  </a:lnTo>
                  <a:lnTo>
                    <a:pt x="311404" y="699262"/>
                  </a:lnTo>
                  <a:lnTo>
                    <a:pt x="371221" y="720725"/>
                  </a:lnTo>
                  <a:lnTo>
                    <a:pt x="371094" y="720725"/>
                  </a:lnTo>
                  <a:lnTo>
                    <a:pt x="429501" y="741934"/>
                  </a:lnTo>
                  <a:lnTo>
                    <a:pt x="429374" y="741934"/>
                  </a:lnTo>
                  <a:lnTo>
                    <a:pt x="541020" y="783844"/>
                  </a:lnTo>
                  <a:lnTo>
                    <a:pt x="540893" y="783717"/>
                  </a:lnTo>
                  <a:lnTo>
                    <a:pt x="593725" y="804291"/>
                  </a:lnTo>
                  <a:lnTo>
                    <a:pt x="644144" y="824484"/>
                  </a:lnTo>
                  <a:lnTo>
                    <a:pt x="644017" y="824484"/>
                  </a:lnTo>
                  <a:lnTo>
                    <a:pt x="691896" y="844423"/>
                  </a:lnTo>
                  <a:lnTo>
                    <a:pt x="691769" y="844423"/>
                  </a:lnTo>
                  <a:lnTo>
                    <a:pt x="714756" y="854329"/>
                  </a:lnTo>
                  <a:lnTo>
                    <a:pt x="714629" y="854329"/>
                  </a:lnTo>
                  <a:lnTo>
                    <a:pt x="736981" y="864108"/>
                  </a:lnTo>
                  <a:lnTo>
                    <a:pt x="736854" y="864108"/>
                  </a:lnTo>
                  <a:lnTo>
                    <a:pt x="758444" y="873760"/>
                  </a:lnTo>
                  <a:lnTo>
                    <a:pt x="758317" y="873760"/>
                  </a:lnTo>
                  <a:lnTo>
                    <a:pt x="779018" y="883285"/>
                  </a:lnTo>
                  <a:lnTo>
                    <a:pt x="798703" y="892683"/>
                  </a:lnTo>
                  <a:lnTo>
                    <a:pt x="798576" y="892683"/>
                  </a:lnTo>
                  <a:lnTo>
                    <a:pt x="817626" y="902081"/>
                  </a:lnTo>
                  <a:lnTo>
                    <a:pt x="817499" y="901954"/>
                  </a:lnTo>
                  <a:lnTo>
                    <a:pt x="835660" y="911352"/>
                  </a:lnTo>
                  <a:lnTo>
                    <a:pt x="835533" y="911237"/>
                  </a:lnTo>
                  <a:lnTo>
                    <a:pt x="852805" y="920369"/>
                  </a:lnTo>
                  <a:lnTo>
                    <a:pt x="852678" y="920242"/>
                  </a:lnTo>
                  <a:lnTo>
                    <a:pt x="868807" y="929259"/>
                  </a:lnTo>
                  <a:lnTo>
                    <a:pt x="869022" y="929386"/>
                  </a:lnTo>
                  <a:lnTo>
                    <a:pt x="884047" y="938022"/>
                  </a:lnTo>
                  <a:lnTo>
                    <a:pt x="884250" y="938161"/>
                  </a:lnTo>
                  <a:lnTo>
                    <a:pt x="898398" y="946785"/>
                  </a:lnTo>
                  <a:lnTo>
                    <a:pt x="898588" y="946924"/>
                  </a:lnTo>
                  <a:lnTo>
                    <a:pt x="912241" y="955548"/>
                  </a:lnTo>
                  <a:lnTo>
                    <a:pt x="911987" y="955421"/>
                  </a:lnTo>
                  <a:lnTo>
                    <a:pt x="912177" y="955548"/>
                  </a:lnTo>
                  <a:lnTo>
                    <a:pt x="925068" y="964057"/>
                  </a:lnTo>
                  <a:lnTo>
                    <a:pt x="924814" y="963803"/>
                  </a:lnTo>
                  <a:lnTo>
                    <a:pt x="937006" y="972439"/>
                  </a:lnTo>
                  <a:lnTo>
                    <a:pt x="936752" y="972185"/>
                  </a:lnTo>
                  <a:lnTo>
                    <a:pt x="948182" y="980694"/>
                  </a:lnTo>
                  <a:lnTo>
                    <a:pt x="947928" y="980567"/>
                  </a:lnTo>
                  <a:lnTo>
                    <a:pt x="948080" y="980694"/>
                  </a:lnTo>
                  <a:lnTo>
                    <a:pt x="958723" y="988949"/>
                  </a:lnTo>
                  <a:lnTo>
                    <a:pt x="958342" y="988695"/>
                  </a:lnTo>
                  <a:lnTo>
                    <a:pt x="958646" y="988949"/>
                  </a:lnTo>
                  <a:lnTo>
                    <a:pt x="968375" y="996950"/>
                  </a:lnTo>
                  <a:lnTo>
                    <a:pt x="968121" y="996696"/>
                  </a:lnTo>
                  <a:lnTo>
                    <a:pt x="977392" y="1004951"/>
                  </a:lnTo>
                  <a:lnTo>
                    <a:pt x="986028" y="1012825"/>
                  </a:lnTo>
                  <a:lnTo>
                    <a:pt x="985647" y="1012571"/>
                  </a:lnTo>
                  <a:lnTo>
                    <a:pt x="985901" y="1012825"/>
                  </a:lnTo>
                  <a:lnTo>
                    <a:pt x="993584" y="1020394"/>
                  </a:lnTo>
                  <a:lnTo>
                    <a:pt x="993876" y="1020699"/>
                  </a:lnTo>
                  <a:lnTo>
                    <a:pt x="1001014" y="1028319"/>
                  </a:lnTo>
                  <a:lnTo>
                    <a:pt x="1000760" y="1027938"/>
                  </a:lnTo>
                  <a:lnTo>
                    <a:pt x="1007745" y="1035939"/>
                  </a:lnTo>
                  <a:lnTo>
                    <a:pt x="1007364" y="1035558"/>
                  </a:lnTo>
                  <a:lnTo>
                    <a:pt x="1007656" y="1035939"/>
                  </a:lnTo>
                  <a:lnTo>
                    <a:pt x="1019810" y="1051179"/>
                  </a:lnTo>
                  <a:lnTo>
                    <a:pt x="1029538" y="1065415"/>
                  </a:lnTo>
                  <a:lnTo>
                    <a:pt x="1029906" y="1066038"/>
                  </a:lnTo>
                  <a:lnTo>
                    <a:pt x="1038479" y="1080516"/>
                  </a:lnTo>
                  <a:lnTo>
                    <a:pt x="1037971" y="1079754"/>
                  </a:lnTo>
                  <a:lnTo>
                    <a:pt x="1038352" y="1080516"/>
                  </a:lnTo>
                  <a:lnTo>
                    <a:pt x="1045121" y="1093952"/>
                  </a:lnTo>
                  <a:lnTo>
                    <a:pt x="1045578" y="1095235"/>
                  </a:lnTo>
                  <a:lnTo>
                    <a:pt x="1046619" y="1094867"/>
                  </a:lnTo>
                  <a:lnTo>
                    <a:pt x="1050709" y="1093470"/>
                  </a:lnTo>
                  <a:lnTo>
                    <a:pt x="1069695" y="1086993"/>
                  </a:lnTo>
                  <a:close/>
                </a:path>
                <a:path w="3991609" h="1290320">
                  <a:moveTo>
                    <a:pt x="1093851" y="1078738"/>
                  </a:moveTo>
                  <a:lnTo>
                    <a:pt x="1069695" y="1086993"/>
                  </a:lnTo>
                  <a:lnTo>
                    <a:pt x="1045578" y="1095235"/>
                  </a:lnTo>
                  <a:lnTo>
                    <a:pt x="1021715" y="1103376"/>
                  </a:lnTo>
                  <a:lnTo>
                    <a:pt x="1082421" y="1163193"/>
                  </a:lnTo>
                  <a:lnTo>
                    <a:pt x="1089977" y="1107313"/>
                  </a:lnTo>
                  <a:lnTo>
                    <a:pt x="1093851" y="1078738"/>
                  </a:lnTo>
                  <a:close/>
                </a:path>
                <a:path w="3991609" h="1290320">
                  <a:moveTo>
                    <a:pt x="3991102" y="1205357"/>
                  </a:moveTo>
                  <a:lnTo>
                    <a:pt x="3967594" y="1215021"/>
                  </a:lnTo>
                  <a:lnTo>
                    <a:pt x="3966972" y="1213485"/>
                  </a:lnTo>
                  <a:lnTo>
                    <a:pt x="3962971" y="1206754"/>
                  </a:lnTo>
                  <a:lnTo>
                    <a:pt x="3960876" y="1203198"/>
                  </a:lnTo>
                  <a:lnTo>
                    <a:pt x="3954526" y="1193038"/>
                  </a:lnTo>
                  <a:lnTo>
                    <a:pt x="3948938" y="1185240"/>
                  </a:lnTo>
                  <a:lnTo>
                    <a:pt x="3948938" y="1236472"/>
                  </a:lnTo>
                  <a:lnTo>
                    <a:pt x="3944328" y="1225194"/>
                  </a:lnTo>
                  <a:lnTo>
                    <a:pt x="3944531" y="1225677"/>
                  </a:lnTo>
                  <a:lnTo>
                    <a:pt x="3948938" y="1236472"/>
                  </a:lnTo>
                  <a:lnTo>
                    <a:pt x="3948938" y="1185240"/>
                  </a:lnTo>
                  <a:lnTo>
                    <a:pt x="3947160" y="1182751"/>
                  </a:lnTo>
                  <a:lnTo>
                    <a:pt x="3943591" y="1178052"/>
                  </a:lnTo>
                  <a:lnTo>
                    <a:pt x="3939159" y="1172210"/>
                  </a:lnTo>
                  <a:lnTo>
                    <a:pt x="3930396" y="1161415"/>
                  </a:lnTo>
                  <a:lnTo>
                    <a:pt x="3926344" y="1156843"/>
                  </a:lnTo>
                  <a:lnTo>
                    <a:pt x="3920617" y="1150366"/>
                  </a:lnTo>
                  <a:lnTo>
                    <a:pt x="3916197" y="1145794"/>
                  </a:lnTo>
                  <a:lnTo>
                    <a:pt x="3909695" y="1139063"/>
                  </a:lnTo>
                  <a:lnTo>
                    <a:pt x="3897757" y="1127506"/>
                  </a:lnTo>
                  <a:lnTo>
                    <a:pt x="3884676" y="1115441"/>
                  </a:lnTo>
                  <a:lnTo>
                    <a:pt x="3878694" y="1110361"/>
                  </a:lnTo>
                  <a:lnTo>
                    <a:pt x="3870325" y="1103249"/>
                  </a:lnTo>
                  <a:lnTo>
                    <a:pt x="3854831" y="1090549"/>
                  </a:lnTo>
                  <a:lnTo>
                    <a:pt x="3847058" y="1084580"/>
                  </a:lnTo>
                  <a:lnTo>
                    <a:pt x="3837813" y="1077468"/>
                  </a:lnTo>
                  <a:lnTo>
                    <a:pt x="3819398" y="1064006"/>
                  </a:lnTo>
                  <a:lnTo>
                    <a:pt x="3809212" y="1056894"/>
                  </a:lnTo>
                  <a:lnTo>
                    <a:pt x="3799586" y="1050163"/>
                  </a:lnTo>
                  <a:lnTo>
                    <a:pt x="3754869" y="1020826"/>
                  </a:lnTo>
                  <a:lnTo>
                    <a:pt x="3703320" y="989457"/>
                  </a:lnTo>
                  <a:lnTo>
                    <a:pt x="3683533" y="978027"/>
                  </a:lnTo>
                  <a:lnTo>
                    <a:pt x="3674745" y="972947"/>
                  </a:lnTo>
                  <a:lnTo>
                    <a:pt x="3652609" y="960501"/>
                  </a:lnTo>
                  <a:lnTo>
                    <a:pt x="3644265" y="955802"/>
                  </a:lnTo>
                  <a:lnTo>
                    <a:pt x="3611753" y="938161"/>
                  </a:lnTo>
                  <a:lnTo>
                    <a:pt x="3540252" y="900811"/>
                  </a:lnTo>
                  <a:lnTo>
                    <a:pt x="3505962" y="883551"/>
                  </a:lnTo>
                  <a:lnTo>
                    <a:pt x="3459861" y="860806"/>
                  </a:lnTo>
                  <a:lnTo>
                    <a:pt x="3418535" y="840867"/>
                  </a:lnTo>
                  <a:lnTo>
                    <a:pt x="3272790" y="772668"/>
                  </a:lnTo>
                  <a:lnTo>
                    <a:pt x="3111627" y="700278"/>
                  </a:lnTo>
                  <a:lnTo>
                    <a:pt x="2744470" y="541909"/>
                  </a:lnTo>
                  <a:lnTo>
                    <a:pt x="1423289" y="0"/>
                  </a:lnTo>
                  <a:lnTo>
                    <a:pt x="1413637" y="23622"/>
                  </a:lnTo>
                  <a:lnTo>
                    <a:pt x="2320417" y="392684"/>
                  </a:lnTo>
                  <a:lnTo>
                    <a:pt x="2985389" y="672719"/>
                  </a:lnTo>
                  <a:lnTo>
                    <a:pt x="2985262" y="672719"/>
                  </a:lnTo>
                  <a:lnTo>
                    <a:pt x="3044190" y="698373"/>
                  </a:lnTo>
                  <a:lnTo>
                    <a:pt x="3262249" y="795782"/>
                  </a:lnTo>
                  <a:lnTo>
                    <a:pt x="3262122" y="795782"/>
                  </a:lnTo>
                  <a:lnTo>
                    <a:pt x="3359658" y="840994"/>
                  </a:lnTo>
                  <a:lnTo>
                    <a:pt x="3359658" y="840867"/>
                  </a:lnTo>
                  <a:lnTo>
                    <a:pt x="3405251" y="862584"/>
                  </a:lnTo>
                  <a:lnTo>
                    <a:pt x="3405124" y="862584"/>
                  </a:lnTo>
                  <a:lnTo>
                    <a:pt x="3448685" y="883666"/>
                  </a:lnTo>
                  <a:lnTo>
                    <a:pt x="3528695" y="923417"/>
                  </a:lnTo>
                  <a:lnTo>
                    <a:pt x="3528568" y="923417"/>
                  </a:lnTo>
                  <a:lnTo>
                    <a:pt x="3565271" y="942340"/>
                  </a:lnTo>
                  <a:lnTo>
                    <a:pt x="3565144" y="942340"/>
                  </a:lnTo>
                  <a:lnTo>
                    <a:pt x="3599688" y="960628"/>
                  </a:lnTo>
                  <a:lnTo>
                    <a:pt x="3599561" y="960501"/>
                  </a:lnTo>
                  <a:lnTo>
                    <a:pt x="3631946" y="978154"/>
                  </a:lnTo>
                  <a:lnTo>
                    <a:pt x="3631819" y="978027"/>
                  </a:lnTo>
                  <a:lnTo>
                    <a:pt x="3662299" y="995045"/>
                  </a:lnTo>
                  <a:lnTo>
                    <a:pt x="3662172" y="995045"/>
                  </a:lnTo>
                  <a:lnTo>
                    <a:pt x="3690493" y="1011428"/>
                  </a:lnTo>
                  <a:lnTo>
                    <a:pt x="3690366" y="1011301"/>
                  </a:lnTo>
                  <a:lnTo>
                    <a:pt x="3716909" y="1027176"/>
                  </a:lnTo>
                  <a:lnTo>
                    <a:pt x="3716769" y="1027176"/>
                  </a:lnTo>
                  <a:lnTo>
                    <a:pt x="3741420" y="1042416"/>
                  </a:lnTo>
                  <a:lnTo>
                    <a:pt x="3741166" y="1042289"/>
                  </a:lnTo>
                  <a:lnTo>
                    <a:pt x="3741356" y="1042416"/>
                  </a:lnTo>
                  <a:lnTo>
                    <a:pt x="3764140" y="1057021"/>
                  </a:lnTo>
                  <a:lnTo>
                    <a:pt x="3764026" y="1056894"/>
                  </a:lnTo>
                  <a:lnTo>
                    <a:pt x="3785362" y="1071118"/>
                  </a:lnTo>
                  <a:lnTo>
                    <a:pt x="3785095" y="1070991"/>
                  </a:lnTo>
                  <a:lnTo>
                    <a:pt x="3785285" y="1071118"/>
                  </a:lnTo>
                  <a:lnTo>
                    <a:pt x="3804666" y="1084707"/>
                  </a:lnTo>
                  <a:lnTo>
                    <a:pt x="3804539" y="1084580"/>
                  </a:lnTo>
                  <a:lnTo>
                    <a:pt x="3822700" y="1097915"/>
                  </a:lnTo>
                  <a:lnTo>
                    <a:pt x="3822446" y="1097788"/>
                  </a:lnTo>
                  <a:lnTo>
                    <a:pt x="3822611" y="1097915"/>
                  </a:lnTo>
                  <a:lnTo>
                    <a:pt x="3839210" y="1110615"/>
                  </a:lnTo>
                  <a:lnTo>
                    <a:pt x="3838956" y="1110361"/>
                  </a:lnTo>
                  <a:lnTo>
                    <a:pt x="3854196" y="1122807"/>
                  </a:lnTo>
                  <a:lnTo>
                    <a:pt x="3853942" y="1122680"/>
                  </a:lnTo>
                  <a:lnTo>
                    <a:pt x="3854081" y="1122807"/>
                  </a:lnTo>
                  <a:lnTo>
                    <a:pt x="3868039" y="1134618"/>
                  </a:lnTo>
                  <a:lnTo>
                    <a:pt x="3867658" y="1134364"/>
                  </a:lnTo>
                  <a:lnTo>
                    <a:pt x="3867924" y="1134618"/>
                  </a:lnTo>
                  <a:lnTo>
                    <a:pt x="3880485" y="1146048"/>
                  </a:lnTo>
                  <a:lnTo>
                    <a:pt x="3891623" y="1156944"/>
                  </a:lnTo>
                  <a:lnTo>
                    <a:pt x="3891775" y="1157097"/>
                  </a:lnTo>
                  <a:lnTo>
                    <a:pt x="3901694" y="1167384"/>
                  </a:lnTo>
                  <a:lnTo>
                    <a:pt x="3902024" y="1167765"/>
                  </a:lnTo>
                  <a:lnTo>
                    <a:pt x="3911219" y="1178052"/>
                  </a:lnTo>
                  <a:lnTo>
                    <a:pt x="3910838" y="1177798"/>
                  </a:lnTo>
                  <a:lnTo>
                    <a:pt x="3919474" y="1188085"/>
                  </a:lnTo>
                  <a:lnTo>
                    <a:pt x="3919093" y="1187704"/>
                  </a:lnTo>
                  <a:lnTo>
                    <a:pt x="3919372" y="1188085"/>
                  </a:lnTo>
                  <a:lnTo>
                    <a:pt x="3926840" y="1197864"/>
                  </a:lnTo>
                  <a:lnTo>
                    <a:pt x="3926586" y="1197610"/>
                  </a:lnTo>
                  <a:lnTo>
                    <a:pt x="3926763" y="1197864"/>
                  </a:lnTo>
                  <a:lnTo>
                    <a:pt x="3933571" y="1207389"/>
                  </a:lnTo>
                  <a:lnTo>
                    <a:pt x="3939032" y="1216152"/>
                  </a:lnTo>
                  <a:lnTo>
                    <a:pt x="3939248" y="1216533"/>
                  </a:lnTo>
                  <a:lnTo>
                    <a:pt x="3944035" y="1224699"/>
                  </a:lnTo>
                  <a:lnTo>
                    <a:pt x="3920617" y="1234313"/>
                  </a:lnTo>
                  <a:lnTo>
                    <a:pt x="3984752" y="1290320"/>
                  </a:lnTo>
                  <a:lnTo>
                    <a:pt x="3988765" y="1236472"/>
                  </a:lnTo>
                  <a:lnTo>
                    <a:pt x="3991102" y="120535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3068" y="1761705"/>
              <a:ext cx="269684" cy="2711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0787" y="1799463"/>
              <a:ext cx="147320" cy="148590"/>
            </a:xfrm>
            <a:custGeom>
              <a:avLst/>
              <a:gdLst/>
              <a:ahLst/>
              <a:cxnLst/>
              <a:rect l="l" t="t" r="r" b="b"/>
              <a:pathLst>
                <a:path w="147320" h="148589">
                  <a:moveTo>
                    <a:pt x="0" y="148589"/>
                  </a:moveTo>
                  <a:lnTo>
                    <a:pt x="147065" y="148589"/>
                  </a:lnTo>
                  <a:lnTo>
                    <a:pt x="147065" y="0"/>
                  </a:lnTo>
                  <a:lnTo>
                    <a:pt x="0" y="0"/>
                  </a:lnTo>
                  <a:lnTo>
                    <a:pt x="0" y="1485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500" y="3874748"/>
              <a:ext cx="2660288" cy="22890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004" y="3886200"/>
              <a:ext cx="2590800" cy="22197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6532" y="3867162"/>
              <a:ext cx="865670" cy="23332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4251" y="3904869"/>
              <a:ext cx="742950" cy="2211070"/>
            </a:xfrm>
            <a:custGeom>
              <a:avLst/>
              <a:gdLst/>
              <a:ahLst/>
              <a:cxnLst/>
              <a:rect l="l" t="t" r="r" b="b"/>
              <a:pathLst>
                <a:path w="742950" h="2211070">
                  <a:moveTo>
                    <a:pt x="0" y="2210561"/>
                  </a:moveTo>
                  <a:lnTo>
                    <a:pt x="742949" y="2210561"/>
                  </a:lnTo>
                  <a:lnTo>
                    <a:pt x="742949" y="0"/>
                  </a:lnTo>
                  <a:lnTo>
                    <a:pt x="0" y="0"/>
                  </a:lnTo>
                  <a:lnTo>
                    <a:pt x="0" y="221056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8438" y="3894581"/>
              <a:ext cx="1785620" cy="2211705"/>
            </a:xfrm>
            <a:custGeom>
              <a:avLst/>
              <a:gdLst/>
              <a:ahLst/>
              <a:cxnLst/>
              <a:rect l="l" t="t" r="r" b="b"/>
              <a:pathLst>
                <a:path w="1785620" h="2211704">
                  <a:moveTo>
                    <a:pt x="1785366" y="0"/>
                  </a:moveTo>
                  <a:lnTo>
                    <a:pt x="0" y="0"/>
                  </a:lnTo>
                  <a:lnTo>
                    <a:pt x="0" y="2211324"/>
                  </a:lnTo>
                  <a:lnTo>
                    <a:pt x="1785366" y="2211324"/>
                  </a:lnTo>
                  <a:lnTo>
                    <a:pt x="1785366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6638" y="4817888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11"/>
                  </a:lnTo>
                  <a:lnTo>
                    <a:pt x="91984" y="8233"/>
                  </a:lnTo>
                  <a:lnTo>
                    <a:pt x="85984" y="17145"/>
                  </a:lnTo>
                  <a:lnTo>
                    <a:pt x="70886" y="75369"/>
                  </a:lnTo>
                  <a:lnTo>
                    <a:pt x="42414" y="110360"/>
                  </a:lnTo>
                  <a:lnTo>
                    <a:pt x="13679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43" y="295463"/>
                  </a:lnTo>
                  <a:lnTo>
                    <a:pt x="37876" y="308309"/>
                  </a:lnTo>
                  <a:lnTo>
                    <a:pt x="60806" y="321155"/>
                  </a:lnTo>
                  <a:lnTo>
                    <a:pt x="97744" y="326994"/>
                  </a:lnTo>
                  <a:lnTo>
                    <a:pt x="181525" y="326995"/>
                  </a:lnTo>
                  <a:lnTo>
                    <a:pt x="192369" y="324783"/>
                  </a:lnTo>
                  <a:lnTo>
                    <a:pt x="201248" y="318761"/>
                  </a:lnTo>
                  <a:lnTo>
                    <a:pt x="207248" y="309849"/>
                  </a:lnTo>
                  <a:lnTo>
                    <a:pt x="209452" y="298966"/>
                  </a:lnTo>
                  <a:lnTo>
                    <a:pt x="209452" y="291492"/>
                  </a:lnTo>
                  <a:lnTo>
                    <a:pt x="206659" y="284952"/>
                  </a:lnTo>
                  <a:lnTo>
                    <a:pt x="202936" y="280281"/>
                  </a:lnTo>
                  <a:lnTo>
                    <a:pt x="215641" y="278069"/>
                  </a:lnTo>
                  <a:lnTo>
                    <a:pt x="224521" y="272048"/>
                  </a:lnTo>
                  <a:lnTo>
                    <a:pt x="230521" y="263136"/>
                  </a:lnTo>
                  <a:lnTo>
                    <a:pt x="232724" y="252253"/>
                  </a:lnTo>
                  <a:lnTo>
                    <a:pt x="232724" y="244779"/>
                  </a:lnTo>
                  <a:lnTo>
                    <a:pt x="229932" y="237772"/>
                  </a:lnTo>
                  <a:lnTo>
                    <a:pt x="224812" y="232633"/>
                  </a:lnTo>
                  <a:lnTo>
                    <a:pt x="233532" y="229057"/>
                  </a:lnTo>
                  <a:lnTo>
                    <a:pt x="240463" y="222940"/>
                  </a:lnTo>
                  <a:lnTo>
                    <a:pt x="245037" y="214897"/>
                  </a:lnTo>
                  <a:lnTo>
                    <a:pt x="246688" y="197598"/>
                  </a:lnTo>
                  <a:lnTo>
                    <a:pt x="243430" y="190124"/>
                  </a:lnTo>
                  <a:lnTo>
                    <a:pt x="237844" y="184985"/>
                  </a:lnTo>
                  <a:lnTo>
                    <a:pt x="245197" y="181029"/>
                  </a:lnTo>
                  <a:lnTo>
                    <a:pt x="250935" y="175059"/>
                  </a:lnTo>
                  <a:lnTo>
                    <a:pt x="254666" y="167511"/>
                  </a:lnTo>
                  <a:lnTo>
                    <a:pt x="255997" y="158826"/>
                  </a:lnTo>
                  <a:lnTo>
                    <a:pt x="253793" y="147943"/>
                  </a:lnTo>
                  <a:lnTo>
                    <a:pt x="247793" y="139031"/>
                  </a:lnTo>
                  <a:lnTo>
                    <a:pt x="238913" y="133009"/>
                  </a:lnTo>
                  <a:lnTo>
                    <a:pt x="228070" y="130798"/>
                  </a:lnTo>
                  <a:lnTo>
                    <a:pt x="132187" y="130798"/>
                  </a:lnTo>
                  <a:lnTo>
                    <a:pt x="126136" y="124725"/>
                  </a:lnTo>
                  <a:lnTo>
                    <a:pt x="125671" y="117251"/>
                  </a:lnTo>
                  <a:lnTo>
                    <a:pt x="132827" y="93485"/>
                  </a:lnTo>
                  <a:lnTo>
                    <a:pt x="137518" y="67785"/>
                  </a:lnTo>
                  <a:lnTo>
                    <a:pt x="139634" y="28028"/>
                  </a:lnTo>
                  <a:lnTo>
                    <a:pt x="137431" y="17145"/>
                  </a:lnTo>
                  <a:lnTo>
                    <a:pt x="131431" y="8233"/>
                  </a:lnTo>
                  <a:lnTo>
                    <a:pt x="122551" y="2211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00275" y="4934672"/>
              <a:ext cx="88435" cy="19619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4838" y="4833784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07"/>
                  </a:lnTo>
                  <a:lnTo>
                    <a:pt x="91984" y="8219"/>
                  </a:lnTo>
                  <a:lnTo>
                    <a:pt x="85984" y="17116"/>
                  </a:lnTo>
                  <a:lnTo>
                    <a:pt x="70886" y="75241"/>
                  </a:lnTo>
                  <a:lnTo>
                    <a:pt x="42414" y="110173"/>
                  </a:lnTo>
                  <a:lnTo>
                    <a:pt x="13679" y="131990"/>
                  </a:lnTo>
                  <a:lnTo>
                    <a:pt x="0" y="139903"/>
                  </a:lnTo>
                  <a:lnTo>
                    <a:pt x="0" y="289133"/>
                  </a:lnTo>
                  <a:lnTo>
                    <a:pt x="20443" y="294962"/>
                  </a:lnTo>
                  <a:lnTo>
                    <a:pt x="37876" y="307787"/>
                  </a:lnTo>
                  <a:lnTo>
                    <a:pt x="60806" y="320611"/>
                  </a:lnTo>
                  <a:lnTo>
                    <a:pt x="97744" y="326441"/>
                  </a:lnTo>
                  <a:lnTo>
                    <a:pt x="181525" y="326441"/>
                  </a:lnTo>
                  <a:lnTo>
                    <a:pt x="192369" y="324233"/>
                  </a:lnTo>
                  <a:lnTo>
                    <a:pt x="201248" y="318221"/>
                  </a:lnTo>
                  <a:lnTo>
                    <a:pt x="207248" y="309324"/>
                  </a:lnTo>
                  <a:lnTo>
                    <a:pt x="209452" y="298460"/>
                  </a:lnTo>
                  <a:lnTo>
                    <a:pt x="209452" y="290998"/>
                  </a:lnTo>
                  <a:lnTo>
                    <a:pt x="206659" y="284470"/>
                  </a:lnTo>
                  <a:lnTo>
                    <a:pt x="202936" y="279806"/>
                  </a:lnTo>
                  <a:lnTo>
                    <a:pt x="215641" y="277598"/>
                  </a:lnTo>
                  <a:lnTo>
                    <a:pt x="224521" y="271587"/>
                  </a:lnTo>
                  <a:lnTo>
                    <a:pt x="230521" y="262690"/>
                  </a:lnTo>
                  <a:lnTo>
                    <a:pt x="232724" y="251825"/>
                  </a:lnTo>
                  <a:lnTo>
                    <a:pt x="232724" y="244364"/>
                  </a:lnTo>
                  <a:lnTo>
                    <a:pt x="229932" y="237369"/>
                  </a:lnTo>
                  <a:lnTo>
                    <a:pt x="224812" y="232239"/>
                  </a:lnTo>
                  <a:lnTo>
                    <a:pt x="233532" y="228669"/>
                  </a:lnTo>
                  <a:lnTo>
                    <a:pt x="240463" y="222562"/>
                  </a:lnTo>
                  <a:lnTo>
                    <a:pt x="245037" y="214533"/>
                  </a:lnTo>
                  <a:lnTo>
                    <a:pt x="246688" y="197263"/>
                  </a:lnTo>
                  <a:lnTo>
                    <a:pt x="243430" y="189802"/>
                  </a:lnTo>
                  <a:lnTo>
                    <a:pt x="237844" y="184672"/>
                  </a:lnTo>
                  <a:lnTo>
                    <a:pt x="245197" y="180723"/>
                  </a:lnTo>
                  <a:lnTo>
                    <a:pt x="250935" y="174762"/>
                  </a:lnTo>
                  <a:lnTo>
                    <a:pt x="254666" y="167228"/>
                  </a:lnTo>
                  <a:lnTo>
                    <a:pt x="255997" y="158557"/>
                  </a:lnTo>
                  <a:lnTo>
                    <a:pt x="253793" y="147692"/>
                  </a:lnTo>
                  <a:lnTo>
                    <a:pt x="247793" y="138795"/>
                  </a:lnTo>
                  <a:lnTo>
                    <a:pt x="238913" y="132784"/>
                  </a:lnTo>
                  <a:lnTo>
                    <a:pt x="228070" y="130576"/>
                  </a:lnTo>
                  <a:lnTo>
                    <a:pt x="132187" y="130576"/>
                  </a:lnTo>
                  <a:lnTo>
                    <a:pt x="126136" y="124513"/>
                  </a:lnTo>
                  <a:lnTo>
                    <a:pt x="125671" y="117052"/>
                  </a:lnTo>
                  <a:lnTo>
                    <a:pt x="132827" y="93327"/>
                  </a:lnTo>
                  <a:lnTo>
                    <a:pt x="137518" y="67670"/>
                  </a:lnTo>
                  <a:lnTo>
                    <a:pt x="139634" y="27980"/>
                  </a:lnTo>
                  <a:lnTo>
                    <a:pt x="137431" y="17116"/>
                  </a:lnTo>
                  <a:lnTo>
                    <a:pt x="131431" y="8219"/>
                  </a:lnTo>
                  <a:lnTo>
                    <a:pt x="122551" y="2207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38475" y="4950370"/>
              <a:ext cx="88435" cy="1958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0589" y="1554226"/>
              <a:ext cx="1990725" cy="2276475"/>
            </a:xfrm>
            <a:custGeom>
              <a:avLst/>
              <a:gdLst/>
              <a:ahLst/>
              <a:cxnLst/>
              <a:rect l="l" t="t" r="r" b="b"/>
              <a:pathLst>
                <a:path w="1990725" h="2276475">
                  <a:moveTo>
                    <a:pt x="0" y="2194306"/>
                  </a:moveTo>
                  <a:lnTo>
                    <a:pt x="22771" y="2276348"/>
                  </a:lnTo>
                  <a:lnTo>
                    <a:pt x="69010" y="2216404"/>
                  </a:lnTo>
                  <a:lnTo>
                    <a:pt x="47421" y="2216404"/>
                  </a:lnTo>
                  <a:lnTo>
                    <a:pt x="22491" y="2211578"/>
                  </a:lnTo>
                  <a:lnTo>
                    <a:pt x="24918" y="2199172"/>
                  </a:lnTo>
                  <a:lnTo>
                    <a:pt x="0" y="2194306"/>
                  </a:lnTo>
                  <a:close/>
                </a:path>
                <a:path w="1990725" h="2276475">
                  <a:moveTo>
                    <a:pt x="24918" y="2199172"/>
                  </a:moveTo>
                  <a:lnTo>
                    <a:pt x="22491" y="2211578"/>
                  </a:lnTo>
                  <a:lnTo>
                    <a:pt x="47421" y="2216404"/>
                  </a:lnTo>
                  <a:lnTo>
                    <a:pt x="49841" y="2204038"/>
                  </a:lnTo>
                  <a:lnTo>
                    <a:pt x="24918" y="2199172"/>
                  </a:lnTo>
                  <a:close/>
                </a:path>
                <a:path w="1990725" h="2276475">
                  <a:moveTo>
                    <a:pt x="49841" y="2204038"/>
                  </a:moveTo>
                  <a:lnTo>
                    <a:pt x="47421" y="2216404"/>
                  </a:lnTo>
                  <a:lnTo>
                    <a:pt x="69010" y="2216404"/>
                  </a:lnTo>
                  <a:lnTo>
                    <a:pt x="74790" y="2208911"/>
                  </a:lnTo>
                  <a:lnTo>
                    <a:pt x="49841" y="2204038"/>
                  </a:lnTo>
                  <a:close/>
                </a:path>
                <a:path w="1990725" h="2276475">
                  <a:moveTo>
                    <a:pt x="1989493" y="0"/>
                  </a:moveTo>
                  <a:lnTo>
                    <a:pt x="1797469" y="6858"/>
                  </a:lnTo>
                  <a:lnTo>
                    <a:pt x="1702092" y="11557"/>
                  </a:lnTo>
                  <a:lnTo>
                    <a:pt x="1607350" y="17907"/>
                  </a:lnTo>
                  <a:lnTo>
                    <a:pt x="1560233" y="21844"/>
                  </a:lnTo>
                  <a:lnTo>
                    <a:pt x="1513624" y="26415"/>
                  </a:lnTo>
                  <a:lnTo>
                    <a:pt x="1467269" y="31496"/>
                  </a:lnTo>
                  <a:lnTo>
                    <a:pt x="1421041" y="37464"/>
                  </a:lnTo>
                  <a:lnTo>
                    <a:pt x="1375575" y="44323"/>
                  </a:lnTo>
                  <a:lnTo>
                    <a:pt x="1330236" y="51815"/>
                  </a:lnTo>
                  <a:lnTo>
                    <a:pt x="1285405" y="60325"/>
                  </a:lnTo>
                  <a:lnTo>
                    <a:pt x="1241082" y="69850"/>
                  </a:lnTo>
                  <a:lnTo>
                    <a:pt x="1197394" y="80518"/>
                  </a:lnTo>
                  <a:lnTo>
                    <a:pt x="1154214" y="92201"/>
                  </a:lnTo>
                  <a:lnTo>
                    <a:pt x="1111542" y="105283"/>
                  </a:lnTo>
                  <a:lnTo>
                    <a:pt x="1069505" y="119507"/>
                  </a:lnTo>
                  <a:lnTo>
                    <a:pt x="1028103" y="135000"/>
                  </a:lnTo>
                  <a:lnTo>
                    <a:pt x="987336" y="152019"/>
                  </a:lnTo>
                  <a:lnTo>
                    <a:pt x="947458" y="170434"/>
                  </a:lnTo>
                  <a:lnTo>
                    <a:pt x="908342" y="190500"/>
                  </a:lnTo>
                  <a:lnTo>
                    <a:pt x="869988" y="212089"/>
                  </a:lnTo>
                  <a:lnTo>
                    <a:pt x="832396" y="235458"/>
                  </a:lnTo>
                  <a:lnTo>
                    <a:pt x="795693" y="260476"/>
                  </a:lnTo>
                  <a:lnTo>
                    <a:pt x="760006" y="287400"/>
                  </a:lnTo>
                  <a:lnTo>
                    <a:pt x="725335" y="316102"/>
                  </a:lnTo>
                  <a:lnTo>
                    <a:pt x="691553" y="346837"/>
                  </a:lnTo>
                  <a:lnTo>
                    <a:pt x="658660" y="379475"/>
                  </a:lnTo>
                  <a:lnTo>
                    <a:pt x="627037" y="414274"/>
                  </a:lnTo>
                  <a:lnTo>
                    <a:pt x="596557" y="451103"/>
                  </a:lnTo>
                  <a:lnTo>
                    <a:pt x="567093" y="489965"/>
                  </a:lnTo>
                  <a:lnTo>
                    <a:pt x="538518" y="530860"/>
                  </a:lnTo>
                  <a:lnTo>
                    <a:pt x="511213" y="573659"/>
                  </a:lnTo>
                  <a:lnTo>
                    <a:pt x="484797" y="618236"/>
                  </a:lnTo>
                  <a:lnTo>
                    <a:pt x="459270" y="664590"/>
                  </a:lnTo>
                  <a:lnTo>
                    <a:pt x="434632" y="712597"/>
                  </a:lnTo>
                  <a:lnTo>
                    <a:pt x="411010" y="762253"/>
                  </a:lnTo>
                  <a:lnTo>
                    <a:pt x="388150" y="813562"/>
                  </a:lnTo>
                  <a:lnTo>
                    <a:pt x="365925" y="866266"/>
                  </a:lnTo>
                  <a:lnTo>
                    <a:pt x="324015" y="975995"/>
                  </a:lnTo>
                  <a:lnTo>
                    <a:pt x="284911" y="1090802"/>
                  </a:lnTo>
                  <a:lnTo>
                    <a:pt x="248132" y="1210564"/>
                  </a:lnTo>
                  <a:lnTo>
                    <a:pt x="213664" y="1334389"/>
                  </a:lnTo>
                  <a:lnTo>
                    <a:pt x="181038" y="1461770"/>
                  </a:lnTo>
                  <a:lnTo>
                    <a:pt x="150025" y="1592326"/>
                  </a:lnTo>
                  <a:lnTo>
                    <a:pt x="120472" y="1725549"/>
                  </a:lnTo>
                  <a:lnTo>
                    <a:pt x="91960" y="1860931"/>
                  </a:lnTo>
                  <a:lnTo>
                    <a:pt x="64325" y="1997710"/>
                  </a:lnTo>
                  <a:lnTo>
                    <a:pt x="24918" y="2199172"/>
                  </a:lnTo>
                  <a:lnTo>
                    <a:pt x="49841" y="2204038"/>
                  </a:lnTo>
                  <a:lnTo>
                    <a:pt x="89255" y="2002663"/>
                  </a:lnTo>
                  <a:lnTo>
                    <a:pt x="116852" y="1866011"/>
                  </a:lnTo>
                  <a:lnTo>
                    <a:pt x="145286" y="1731010"/>
                  </a:lnTo>
                  <a:lnTo>
                    <a:pt x="174746" y="1598168"/>
                  </a:lnTo>
                  <a:lnTo>
                    <a:pt x="174824" y="1597914"/>
                  </a:lnTo>
                  <a:lnTo>
                    <a:pt x="205654" y="1467993"/>
                  </a:lnTo>
                  <a:lnTo>
                    <a:pt x="238246" y="1340865"/>
                  </a:lnTo>
                  <a:lnTo>
                    <a:pt x="272484" y="1217802"/>
                  </a:lnTo>
                  <a:lnTo>
                    <a:pt x="309052" y="1098803"/>
                  </a:lnTo>
                  <a:lnTo>
                    <a:pt x="347888" y="984758"/>
                  </a:lnTo>
                  <a:lnTo>
                    <a:pt x="389527" y="875919"/>
                  </a:lnTo>
                  <a:lnTo>
                    <a:pt x="411411" y="823722"/>
                  </a:lnTo>
                  <a:lnTo>
                    <a:pt x="434010" y="773049"/>
                  </a:lnTo>
                  <a:lnTo>
                    <a:pt x="457370" y="724026"/>
                  </a:lnTo>
                  <a:lnTo>
                    <a:pt x="481749" y="676275"/>
                  </a:lnTo>
                  <a:lnTo>
                    <a:pt x="506895" y="630682"/>
                  </a:lnTo>
                  <a:lnTo>
                    <a:pt x="532704" y="587121"/>
                  </a:lnTo>
                  <a:lnTo>
                    <a:pt x="559609" y="545211"/>
                  </a:lnTo>
                  <a:lnTo>
                    <a:pt x="587528" y="505078"/>
                  </a:lnTo>
                  <a:lnTo>
                    <a:pt x="616623" y="466598"/>
                  </a:lnTo>
                  <a:lnTo>
                    <a:pt x="646468" y="430657"/>
                  </a:lnTo>
                  <a:lnTo>
                    <a:pt x="676981" y="397256"/>
                  </a:lnTo>
                  <a:lnTo>
                    <a:pt x="676821" y="397256"/>
                  </a:lnTo>
                  <a:lnTo>
                    <a:pt x="709206" y="364998"/>
                  </a:lnTo>
                  <a:lnTo>
                    <a:pt x="742099" y="335152"/>
                  </a:lnTo>
                  <a:lnTo>
                    <a:pt x="775548" y="307466"/>
                  </a:lnTo>
                  <a:lnTo>
                    <a:pt x="810299" y="281304"/>
                  </a:lnTo>
                  <a:lnTo>
                    <a:pt x="810806" y="280924"/>
                  </a:lnTo>
                  <a:lnTo>
                    <a:pt x="846493" y="256539"/>
                  </a:lnTo>
                  <a:lnTo>
                    <a:pt x="846721" y="256539"/>
                  </a:lnTo>
                  <a:lnTo>
                    <a:pt x="883069" y="233807"/>
                  </a:lnTo>
                  <a:lnTo>
                    <a:pt x="920534" y="212725"/>
                  </a:lnTo>
                  <a:lnTo>
                    <a:pt x="958391" y="193421"/>
                  </a:lnTo>
                  <a:lnTo>
                    <a:pt x="958888" y="193166"/>
                  </a:lnTo>
                  <a:lnTo>
                    <a:pt x="997877" y="175133"/>
                  </a:lnTo>
                  <a:lnTo>
                    <a:pt x="1037323" y="158750"/>
                  </a:lnTo>
                  <a:lnTo>
                    <a:pt x="1077931" y="143383"/>
                  </a:lnTo>
                  <a:lnTo>
                    <a:pt x="1119041" y="129412"/>
                  </a:lnTo>
                  <a:lnTo>
                    <a:pt x="1161326" y="116586"/>
                  </a:lnTo>
                  <a:lnTo>
                    <a:pt x="1203871" y="105156"/>
                  </a:lnTo>
                  <a:lnTo>
                    <a:pt x="1203490" y="105156"/>
                  </a:lnTo>
                  <a:lnTo>
                    <a:pt x="1246924" y="94614"/>
                  </a:lnTo>
                  <a:lnTo>
                    <a:pt x="1247255" y="94614"/>
                  </a:lnTo>
                  <a:lnTo>
                    <a:pt x="1290612" y="85216"/>
                  </a:lnTo>
                  <a:lnTo>
                    <a:pt x="1291021" y="85216"/>
                  </a:lnTo>
                  <a:lnTo>
                    <a:pt x="1334808" y="76835"/>
                  </a:lnTo>
                  <a:lnTo>
                    <a:pt x="1334554" y="76835"/>
                  </a:lnTo>
                  <a:lnTo>
                    <a:pt x="1379639" y="69341"/>
                  </a:lnTo>
                  <a:lnTo>
                    <a:pt x="1379385" y="69341"/>
                  </a:lnTo>
                  <a:lnTo>
                    <a:pt x="1424724" y="62611"/>
                  </a:lnTo>
                  <a:lnTo>
                    <a:pt x="1424470" y="62611"/>
                  </a:lnTo>
                  <a:lnTo>
                    <a:pt x="1470444" y="56769"/>
                  </a:lnTo>
                  <a:lnTo>
                    <a:pt x="1470190" y="56769"/>
                  </a:lnTo>
                  <a:lnTo>
                    <a:pt x="1516418" y="51688"/>
                  </a:lnTo>
                  <a:lnTo>
                    <a:pt x="1516164" y="51688"/>
                  </a:lnTo>
                  <a:lnTo>
                    <a:pt x="1562646" y="47244"/>
                  </a:lnTo>
                  <a:lnTo>
                    <a:pt x="1562519" y="47244"/>
                  </a:lnTo>
                  <a:lnTo>
                    <a:pt x="1609382" y="43179"/>
                  </a:lnTo>
                  <a:lnTo>
                    <a:pt x="1609128" y="43179"/>
                  </a:lnTo>
                  <a:lnTo>
                    <a:pt x="1703616" y="36957"/>
                  </a:lnTo>
                  <a:lnTo>
                    <a:pt x="1703362" y="36957"/>
                  </a:lnTo>
                  <a:lnTo>
                    <a:pt x="1798612" y="32258"/>
                  </a:lnTo>
                  <a:lnTo>
                    <a:pt x="1894370" y="28575"/>
                  </a:lnTo>
                  <a:lnTo>
                    <a:pt x="1894243" y="28575"/>
                  </a:lnTo>
                  <a:lnTo>
                    <a:pt x="1990382" y="25400"/>
                  </a:lnTo>
                  <a:lnTo>
                    <a:pt x="1989493" y="0"/>
                  </a:lnTo>
                  <a:close/>
                </a:path>
                <a:path w="1990725" h="2276475">
                  <a:moveTo>
                    <a:pt x="174824" y="1597914"/>
                  </a:moveTo>
                  <a:lnTo>
                    <a:pt x="174764" y="1598168"/>
                  </a:lnTo>
                  <a:lnTo>
                    <a:pt x="174824" y="1597914"/>
                  </a:lnTo>
                  <a:close/>
                </a:path>
                <a:path w="1990725" h="2276475">
                  <a:moveTo>
                    <a:pt x="205728" y="1467739"/>
                  </a:moveTo>
                  <a:lnTo>
                    <a:pt x="205663" y="1467993"/>
                  </a:lnTo>
                  <a:lnTo>
                    <a:pt x="205728" y="1467739"/>
                  </a:lnTo>
                  <a:close/>
                </a:path>
                <a:path w="1990725" h="2276475">
                  <a:moveTo>
                    <a:pt x="272554" y="1217549"/>
                  </a:moveTo>
                  <a:lnTo>
                    <a:pt x="272465" y="1217802"/>
                  </a:lnTo>
                  <a:lnTo>
                    <a:pt x="272554" y="1217549"/>
                  </a:lnTo>
                  <a:close/>
                </a:path>
                <a:path w="1990725" h="2276475">
                  <a:moveTo>
                    <a:pt x="309130" y="1098550"/>
                  </a:moveTo>
                  <a:lnTo>
                    <a:pt x="309016" y="1098803"/>
                  </a:lnTo>
                  <a:lnTo>
                    <a:pt x="309130" y="1098550"/>
                  </a:lnTo>
                  <a:close/>
                </a:path>
                <a:path w="1990725" h="2276475">
                  <a:moveTo>
                    <a:pt x="348018" y="984376"/>
                  </a:moveTo>
                  <a:lnTo>
                    <a:pt x="347764" y="984758"/>
                  </a:lnTo>
                  <a:lnTo>
                    <a:pt x="348018" y="984376"/>
                  </a:lnTo>
                  <a:close/>
                </a:path>
                <a:path w="1990725" h="2276475">
                  <a:moveTo>
                    <a:pt x="389674" y="875538"/>
                  </a:moveTo>
                  <a:lnTo>
                    <a:pt x="389420" y="875919"/>
                  </a:lnTo>
                  <a:lnTo>
                    <a:pt x="389674" y="875538"/>
                  </a:lnTo>
                  <a:close/>
                </a:path>
                <a:path w="1990725" h="2276475">
                  <a:moveTo>
                    <a:pt x="411518" y="823468"/>
                  </a:moveTo>
                  <a:lnTo>
                    <a:pt x="411391" y="823722"/>
                  </a:lnTo>
                  <a:lnTo>
                    <a:pt x="411518" y="823468"/>
                  </a:lnTo>
                  <a:close/>
                </a:path>
                <a:path w="1990725" h="2276475">
                  <a:moveTo>
                    <a:pt x="481831" y="676275"/>
                  </a:moveTo>
                  <a:lnTo>
                    <a:pt x="481622" y="676656"/>
                  </a:lnTo>
                  <a:lnTo>
                    <a:pt x="481831" y="676275"/>
                  </a:lnTo>
                  <a:close/>
                </a:path>
                <a:path w="1990725" h="2276475">
                  <a:moveTo>
                    <a:pt x="506918" y="630682"/>
                  </a:moveTo>
                  <a:lnTo>
                    <a:pt x="506768" y="630936"/>
                  </a:lnTo>
                  <a:lnTo>
                    <a:pt x="506918" y="630682"/>
                  </a:lnTo>
                  <a:close/>
                </a:path>
                <a:path w="1990725" h="2276475">
                  <a:moveTo>
                    <a:pt x="532930" y="586739"/>
                  </a:moveTo>
                  <a:lnTo>
                    <a:pt x="532676" y="587121"/>
                  </a:lnTo>
                  <a:lnTo>
                    <a:pt x="532930" y="586739"/>
                  </a:lnTo>
                  <a:close/>
                </a:path>
                <a:path w="1990725" h="2276475">
                  <a:moveTo>
                    <a:pt x="587794" y="504698"/>
                  </a:moveTo>
                  <a:lnTo>
                    <a:pt x="587413" y="505078"/>
                  </a:lnTo>
                  <a:lnTo>
                    <a:pt x="587794" y="504698"/>
                  </a:lnTo>
                  <a:close/>
                </a:path>
                <a:path w="1990725" h="2276475">
                  <a:moveTo>
                    <a:pt x="616663" y="466598"/>
                  </a:moveTo>
                  <a:lnTo>
                    <a:pt x="616242" y="467106"/>
                  </a:lnTo>
                  <a:lnTo>
                    <a:pt x="616663" y="466598"/>
                  </a:lnTo>
                  <a:close/>
                </a:path>
                <a:path w="1990725" h="2276475">
                  <a:moveTo>
                    <a:pt x="646549" y="430657"/>
                  </a:moveTo>
                  <a:lnTo>
                    <a:pt x="646087" y="431164"/>
                  </a:lnTo>
                  <a:lnTo>
                    <a:pt x="646549" y="430657"/>
                  </a:lnTo>
                  <a:close/>
                </a:path>
                <a:path w="1990725" h="2276475">
                  <a:moveTo>
                    <a:pt x="677329" y="396875"/>
                  </a:moveTo>
                  <a:lnTo>
                    <a:pt x="676821" y="397256"/>
                  </a:lnTo>
                  <a:lnTo>
                    <a:pt x="676981" y="397256"/>
                  </a:lnTo>
                  <a:lnTo>
                    <a:pt x="677329" y="396875"/>
                  </a:lnTo>
                  <a:close/>
                </a:path>
                <a:path w="1990725" h="2276475">
                  <a:moveTo>
                    <a:pt x="709244" y="364998"/>
                  </a:moveTo>
                  <a:lnTo>
                    <a:pt x="708825" y="365378"/>
                  </a:lnTo>
                  <a:lnTo>
                    <a:pt x="709244" y="364998"/>
                  </a:lnTo>
                  <a:close/>
                </a:path>
                <a:path w="1990725" h="2276475">
                  <a:moveTo>
                    <a:pt x="742177" y="335152"/>
                  </a:moveTo>
                  <a:lnTo>
                    <a:pt x="741718" y="335534"/>
                  </a:lnTo>
                  <a:lnTo>
                    <a:pt x="742177" y="335152"/>
                  </a:lnTo>
                  <a:close/>
                </a:path>
                <a:path w="1990725" h="2276475">
                  <a:moveTo>
                    <a:pt x="776008" y="307086"/>
                  </a:moveTo>
                  <a:lnTo>
                    <a:pt x="775500" y="307466"/>
                  </a:lnTo>
                  <a:lnTo>
                    <a:pt x="776008" y="307086"/>
                  </a:lnTo>
                  <a:close/>
                </a:path>
                <a:path w="1990725" h="2276475">
                  <a:moveTo>
                    <a:pt x="810854" y="280924"/>
                  </a:moveTo>
                  <a:lnTo>
                    <a:pt x="810311" y="281295"/>
                  </a:lnTo>
                  <a:lnTo>
                    <a:pt x="810854" y="280924"/>
                  </a:lnTo>
                  <a:close/>
                </a:path>
                <a:path w="1990725" h="2276475">
                  <a:moveTo>
                    <a:pt x="846721" y="256539"/>
                  </a:moveTo>
                  <a:lnTo>
                    <a:pt x="846493" y="256539"/>
                  </a:lnTo>
                  <a:lnTo>
                    <a:pt x="846112" y="256921"/>
                  </a:lnTo>
                  <a:lnTo>
                    <a:pt x="846721" y="256539"/>
                  </a:lnTo>
                  <a:close/>
                </a:path>
                <a:path w="1990725" h="2276475">
                  <a:moveTo>
                    <a:pt x="883138" y="233807"/>
                  </a:moveTo>
                  <a:lnTo>
                    <a:pt x="882688" y="234061"/>
                  </a:lnTo>
                  <a:lnTo>
                    <a:pt x="883138" y="233807"/>
                  </a:lnTo>
                  <a:close/>
                </a:path>
                <a:path w="1990725" h="2276475">
                  <a:moveTo>
                    <a:pt x="920649" y="212725"/>
                  </a:moveTo>
                  <a:lnTo>
                    <a:pt x="920153" y="212978"/>
                  </a:lnTo>
                  <a:lnTo>
                    <a:pt x="920649" y="212725"/>
                  </a:lnTo>
                  <a:close/>
                </a:path>
                <a:path w="1990725" h="2276475">
                  <a:moveTo>
                    <a:pt x="958928" y="193166"/>
                  </a:moveTo>
                  <a:lnTo>
                    <a:pt x="958500" y="193365"/>
                  </a:lnTo>
                  <a:lnTo>
                    <a:pt x="958928" y="193166"/>
                  </a:lnTo>
                  <a:close/>
                </a:path>
                <a:path w="1990725" h="2276475">
                  <a:moveTo>
                    <a:pt x="997979" y="175133"/>
                  </a:moveTo>
                  <a:lnTo>
                    <a:pt x="997369" y="175387"/>
                  </a:lnTo>
                  <a:lnTo>
                    <a:pt x="997979" y="175133"/>
                  </a:lnTo>
                  <a:close/>
                </a:path>
                <a:path w="1990725" h="2276475">
                  <a:moveTo>
                    <a:pt x="1037628" y="158623"/>
                  </a:moveTo>
                  <a:lnTo>
                    <a:pt x="1037247" y="158750"/>
                  </a:lnTo>
                  <a:lnTo>
                    <a:pt x="1037628" y="158623"/>
                  </a:lnTo>
                  <a:close/>
                </a:path>
                <a:path w="1990725" h="2276475">
                  <a:moveTo>
                    <a:pt x="1078268" y="143256"/>
                  </a:moveTo>
                  <a:lnTo>
                    <a:pt x="1077887" y="143383"/>
                  </a:lnTo>
                  <a:lnTo>
                    <a:pt x="1078268" y="143256"/>
                  </a:lnTo>
                  <a:close/>
                </a:path>
                <a:path w="1990725" h="2276475">
                  <a:moveTo>
                    <a:pt x="1161416" y="116586"/>
                  </a:moveTo>
                  <a:lnTo>
                    <a:pt x="1160945" y="116712"/>
                  </a:lnTo>
                  <a:lnTo>
                    <a:pt x="1161416" y="116586"/>
                  </a:lnTo>
                  <a:close/>
                </a:path>
                <a:path w="1990725" h="2276475">
                  <a:moveTo>
                    <a:pt x="1247255" y="94614"/>
                  </a:moveTo>
                  <a:lnTo>
                    <a:pt x="1246924" y="94614"/>
                  </a:lnTo>
                  <a:lnTo>
                    <a:pt x="1246670" y="94741"/>
                  </a:lnTo>
                  <a:lnTo>
                    <a:pt x="1247255" y="94614"/>
                  </a:lnTo>
                  <a:close/>
                </a:path>
                <a:path w="1990725" h="2276475">
                  <a:moveTo>
                    <a:pt x="1291021" y="85216"/>
                  </a:moveTo>
                  <a:lnTo>
                    <a:pt x="1290612" y="85216"/>
                  </a:lnTo>
                  <a:lnTo>
                    <a:pt x="1290358" y="85344"/>
                  </a:lnTo>
                  <a:lnTo>
                    <a:pt x="1291021" y="8521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1295" y="3877068"/>
              <a:ext cx="2630424" cy="23065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36441" y="3902202"/>
              <a:ext cx="2533650" cy="2209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7110" y="3864876"/>
              <a:ext cx="882408" cy="233248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84829" y="3902583"/>
              <a:ext cx="760095" cy="2209800"/>
            </a:xfrm>
            <a:custGeom>
              <a:avLst/>
              <a:gdLst/>
              <a:ahLst/>
              <a:cxnLst/>
              <a:rect l="l" t="t" r="r" b="b"/>
              <a:pathLst>
                <a:path w="760095" h="2209800">
                  <a:moveTo>
                    <a:pt x="0" y="2209800"/>
                  </a:moveTo>
                  <a:lnTo>
                    <a:pt x="759713" y="2209800"/>
                  </a:lnTo>
                  <a:lnTo>
                    <a:pt x="759713" y="0"/>
                  </a:lnTo>
                  <a:lnTo>
                    <a:pt x="0" y="0"/>
                  </a:lnTo>
                  <a:lnTo>
                    <a:pt x="0" y="22098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8734" y="3902202"/>
              <a:ext cx="810895" cy="2209800"/>
            </a:xfrm>
            <a:custGeom>
              <a:avLst/>
              <a:gdLst/>
              <a:ahLst/>
              <a:cxnLst/>
              <a:rect l="l" t="t" r="r" b="b"/>
              <a:pathLst>
                <a:path w="810895" h="2209800">
                  <a:moveTo>
                    <a:pt x="810767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810767" y="2209800"/>
                  </a:lnTo>
                  <a:lnTo>
                    <a:pt x="810767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7978" y="3902202"/>
              <a:ext cx="912494" cy="2209800"/>
            </a:xfrm>
            <a:custGeom>
              <a:avLst/>
              <a:gdLst/>
              <a:ahLst/>
              <a:cxnLst/>
              <a:rect l="l" t="t" r="r" b="b"/>
              <a:pathLst>
                <a:path w="912495" h="2209800">
                  <a:moveTo>
                    <a:pt x="912113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912113" y="2209800"/>
                  </a:lnTo>
                  <a:lnTo>
                    <a:pt x="912113" y="0"/>
                  </a:lnTo>
                  <a:close/>
                </a:path>
              </a:pathLst>
            </a:custGeom>
            <a:solidFill>
              <a:srgbClr val="C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33218" y="4843796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0"/>
                  </a:moveTo>
                  <a:lnTo>
                    <a:pt x="100864" y="2211"/>
                  </a:lnTo>
                  <a:lnTo>
                    <a:pt x="91984" y="8233"/>
                  </a:lnTo>
                  <a:lnTo>
                    <a:pt x="85984" y="17145"/>
                  </a:lnTo>
                  <a:lnTo>
                    <a:pt x="70886" y="75369"/>
                  </a:lnTo>
                  <a:lnTo>
                    <a:pt x="42414" y="110360"/>
                  </a:lnTo>
                  <a:lnTo>
                    <a:pt x="13679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43" y="295463"/>
                  </a:lnTo>
                  <a:lnTo>
                    <a:pt x="37876" y="308309"/>
                  </a:lnTo>
                  <a:lnTo>
                    <a:pt x="60806" y="321155"/>
                  </a:lnTo>
                  <a:lnTo>
                    <a:pt x="97744" y="326994"/>
                  </a:lnTo>
                  <a:lnTo>
                    <a:pt x="181525" y="326995"/>
                  </a:lnTo>
                  <a:lnTo>
                    <a:pt x="192369" y="324783"/>
                  </a:lnTo>
                  <a:lnTo>
                    <a:pt x="201249" y="318761"/>
                  </a:lnTo>
                  <a:lnTo>
                    <a:pt x="207248" y="309849"/>
                  </a:lnTo>
                  <a:lnTo>
                    <a:pt x="209452" y="298966"/>
                  </a:lnTo>
                  <a:lnTo>
                    <a:pt x="209452" y="291492"/>
                  </a:lnTo>
                  <a:lnTo>
                    <a:pt x="206659" y="284952"/>
                  </a:lnTo>
                  <a:lnTo>
                    <a:pt x="202936" y="280281"/>
                  </a:lnTo>
                  <a:lnTo>
                    <a:pt x="215641" y="278069"/>
                  </a:lnTo>
                  <a:lnTo>
                    <a:pt x="224521" y="272048"/>
                  </a:lnTo>
                  <a:lnTo>
                    <a:pt x="230521" y="263136"/>
                  </a:lnTo>
                  <a:lnTo>
                    <a:pt x="232725" y="252253"/>
                  </a:lnTo>
                  <a:lnTo>
                    <a:pt x="232725" y="244779"/>
                  </a:lnTo>
                  <a:lnTo>
                    <a:pt x="229932" y="237772"/>
                  </a:lnTo>
                  <a:lnTo>
                    <a:pt x="224812" y="232633"/>
                  </a:lnTo>
                  <a:lnTo>
                    <a:pt x="233532" y="229057"/>
                  </a:lnTo>
                  <a:lnTo>
                    <a:pt x="240463" y="222940"/>
                  </a:lnTo>
                  <a:lnTo>
                    <a:pt x="245037" y="214897"/>
                  </a:lnTo>
                  <a:lnTo>
                    <a:pt x="246688" y="197598"/>
                  </a:lnTo>
                  <a:lnTo>
                    <a:pt x="243430" y="190124"/>
                  </a:lnTo>
                  <a:lnTo>
                    <a:pt x="237844" y="184985"/>
                  </a:lnTo>
                  <a:lnTo>
                    <a:pt x="245197" y="181029"/>
                  </a:lnTo>
                  <a:lnTo>
                    <a:pt x="250935" y="175059"/>
                  </a:lnTo>
                  <a:lnTo>
                    <a:pt x="254666" y="167511"/>
                  </a:lnTo>
                  <a:lnTo>
                    <a:pt x="255997" y="158826"/>
                  </a:lnTo>
                  <a:lnTo>
                    <a:pt x="253793" y="147943"/>
                  </a:lnTo>
                  <a:lnTo>
                    <a:pt x="247793" y="139031"/>
                  </a:lnTo>
                  <a:lnTo>
                    <a:pt x="238913" y="133009"/>
                  </a:lnTo>
                  <a:lnTo>
                    <a:pt x="228070" y="130798"/>
                  </a:lnTo>
                  <a:lnTo>
                    <a:pt x="132187" y="130798"/>
                  </a:lnTo>
                  <a:lnTo>
                    <a:pt x="126136" y="124725"/>
                  </a:lnTo>
                  <a:lnTo>
                    <a:pt x="125671" y="117251"/>
                  </a:lnTo>
                  <a:lnTo>
                    <a:pt x="132827" y="93485"/>
                  </a:lnTo>
                  <a:lnTo>
                    <a:pt x="137518" y="67785"/>
                  </a:lnTo>
                  <a:lnTo>
                    <a:pt x="139634" y="28028"/>
                  </a:lnTo>
                  <a:lnTo>
                    <a:pt x="137431" y="17145"/>
                  </a:lnTo>
                  <a:lnTo>
                    <a:pt x="131431" y="8233"/>
                  </a:lnTo>
                  <a:lnTo>
                    <a:pt x="122551" y="2211"/>
                  </a:lnTo>
                  <a:lnTo>
                    <a:pt x="11170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16855" y="4960580"/>
              <a:ext cx="88435" cy="19619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92754" y="4908944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39" h="327025">
                  <a:moveTo>
                    <a:pt x="111707" y="326994"/>
                  </a:moveTo>
                  <a:lnTo>
                    <a:pt x="100864" y="324783"/>
                  </a:lnTo>
                  <a:lnTo>
                    <a:pt x="91984" y="318761"/>
                  </a:lnTo>
                  <a:lnTo>
                    <a:pt x="85984" y="309849"/>
                  </a:lnTo>
                  <a:lnTo>
                    <a:pt x="70886" y="251625"/>
                  </a:lnTo>
                  <a:lnTo>
                    <a:pt x="42414" y="216634"/>
                  </a:lnTo>
                  <a:lnTo>
                    <a:pt x="13679" y="194780"/>
                  </a:lnTo>
                  <a:lnTo>
                    <a:pt x="0" y="186854"/>
                  </a:lnTo>
                  <a:lnTo>
                    <a:pt x="0" y="37370"/>
                  </a:lnTo>
                  <a:lnTo>
                    <a:pt x="20443" y="31531"/>
                  </a:lnTo>
                  <a:lnTo>
                    <a:pt x="37876" y="18685"/>
                  </a:lnTo>
                  <a:lnTo>
                    <a:pt x="60806" y="5839"/>
                  </a:lnTo>
                  <a:lnTo>
                    <a:pt x="97744" y="0"/>
                  </a:lnTo>
                  <a:lnTo>
                    <a:pt x="181525" y="0"/>
                  </a:lnTo>
                  <a:lnTo>
                    <a:pt x="192369" y="2211"/>
                  </a:lnTo>
                  <a:lnTo>
                    <a:pt x="201249" y="8233"/>
                  </a:lnTo>
                  <a:lnTo>
                    <a:pt x="207248" y="17145"/>
                  </a:lnTo>
                  <a:lnTo>
                    <a:pt x="209452" y="28028"/>
                  </a:lnTo>
                  <a:lnTo>
                    <a:pt x="209452" y="35502"/>
                  </a:lnTo>
                  <a:lnTo>
                    <a:pt x="206659" y="42042"/>
                  </a:lnTo>
                  <a:lnTo>
                    <a:pt x="202936" y="46713"/>
                  </a:lnTo>
                  <a:lnTo>
                    <a:pt x="215641" y="48925"/>
                  </a:lnTo>
                  <a:lnTo>
                    <a:pt x="224521" y="54946"/>
                  </a:lnTo>
                  <a:lnTo>
                    <a:pt x="230521" y="63858"/>
                  </a:lnTo>
                  <a:lnTo>
                    <a:pt x="232725" y="74741"/>
                  </a:lnTo>
                  <a:lnTo>
                    <a:pt x="232725" y="82215"/>
                  </a:lnTo>
                  <a:lnTo>
                    <a:pt x="229932" y="89222"/>
                  </a:lnTo>
                  <a:lnTo>
                    <a:pt x="224812" y="94361"/>
                  </a:lnTo>
                  <a:lnTo>
                    <a:pt x="233532" y="97937"/>
                  </a:lnTo>
                  <a:lnTo>
                    <a:pt x="240463" y="104054"/>
                  </a:lnTo>
                  <a:lnTo>
                    <a:pt x="245037" y="112098"/>
                  </a:lnTo>
                  <a:lnTo>
                    <a:pt x="246688" y="129396"/>
                  </a:lnTo>
                  <a:lnTo>
                    <a:pt x="243430" y="136870"/>
                  </a:lnTo>
                  <a:lnTo>
                    <a:pt x="237844" y="142009"/>
                  </a:lnTo>
                  <a:lnTo>
                    <a:pt x="245197" y="145965"/>
                  </a:lnTo>
                  <a:lnTo>
                    <a:pt x="250935" y="151935"/>
                  </a:lnTo>
                  <a:lnTo>
                    <a:pt x="254666" y="159483"/>
                  </a:lnTo>
                  <a:lnTo>
                    <a:pt x="255997" y="168168"/>
                  </a:lnTo>
                  <a:lnTo>
                    <a:pt x="253793" y="179051"/>
                  </a:lnTo>
                  <a:lnTo>
                    <a:pt x="247793" y="187963"/>
                  </a:lnTo>
                  <a:lnTo>
                    <a:pt x="238913" y="193985"/>
                  </a:lnTo>
                  <a:lnTo>
                    <a:pt x="228070" y="196197"/>
                  </a:lnTo>
                  <a:lnTo>
                    <a:pt x="132187" y="196197"/>
                  </a:lnTo>
                  <a:lnTo>
                    <a:pt x="126136" y="202269"/>
                  </a:lnTo>
                  <a:lnTo>
                    <a:pt x="125671" y="209743"/>
                  </a:lnTo>
                  <a:lnTo>
                    <a:pt x="132827" y="233509"/>
                  </a:lnTo>
                  <a:lnTo>
                    <a:pt x="137518" y="259209"/>
                  </a:lnTo>
                  <a:lnTo>
                    <a:pt x="139634" y="298966"/>
                  </a:lnTo>
                  <a:lnTo>
                    <a:pt x="137431" y="309849"/>
                  </a:lnTo>
                  <a:lnTo>
                    <a:pt x="131431" y="318761"/>
                  </a:lnTo>
                  <a:lnTo>
                    <a:pt x="122551" y="324783"/>
                  </a:lnTo>
                  <a:lnTo>
                    <a:pt x="111707" y="32699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76391" y="4922958"/>
              <a:ext cx="88435" cy="1961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4536" y="4018051"/>
              <a:ext cx="855738" cy="193319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12255" y="4055744"/>
              <a:ext cx="733425" cy="1811020"/>
            </a:xfrm>
            <a:custGeom>
              <a:avLst/>
              <a:gdLst/>
              <a:ahLst/>
              <a:cxnLst/>
              <a:rect l="l" t="t" r="r" b="b"/>
              <a:pathLst>
                <a:path w="733425" h="1811020">
                  <a:moveTo>
                    <a:pt x="0" y="1810511"/>
                  </a:moveTo>
                  <a:lnTo>
                    <a:pt x="733044" y="1810511"/>
                  </a:lnTo>
                  <a:lnTo>
                    <a:pt x="733044" y="0"/>
                  </a:lnTo>
                  <a:lnTo>
                    <a:pt x="0" y="0"/>
                  </a:lnTo>
                  <a:lnTo>
                    <a:pt x="0" y="181051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83879" y="4052316"/>
              <a:ext cx="904240" cy="1819910"/>
            </a:xfrm>
            <a:custGeom>
              <a:avLst/>
              <a:gdLst/>
              <a:ahLst/>
              <a:cxnLst/>
              <a:rect l="l" t="t" r="r" b="b"/>
              <a:pathLst>
                <a:path w="904240" h="1819910">
                  <a:moveTo>
                    <a:pt x="903731" y="0"/>
                  </a:moveTo>
                  <a:lnTo>
                    <a:pt x="0" y="0"/>
                  </a:lnTo>
                  <a:lnTo>
                    <a:pt x="0" y="1819656"/>
                  </a:lnTo>
                  <a:lnTo>
                    <a:pt x="903731" y="1819656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6FAC46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99104" y="4852178"/>
              <a:ext cx="256540" cy="327025"/>
            </a:xfrm>
            <a:custGeom>
              <a:avLst/>
              <a:gdLst/>
              <a:ahLst/>
              <a:cxnLst/>
              <a:rect l="l" t="t" r="r" b="b"/>
              <a:pathLst>
                <a:path w="256540" h="327025">
                  <a:moveTo>
                    <a:pt x="111897" y="0"/>
                  </a:moveTo>
                  <a:lnTo>
                    <a:pt x="101035" y="2211"/>
                  </a:lnTo>
                  <a:lnTo>
                    <a:pt x="92140" y="8233"/>
                  </a:lnTo>
                  <a:lnTo>
                    <a:pt x="86130" y="17145"/>
                  </a:lnTo>
                  <a:lnTo>
                    <a:pt x="71006" y="75369"/>
                  </a:lnTo>
                  <a:lnTo>
                    <a:pt x="42486" y="110360"/>
                  </a:lnTo>
                  <a:lnTo>
                    <a:pt x="13703" y="132213"/>
                  </a:lnTo>
                  <a:lnTo>
                    <a:pt x="0" y="140140"/>
                  </a:lnTo>
                  <a:lnTo>
                    <a:pt x="0" y="289624"/>
                  </a:lnTo>
                  <a:lnTo>
                    <a:pt x="20478" y="295463"/>
                  </a:lnTo>
                  <a:lnTo>
                    <a:pt x="37940" y="308309"/>
                  </a:lnTo>
                  <a:lnTo>
                    <a:pt x="60909" y="321155"/>
                  </a:lnTo>
                  <a:lnTo>
                    <a:pt x="97910" y="326994"/>
                  </a:lnTo>
                  <a:lnTo>
                    <a:pt x="181833" y="326994"/>
                  </a:lnTo>
                  <a:lnTo>
                    <a:pt x="192695" y="324783"/>
                  </a:lnTo>
                  <a:lnTo>
                    <a:pt x="201590" y="318761"/>
                  </a:lnTo>
                  <a:lnTo>
                    <a:pt x="207600" y="309849"/>
                  </a:lnTo>
                  <a:lnTo>
                    <a:pt x="209807" y="298966"/>
                  </a:lnTo>
                  <a:lnTo>
                    <a:pt x="209807" y="291492"/>
                  </a:lnTo>
                  <a:lnTo>
                    <a:pt x="207010" y="284952"/>
                  </a:lnTo>
                  <a:lnTo>
                    <a:pt x="203280" y="280281"/>
                  </a:lnTo>
                  <a:lnTo>
                    <a:pt x="216007" y="278069"/>
                  </a:lnTo>
                  <a:lnTo>
                    <a:pt x="224902" y="272048"/>
                  </a:lnTo>
                  <a:lnTo>
                    <a:pt x="230912" y="263136"/>
                  </a:lnTo>
                  <a:lnTo>
                    <a:pt x="233119" y="252253"/>
                  </a:lnTo>
                  <a:lnTo>
                    <a:pt x="233119" y="244779"/>
                  </a:lnTo>
                  <a:lnTo>
                    <a:pt x="230322" y="237772"/>
                  </a:lnTo>
                  <a:lnTo>
                    <a:pt x="225193" y="232633"/>
                  </a:lnTo>
                  <a:lnTo>
                    <a:pt x="233928" y="229057"/>
                  </a:lnTo>
                  <a:lnTo>
                    <a:pt x="240871" y="222940"/>
                  </a:lnTo>
                  <a:lnTo>
                    <a:pt x="245453" y="214897"/>
                  </a:lnTo>
                  <a:lnTo>
                    <a:pt x="247107" y="197598"/>
                  </a:lnTo>
                  <a:lnTo>
                    <a:pt x="243843" y="190124"/>
                  </a:lnTo>
                  <a:lnTo>
                    <a:pt x="238248" y="184985"/>
                  </a:lnTo>
                  <a:lnTo>
                    <a:pt x="245613" y="181029"/>
                  </a:lnTo>
                  <a:lnTo>
                    <a:pt x="251361" y="175059"/>
                  </a:lnTo>
                  <a:lnTo>
                    <a:pt x="255098" y="167511"/>
                  </a:lnTo>
                  <a:lnTo>
                    <a:pt x="256431" y="158826"/>
                  </a:lnTo>
                  <a:lnTo>
                    <a:pt x="254224" y="147943"/>
                  </a:lnTo>
                  <a:lnTo>
                    <a:pt x="248214" y="139031"/>
                  </a:lnTo>
                  <a:lnTo>
                    <a:pt x="239319" y="133009"/>
                  </a:lnTo>
                  <a:lnTo>
                    <a:pt x="228457" y="130797"/>
                  </a:lnTo>
                  <a:lnTo>
                    <a:pt x="132412" y="130797"/>
                  </a:lnTo>
                  <a:lnTo>
                    <a:pt x="126350" y="124725"/>
                  </a:lnTo>
                  <a:lnTo>
                    <a:pt x="125884" y="117251"/>
                  </a:lnTo>
                  <a:lnTo>
                    <a:pt x="133053" y="93485"/>
                  </a:lnTo>
                  <a:lnTo>
                    <a:pt x="137751" y="67785"/>
                  </a:lnTo>
                  <a:lnTo>
                    <a:pt x="139871" y="28028"/>
                  </a:lnTo>
                  <a:lnTo>
                    <a:pt x="137664" y="17145"/>
                  </a:lnTo>
                  <a:lnTo>
                    <a:pt x="131654" y="8233"/>
                  </a:lnTo>
                  <a:lnTo>
                    <a:pt x="122759" y="2211"/>
                  </a:lnTo>
                  <a:lnTo>
                    <a:pt x="11189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2545" y="4968962"/>
              <a:ext cx="88585" cy="1961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11874" y="4065269"/>
              <a:ext cx="1572260" cy="1792605"/>
            </a:xfrm>
            <a:custGeom>
              <a:avLst/>
              <a:gdLst/>
              <a:ahLst/>
              <a:cxnLst/>
              <a:rect l="l" t="t" r="r" b="b"/>
              <a:pathLst>
                <a:path w="1572259" h="1792604">
                  <a:moveTo>
                    <a:pt x="1572005" y="0"/>
                  </a:moveTo>
                  <a:lnTo>
                    <a:pt x="0" y="0"/>
                  </a:lnTo>
                  <a:lnTo>
                    <a:pt x="0" y="1792223"/>
                  </a:lnTo>
                  <a:lnTo>
                    <a:pt x="1572005" y="1792223"/>
                  </a:lnTo>
                  <a:lnTo>
                    <a:pt x="1572005" y="0"/>
                  </a:lnTo>
                  <a:close/>
                </a:path>
              </a:pathLst>
            </a:custGeom>
            <a:solidFill>
              <a:srgbClr val="FFC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78168" y="4854625"/>
              <a:ext cx="1183005" cy="347980"/>
            </a:xfrm>
            <a:custGeom>
              <a:avLst/>
              <a:gdLst/>
              <a:ahLst/>
              <a:cxnLst/>
              <a:rect l="l" t="t" r="r" b="b"/>
              <a:pathLst>
                <a:path w="1183004" h="347979">
                  <a:moveTo>
                    <a:pt x="393890" y="329946"/>
                  </a:moveTo>
                  <a:lnTo>
                    <a:pt x="391515" y="320433"/>
                  </a:lnTo>
                  <a:lnTo>
                    <a:pt x="383628" y="306717"/>
                  </a:lnTo>
                  <a:lnTo>
                    <a:pt x="357365" y="260946"/>
                  </a:lnTo>
                  <a:lnTo>
                    <a:pt x="346862" y="242646"/>
                  </a:lnTo>
                  <a:lnTo>
                    <a:pt x="254952" y="82486"/>
                  </a:lnTo>
                  <a:lnTo>
                    <a:pt x="219786" y="21221"/>
                  </a:lnTo>
                  <a:lnTo>
                    <a:pt x="219786" y="283832"/>
                  </a:lnTo>
                  <a:lnTo>
                    <a:pt x="218008" y="292811"/>
                  </a:lnTo>
                  <a:lnTo>
                    <a:pt x="213156" y="300075"/>
                  </a:lnTo>
                  <a:lnTo>
                    <a:pt x="205905" y="304939"/>
                  </a:lnTo>
                  <a:lnTo>
                    <a:pt x="196951" y="306717"/>
                  </a:lnTo>
                  <a:lnTo>
                    <a:pt x="187985" y="304939"/>
                  </a:lnTo>
                  <a:lnTo>
                    <a:pt x="180733" y="300075"/>
                  </a:lnTo>
                  <a:lnTo>
                    <a:pt x="175882" y="292811"/>
                  </a:lnTo>
                  <a:lnTo>
                    <a:pt x="174104" y="283832"/>
                  </a:lnTo>
                  <a:lnTo>
                    <a:pt x="175882" y="274853"/>
                  </a:lnTo>
                  <a:lnTo>
                    <a:pt x="218008" y="274853"/>
                  </a:lnTo>
                  <a:lnTo>
                    <a:pt x="219786" y="283832"/>
                  </a:lnTo>
                  <a:lnTo>
                    <a:pt x="219786" y="21221"/>
                  </a:lnTo>
                  <a:lnTo>
                    <a:pt x="212928" y="9271"/>
                  </a:lnTo>
                  <a:lnTo>
                    <a:pt x="210642" y="6959"/>
                  </a:lnTo>
                  <a:lnTo>
                    <a:pt x="210642" y="82486"/>
                  </a:lnTo>
                  <a:lnTo>
                    <a:pt x="210642" y="242646"/>
                  </a:lnTo>
                  <a:lnTo>
                    <a:pt x="183248" y="242646"/>
                  </a:lnTo>
                  <a:lnTo>
                    <a:pt x="183248" y="82486"/>
                  </a:lnTo>
                  <a:lnTo>
                    <a:pt x="210642" y="82486"/>
                  </a:lnTo>
                  <a:lnTo>
                    <a:pt x="210642" y="6959"/>
                  </a:lnTo>
                  <a:lnTo>
                    <a:pt x="206082" y="2324"/>
                  </a:lnTo>
                  <a:lnTo>
                    <a:pt x="197180" y="0"/>
                  </a:lnTo>
                  <a:lnTo>
                    <a:pt x="188264" y="2324"/>
                  </a:lnTo>
                  <a:lnTo>
                    <a:pt x="181419" y="9271"/>
                  </a:lnTo>
                  <a:lnTo>
                    <a:pt x="2374" y="320433"/>
                  </a:lnTo>
                  <a:lnTo>
                    <a:pt x="0" y="329946"/>
                  </a:lnTo>
                  <a:lnTo>
                    <a:pt x="2489" y="338797"/>
                  </a:lnTo>
                  <a:lnTo>
                    <a:pt x="8928" y="345338"/>
                  </a:lnTo>
                  <a:lnTo>
                    <a:pt x="18364" y="347891"/>
                  </a:lnTo>
                  <a:lnTo>
                    <a:pt x="375526" y="347891"/>
                  </a:lnTo>
                  <a:lnTo>
                    <a:pt x="384962" y="345338"/>
                  </a:lnTo>
                  <a:lnTo>
                    <a:pt x="391401" y="338797"/>
                  </a:lnTo>
                  <a:lnTo>
                    <a:pt x="393890" y="329946"/>
                  </a:lnTo>
                  <a:close/>
                </a:path>
                <a:path w="1183004" h="347979">
                  <a:moveTo>
                    <a:pt x="1182560" y="329946"/>
                  </a:moveTo>
                  <a:lnTo>
                    <a:pt x="1180185" y="320433"/>
                  </a:lnTo>
                  <a:lnTo>
                    <a:pt x="1172298" y="306717"/>
                  </a:lnTo>
                  <a:lnTo>
                    <a:pt x="1146035" y="260946"/>
                  </a:lnTo>
                  <a:lnTo>
                    <a:pt x="1135532" y="242646"/>
                  </a:lnTo>
                  <a:lnTo>
                    <a:pt x="1043622" y="82486"/>
                  </a:lnTo>
                  <a:lnTo>
                    <a:pt x="1008456" y="21221"/>
                  </a:lnTo>
                  <a:lnTo>
                    <a:pt x="1008456" y="283832"/>
                  </a:lnTo>
                  <a:lnTo>
                    <a:pt x="1006678" y="292811"/>
                  </a:lnTo>
                  <a:lnTo>
                    <a:pt x="1001826" y="300075"/>
                  </a:lnTo>
                  <a:lnTo>
                    <a:pt x="994575" y="304939"/>
                  </a:lnTo>
                  <a:lnTo>
                    <a:pt x="985621" y="306717"/>
                  </a:lnTo>
                  <a:lnTo>
                    <a:pt x="976655" y="304939"/>
                  </a:lnTo>
                  <a:lnTo>
                    <a:pt x="969403" y="300075"/>
                  </a:lnTo>
                  <a:lnTo>
                    <a:pt x="964552" y="292811"/>
                  </a:lnTo>
                  <a:lnTo>
                    <a:pt x="962774" y="283832"/>
                  </a:lnTo>
                  <a:lnTo>
                    <a:pt x="964552" y="274853"/>
                  </a:lnTo>
                  <a:lnTo>
                    <a:pt x="1006678" y="274853"/>
                  </a:lnTo>
                  <a:lnTo>
                    <a:pt x="1008456" y="283832"/>
                  </a:lnTo>
                  <a:lnTo>
                    <a:pt x="1008456" y="21221"/>
                  </a:lnTo>
                  <a:lnTo>
                    <a:pt x="1001598" y="9271"/>
                  </a:lnTo>
                  <a:lnTo>
                    <a:pt x="999312" y="6959"/>
                  </a:lnTo>
                  <a:lnTo>
                    <a:pt x="999312" y="82486"/>
                  </a:lnTo>
                  <a:lnTo>
                    <a:pt x="999312" y="242646"/>
                  </a:lnTo>
                  <a:lnTo>
                    <a:pt x="971918" y="242646"/>
                  </a:lnTo>
                  <a:lnTo>
                    <a:pt x="971918" y="82486"/>
                  </a:lnTo>
                  <a:lnTo>
                    <a:pt x="999312" y="82486"/>
                  </a:lnTo>
                  <a:lnTo>
                    <a:pt x="999312" y="6959"/>
                  </a:lnTo>
                  <a:lnTo>
                    <a:pt x="994752" y="2324"/>
                  </a:lnTo>
                  <a:lnTo>
                    <a:pt x="985837" y="0"/>
                  </a:lnTo>
                  <a:lnTo>
                    <a:pt x="976934" y="2324"/>
                  </a:lnTo>
                  <a:lnTo>
                    <a:pt x="970089" y="9271"/>
                  </a:lnTo>
                  <a:lnTo>
                    <a:pt x="791044" y="320433"/>
                  </a:lnTo>
                  <a:lnTo>
                    <a:pt x="788670" y="329946"/>
                  </a:lnTo>
                  <a:lnTo>
                    <a:pt x="791159" y="338797"/>
                  </a:lnTo>
                  <a:lnTo>
                    <a:pt x="797598" y="345338"/>
                  </a:lnTo>
                  <a:lnTo>
                    <a:pt x="807034" y="347891"/>
                  </a:lnTo>
                  <a:lnTo>
                    <a:pt x="1164196" y="347891"/>
                  </a:lnTo>
                  <a:lnTo>
                    <a:pt x="1173632" y="345338"/>
                  </a:lnTo>
                  <a:lnTo>
                    <a:pt x="1180071" y="338797"/>
                  </a:lnTo>
                  <a:lnTo>
                    <a:pt x="1182560" y="32994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910329" y="242569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5" dirty="0">
                <a:latin typeface="Carlito"/>
                <a:cs typeface="Carlito"/>
              </a:rPr>
              <a:t>TWO-WAY </a:t>
            </a:r>
            <a:r>
              <a:rPr sz="3200" b="0" spc="-45" dirty="0">
                <a:latin typeface="Carlito"/>
                <a:cs typeface="Carlito"/>
              </a:rPr>
              <a:t>FILTERS</a:t>
            </a:r>
            <a:r>
              <a:rPr sz="3200" b="0" spc="70" dirty="0">
                <a:latin typeface="Carlito"/>
                <a:cs typeface="Carlito"/>
              </a:rPr>
              <a:t> </a:t>
            </a:r>
            <a:r>
              <a:rPr sz="3200" b="0" spc="-345" dirty="0">
                <a:latin typeface="Arial"/>
                <a:cs typeface="Arial"/>
              </a:rPr>
              <a:t>(CONT.)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2578" y="1169415"/>
            <a:ext cx="6246495" cy="194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case, </a:t>
            </a:r>
            <a:r>
              <a:rPr sz="1800" spc="-15" dirty="0">
                <a:latin typeface="Carlito"/>
                <a:cs typeface="Carlito"/>
              </a:rPr>
              <a:t>we’ve </a:t>
            </a:r>
            <a:r>
              <a:rPr sz="1800" dirty="0">
                <a:latin typeface="Carlito"/>
                <a:cs typeface="Carlito"/>
              </a:rPr>
              <a:t>enabled </a:t>
            </a:r>
            <a:r>
              <a:rPr sz="1800" spc="-15" dirty="0">
                <a:latin typeface="Carlito"/>
                <a:cs typeface="Carlito"/>
              </a:rPr>
              <a:t>two-way </a:t>
            </a:r>
            <a:r>
              <a:rPr sz="1800" spc="-10" dirty="0">
                <a:latin typeface="Carlito"/>
                <a:cs typeface="Carlito"/>
              </a:rPr>
              <a:t>cross-filtering between</a:t>
            </a:r>
            <a:r>
              <a:rPr sz="1800" spc="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Returns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b="1" spc="-25" dirty="0">
                <a:latin typeface="Carlito"/>
                <a:cs typeface="Carlito"/>
              </a:rPr>
              <a:t>Territory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  <a:p>
            <a:pPr marL="285115" marR="115570" indent="-285115" algn="r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400" spc="-5" dirty="0">
                <a:latin typeface="Carlito"/>
                <a:cs typeface="Carlito"/>
              </a:rPr>
              <a:t>As </a:t>
            </a:r>
            <a:r>
              <a:rPr sz="1400" spc="-10" dirty="0">
                <a:latin typeface="Carlito"/>
                <a:cs typeface="Carlito"/>
              </a:rPr>
              <a:t>expected, we now </a:t>
            </a:r>
            <a:r>
              <a:rPr sz="1400" spc="-5" dirty="0">
                <a:latin typeface="Carlito"/>
                <a:cs typeface="Carlito"/>
              </a:rPr>
              <a:t>see </a:t>
            </a:r>
            <a:r>
              <a:rPr sz="1400" spc="-10" dirty="0">
                <a:latin typeface="Carlito"/>
                <a:cs typeface="Carlito"/>
              </a:rPr>
              <a:t>incorrect </a:t>
            </a:r>
            <a:r>
              <a:rPr sz="1400" spc="-5" dirty="0">
                <a:latin typeface="Carlito"/>
                <a:cs typeface="Carlito"/>
              </a:rPr>
              <a:t>values when </a:t>
            </a:r>
            <a:r>
              <a:rPr sz="1400" spc="-10" dirty="0">
                <a:latin typeface="Carlito"/>
                <a:cs typeface="Carlito"/>
              </a:rPr>
              <a:t>filtering using</a:t>
            </a:r>
            <a:r>
              <a:rPr sz="1400" spc="265" dirty="0">
                <a:latin typeface="Carlito"/>
                <a:cs typeface="Carlito"/>
              </a:rPr>
              <a:t> </a:t>
            </a:r>
            <a:r>
              <a:rPr sz="1400" i="1" spc="-20" dirty="0">
                <a:latin typeface="Carlito"/>
                <a:cs typeface="Carlito"/>
              </a:rPr>
              <a:t>TerritoryKey</a:t>
            </a:r>
            <a:endParaRPr sz="1400">
              <a:latin typeface="Carlito"/>
              <a:cs typeface="Carlito"/>
            </a:endParaRPr>
          </a:p>
          <a:p>
            <a:pPr marR="174625" algn="r">
              <a:lnSpc>
                <a:spcPct val="100000"/>
              </a:lnSpc>
            </a:pPr>
            <a:r>
              <a:rPr sz="1400" spc="-10" dirty="0">
                <a:latin typeface="Carlito"/>
                <a:cs typeface="Carlito"/>
              </a:rPr>
              <a:t>from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b="1" spc="-5" dirty="0">
                <a:latin typeface="Carlito"/>
                <a:cs typeface="Carlito"/>
              </a:rPr>
              <a:t>Sales </a:t>
            </a:r>
            <a:r>
              <a:rPr sz="1400" spc="-5" dirty="0">
                <a:latin typeface="Carlito"/>
                <a:cs typeface="Carlito"/>
              </a:rPr>
              <a:t>table, since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15" dirty="0">
                <a:latin typeface="Carlito"/>
                <a:cs typeface="Carlito"/>
              </a:rPr>
              <a:t>context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spc="-10" dirty="0">
                <a:latin typeface="Carlito"/>
                <a:cs typeface="Carlito"/>
              </a:rPr>
              <a:t>isolated to </a:t>
            </a:r>
            <a:r>
              <a:rPr sz="1400" spc="-5" dirty="0">
                <a:latin typeface="Carlito"/>
                <a:cs typeface="Carlito"/>
              </a:rPr>
              <a:t>that </a:t>
            </a:r>
            <a:r>
              <a:rPr sz="1400" spc="-10" dirty="0">
                <a:latin typeface="Carlito"/>
                <a:cs typeface="Carlito"/>
              </a:rPr>
              <a:t>single</a:t>
            </a:r>
            <a:r>
              <a:rPr sz="1400" spc="229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rlito"/>
              <a:cs typeface="Carlito"/>
            </a:endParaRPr>
          </a:p>
          <a:p>
            <a:pPr marL="755650" marR="5080" indent="-285750">
              <a:lnSpc>
                <a:spcPct val="100000"/>
              </a:lnSpc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latin typeface="Carlito"/>
                <a:cs typeface="Carlito"/>
              </a:rPr>
              <a:t>While the values </a:t>
            </a:r>
            <a:r>
              <a:rPr sz="1400" i="1" spc="-5" dirty="0">
                <a:latin typeface="Carlito"/>
                <a:cs typeface="Carlito"/>
              </a:rPr>
              <a:t>appear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 </a:t>
            </a:r>
            <a:r>
              <a:rPr sz="1400" spc="-10" dirty="0">
                <a:latin typeface="Carlito"/>
                <a:cs typeface="Carlito"/>
              </a:rPr>
              <a:t>correct </a:t>
            </a:r>
            <a:r>
              <a:rPr sz="1400" spc="-5" dirty="0">
                <a:latin typeface="Carlito"/>
                <a:cs typeface="Carlito"/>
              </a:rPr>
              <a:t>when </a:t>
            </a:r>
            <a:r>
              <a:rPr sz="1400" spc="-10" dirty="0">
                <a:latin typeface="Carlito"/>
                <a:cs typeface="Carlito"/>
              </a:rPr>
              <a:t>filtering using </a:t>
            </a:r>
            <a:r>
              <a:rPr sz="1400" i="1" spc="-20" dirty="0">
                <a:latin typeface="Carlito"/>
                <a:cs typeface="Carlito"/>
              </a:rPr>
              <a:t>TerritoryKey </a:t>
            </a:r>
            <a:r>
              <a:rPr sz="1400" spc="-15" dirty="0">
                <a:latin typeface="Carlito"/>
                <a:cs typeface="Carlito"/>
              </a:rPr>
              <a:t>from 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Returns </a:t>
            </a:r>
            <a:r>
              <a:rPr sz="1400" spc="-5" dirty="0">
                <a:latin typeface="Carlito"/>
                <a:cs typeface="Carlito"/>
              </a:rPr>
              <a:t>table, </a:t>
            </a:r>
            <a:r>
              <a:rPr sz="1400" spc="-15" dirty="0">
                <a:latin typeface="Carlito"/>
                <a:cs typeface="Carlito"/>
              </a:rPr>
              <a:t>we’re </a:t>
            </a:r>
            <a:r>
              <a:rPr sz="1400" b="1" i="1" spc="-5" dirty="0">
                <a:latin typeface="Carlito"/>
                <a:cs typeface="Carlito"/>
              </a:rPr>
              <a:t>missing sales </a:t>
            </a:r>
            <a:r>
              <a:rPr sz="1400" b="1" i="1" spc="-10" dirty="0">
                <a:latin typeface="Carlito"/>
                <a:cs typeface="Carlito"/>
              </a:rPr>
              <a:t>data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10" dirty="0">
                <a:latin typeface="Carlito"/>
                <a:cs typeface="Carlito"/>
              </a:rPr>
              <a:t>any territories </a:t>
            </a:r>
            <a:r>
              <a:rPr sz="1400" spc="-5" dirty="0">
                <a:latin typeface="Carlito"/>
                <a:cs typeface="Carlito"/>
              </a:rPr>
              <a:t>that </a:t>
            </a:r>
            <a:r>
              <a:rPr sz="1400" spc="-10" dirty="0">
                <a:latin typeface="Carlito"/>
                <a:cs typeface="Carlito"/>
              </a:rPr>
              <a:t>didn’t  register returns </a:t>
            </a:r>
            <a:r>
              <a:rPr sz="1400" spc="-5" dirty="0">
                <a:latin typeface="Carlito"/>
                <a:cs typeface="Carlito"/>
              </a:rPr>
              <a:t>(</a:t>
            </a:r>
            <a:r>
              <a:rPr sz="1400" i="1" spc="-5" dirty="0">
                <a:latin typeface="Carlito"/>
                <a:cs typeface="Carlito"/>
              </a:rPr>
              <a:t>specifically </a:t>
            </a:r>
            <a:r>
              <a:rPr sz="1400" i="1" spc="-20" dirty="0">
                <a:latin typeface="Carlito"/>
                <a:cs typeface="Carlito"/>
              </a:rPr>
              <a:t>Territories </a:t>
            </a:r>
            <a:r>
              <a:rPr sz="1400" b="1" i="1" spc="-5" dirty="0">
                <a:latin typeface="Carlito"/>
                <a:cs typeface="Carlito"/>
              </a:rPr>
              <a:t>2 </a:t>
            </a:r>
            <a:r>
              <a:rPr sz="1400" i="1" spc="-5" dirty="0">
                <a:latin typeface="Carlito"/>
                <a:cs typeface="Carlito"/>
              </a:rPr>
              <a:t>&amp;</a:t>
            </a:r>
            <a:r>
              <a:rPr sz="1400" i="1" spc="100" dirty="0">
                <a:latin typeface="Carlito"/>
                <a:cs typeface="Carlito"/>
              </a:rPr>
              <a:t> </a:t>
            </a:r>
            <a:r>
              <a:rPr sz="1400" b="1" i="1" spc="-5" dirty="0">
                <a:latin typeface="Carlito"/>
                <a:cs typeface="Carlito"/>
              </a:rPr>
              <a:t>3</a:t>
            </a:r>
            <a:r>
              <a:rPr sz="1400" spc="-5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245525" y="3970020"/>
            <a:ext cx="184150" cy="2070735"/>
            <a:chOff x="9245525" y="3970020"/>
            <a:chExt cx="184150" cy="2070735"/>
          </a:xfrm>
        </p:grpSpPr>
        <p:sp>
          <p:nvSpPr>
            <p:cNvPr id="48" name="object 48"/>
            <p:cNvSpPr/>
            <p:nvPr/>
          </p:nvSpPr>
          <p:spPr>
            <a:xfrm>
              <a:off x="9245525" y="3972253"/>
              <a:ext cx="183869" cy="2068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257157" y="3979545"/>
              <a:ext cx="116205" cy="1993900"/>
            </a:xfrm>
            <a:custGeom>
              <a:avLst/>
              <a:gdLst/>
              <a:ahLst/>
              <a:cxnLst/>
              <a:rect l="l" t="t" r="r" b="b"/>
              <a:pathLst>
                <a:path w="116204" h="1993900">
                  <a:moveTo>
                    <a:pt x="0" y="0"/>
                  </a:moveTo>
                  <a:lnTo>
                    <a:pt x="22550" y="6443"/>
                  </a:lnTo>
                  <a:lnTo>
                    <a:pt x="40957" y="24018"/>
                  </a:lnTo>
                  <a:lnTo>
                    <a:pt x="53363" y="50095"/>
                  </a:lnTo>
                  <a:lnTo>
                    <a:pt x="57912" y="82041"/>
                  </a:lnTo>
                  <a:lnTo>
                    <a:pt x="57912" y="545083"/>
                  </a:lnTo>
                  <a:lnTo>
                    <a:pt x="62460" y="577030"/>
                  </a:lnTo>
                  <a:lnTo>
                    <a:pt x="74866" y="603107"/>
                  </a:lnTo>
                  <a:lnTo>
                    <a:pt x="93273" y="620682"/>
                  </a:lnTo>
                  <a:lnTo>
                    <a:pt x="115824" y="627125"/>
                  </a:lnTo>
                  <a:lnTo>
                    <a:pt x="93273" y="633569"/>
                  </a:lnTo>
                  <a:lnTo>
                    <a:pt x="74866" y="651144"/>
                  </a:lnTo>
                  <a:lnTo>
                    <a:pt x="62460" y="677221"/>
                  </a:lnTo>
                  <a:lnTo>
                    <a:pt x="57912" y="709167"/>
                  </a:lnTo>
                  <a:lnTo>
                    <a:pt x="57912" y="1911349"/>
                  </a:lnTo>
                  <a:lnTo>
                    <a:pt x="53363" y="1943285"/>
                  </a:lnTo>
                  <a:lnTo>
                    <a:pt x="40957" y="1969363"/>
                  </a:lnTo>
                  <a:lnTo>
                    <a:pt x="22550" y="1986945"/>
                  </a:lnTo>
                  <a:lnTo>
                    <a:pt x="0" y="1993391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578593" y="4338066"/>
            <a:ext cx="22212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Since no information about  </a:t>
            </a:r>
            <a:r>
              <a:rPr sz="1200" i="1" spc="-15" dirty="0">
                <a:solidFill>
                  <a:srgbClr val="252525"/>
                </a:solidFill>
                <a:latin typeface="Carlito"/>
                <a:cs typeface="Carlito"/>
              </a:rPr>
              <a:t>Territory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2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3 is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passed from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Returns_Data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to 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they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get filtered  out of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lookup, and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subsequently 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filtered out of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200" i="1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Sales_Data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45985" y="6000559"/>
            <a:ext cx="2228215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3)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Returns_Data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5601" y="6239255"/>
            <a:ext cx="222758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1)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10" dirty="0">
                <a:latin typeface="Carlito"/>
                <a:cs typeface="Carlito"/>
              </a:rPr>
              <a:t>Territory_Lookup</a:t>
            </a:r>
            <a:r>
              <a:rPr sz="1200" b="1" i="1" spc="20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29990" y="6239255"/>
            <a:ext cx="222758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i="1" spc="-5" dirty="0">
                <a:latin typeface="Carlito"/>
                <a:cs typeface="Carlito"/>
              </a:rPr>
              <a:t>2) Filtering using </a:t>
            </a:r>
            <a:r>
              <a:rPr sz="1200" i="1" spc="-15" dirty="0">
                <a:latin typeface="Carlito"/>
                <a:cs typeface="Carlito"/>
              </a:rPr>
              <a:t>TerritoryKey</a:t>
            </a:r>
            <a:r>
              <a:rPr sz="1200" i="1" spc="-2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200" i="1" dirty="0">
                <a:latin typeface="Carlito"/>
                <a:cs typeface="Carlito"/>
              </a:rPr>
              <a:t>the </a:t>
            </a:r>
            <a:r>
              <a:rPr sz="1200" b="1" i="1" spc="-5" dirty="0">
                <a:latin typeface="Carlito"/>
                <a:cs typeface="Carlito"/>
              </a:rPr>
              <a:t>Sales_Data</a:t>
            </a:r>
            <a:r>
              <a:rPr sz="1200" b="1" i="1" spc="1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6001" y="325120"/>
            <a:ext cx="841679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5" dirty="0">
                <a:latin typeface="Carlito"/>
                <a:cs typeface="Carlito"/>
              </a:rPr>
              <a:t>TWO-WAY </a:t>
            </a:r>
            <a:r>
              <a:rPr sz="3200" b="0" spc="-40" dirty="0">
                <a:latin typeface="Carlito"/>
                <a:cs typeface="Carlito"/>
              </a:rPr>
              <a:t>FILTERS: </a:t>
            </a:r>
            <a:r>
              <a:rPr sz="3200" spc="-5" dirty="0"/>
              <a:t>A </a:t>
            </a:r>
            <a:r>
              <a:rPr sz="3200" spc="-20" dirty="0"/>
              <a:t>WORD </a:t>
            </a:r>
            <a:r>
              <a:rPr sz="3200" spc="-5" dirty="0"/>
              <a:t>OF</a:t>
            </a:r>
            <a:r>
              <a:rPr sz="3200" spc="145" dirty="0"/>
              <a:t> </a:t>
            </a:r>
            <a:r>
              <a:rPr sz="3200" spc="-25" dirty="0"/>
              <a:t>WARNING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7931" y="1182603"/>
            <a:ext cx="5120640" cy="3575050"/>
            <a:chOff x="377931" y="1182603"/>
            <a:chExt cx="5120640" cy="3575050"/>
          </a:xfrm>
        </p:grpSpPr>
        <p:sp>
          <p:nvSpPr>
            <p:cNvPr id="5" name="object 5"/>
            <p:cNvSpPr/>
            <p:nvPr/>
          </p:nvSpPr>
          <p:spPr>
            <a:xfrm>
              <a:off x="377931" y="1182603"/>
              <a:ext cx="4546894" cy="35745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381" y="1194054"/>
              <a:ext cx="4477512" cy="3505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3281" y="2349957"/>
              <a:ext cx="318592" cy="3260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51000" y="2387727"/>
              <a:ext cx="196215" cy="203835"/>
            </a:xfrm>
            <a:custGeom>
              <a:avLst/>
              <a:gdLst/>
              <a:ahLst/>
              <a:cxnLst/>
              <a:rect l="l" t="t" r="r" b="b"/>
              <a:pathLst>
                <a:path w="196215" h="203835">
                  <a:moveTo>
                    <a:pt x="0" y="203453"/>
                  </a:moveTo>
                  <a:lnTo>
                    <a:pt x="195834" y="203453"/>
                  </a:lnTo>
                  <a:lnTo>
                    <a:pt x="195834" y="0"/>
                  </a:lnTo>
                  <a:lnTo>
                    <a:pt x="0" y="0"/>
                  </a:lnTo>
                  <a:lnTo>
                    <a:pt x="0" y="20345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5035" y="2349957"/>
              <a:ext cx="317842" cy="3260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92754" y="2387727"/>
              <a:ext cx="195580" cy="203835"/>
            </a:xfrm>
            <a:custGeom>
              <a:avLst/>
              <a:gdLst/>
              <a:ahLst/>
              <a:cxnLst/>
              <a:rect l="l" t="t" r="r" b="b"/>
              <a:pathLst>
                <a:path w="195580" h="203835">
                  <a:moveTo>
                    <a:pt x="0" y="203453"/>
                  </a:moveTo>
                  <a:lnTo>
                    <a:pt x="195071" y="203453"/>
                  </a:lnTo>
                  <a:lnTo>
                    <a:pt x="195071" y="0"/>
                  </a:lnTo>
                  <a:lnTo>
                    <a:pt x="0" y="0"/>
                  </a:lnTo>
                  <a:lnTo>
                    <a:pt x="0" y="20345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7504" y="2919476"/>
              <a:ext cx="1330960" cy="499109"/>
            </a:xfrm>
            <a:custGeom>
              <a:avLst/>
              <a:gdLst/>
              <a:ahLst/>
              <a:cxnLst/>
              <a:rect l="l" t="t" r="r" b="b"/>
              <a:pathLst>
                <a:path w="1330960" h="499110">
                  <a:moveTo>
                    <a:pt x="1310130" y="447039"/>
                  </a:moveTo>
                  <a:lnTo>
                    <a:pt x="1266571" y="447039"/>
                  </a:lnTo>
                  <a:lnTo>
                    <a:pt x="1267968" y="472439"/>
                  </a:lnTo>
                  <a:lnTo>
                    <a:pt x="1255387" y="473123"/>
                  </a:lnTo>
                  <a:lnTo>
                    <a:pt x="1257046" y="498601"/>
                  </a:lnTo>
                  <a:lnTo>
                    <a:pt x="1330579" y="455675"/>
                  </a:lnTo>
                  <a:lnTo>
                    <a:pt x="1310130" y="447039"/>
                  </a:lnTo>
                  <a:close/>
                </a:path>
                <a:path w="1330960" h="499110">
                  <a:moveTo>
                    <a:pt x="13081" y="0"/>
                  </a:moveTo>
                  <a:lnTo>
                    <a:pt x="99060" y="81787"/>
                  </a:lnTo>
                  <a:lnTo>
                    <a:pt x="246761" y="169925"/>
                  </a:lnTo>
                  <a:lnTo>
                    <a:pt x="343789" y="225551"/>
                  </a:lnTo>
                  <a:lnTo>
                    <a:pt x="391668" y="252222"/>
                  </a:lnTo>
                  <a:lnTo>
                    <a:pt x="439166" y="278002"/>
                  </a:lnTo>
                  <a:lnTo>
                    <a:pt x="485902" y="302387"/>
                  </a:lnTo>
                  <a:lnTo>
                    <a:pt x="532130" y="325627"/>
                  </a:lnTo>
                  <a:lnTo>
                    <a:pt x="577723" y="347599"/>
                  </a:lnTo>
                  <a:lnTo>
                    <a:pt x="622554" y="367919"/>
                  </a:lnTo>
                  <a:lnTo>
                    <a:pt x="666623" y="386588"/>
                  </a:lnTo>
                  <a:lnTo>
                    <a:pt x="709803" y="403606"/>
                  </a:lnTo>
                  <a:lnTo>
                    <a:pt x="752094" y="418591"/>
                  </a:lnTo>
                  <a:lnTo>
                    <a:pt x="793369" y="431546"/>
                  </a:lnTo>
                  <a:lnTo>
                    <a:pt x="833755" y="442722"/>
                  </a:lnTo>
                  <a:lnTo>
                    <a:pt x="873252" y="452120"/>
                  </a:lnTo>
                  <a:lnTo>
                    <a:pt x="911987" y="459739"/>
                  </a:lnTo>
                  <a:lnTo>
                    <a:pt x="949706" y="465963"/>
                  </a:lnTo>
                  <a:lnTo>
                    <a:pt x="1023239" y="473963"/>
                  </a:lnTo>
                  <a:lnTo>
                    <a:pt x="1094486" y="477393"/>
                  </a:lnTo>
                  <a:lnTo>
                    <a:pt x="1129411" y="477900"/>
                  </a:lnTo>
                  <a:lnTo>
                    <a:pt x="1163701" y="477393"/>
                  </a:lnTo>
                  <a:lnTo>
                    <a:pt x="1197864" y="476250"/>
                  </a:lnTo>
                  <a:lnTo>
                    <a:pt x="1255387" y="473123"/>
                  </a:lnTo>
                  <a:lnTo>
                    <a:pt x="1254044" y="452500"/>
                  </a:lnTo>
                  <a:lnTo>
                    <a:pt x="1129157" y="452500"/>
                  </a:lnTo>
                  <a:lnTo>
                    <a:pt x="1129318" y="452498"/>
                  </a:lnTo>
                  <a:lnTo>
                    <a:pt x="1094867" y="452120"/>
                  </a:lnTo>
                  <a:lnTo>
                    <a:pt x="1095248" y="452120"/>
                  </a:lnTo>
                  <a:lnTo>
                    <a:pt x="1060323" y="450850"/>
                  </a:lnTo>
                  <a:lnTo>
                    <a:pt x="1060577" y="450850"/>
                  </a:lnTo>
                  <a:lnTo>
                    <a:pt x="1025017" y="448690"/>
                  </a:lnTo>
                  <a:lnTo>
                    <a:pt x="1025525" y="448690"/>
                  </a:lnTo>
                  <a:lnTo>
                    <a:pt x="989457" y="445262"/>
                  </a:lnTo>
                  <a:lnTo>
                    <a:pt x="989838" y="445262"/>
                  </a:lnTo>
                  <a:lnTo>
                    <a:pt x="954154" y="440816"/>
                  </a:lnTo>
                  <a:lnTo>
                    <a:pt x="953516" y="440816"/>
                  </a:lnTo>
                  <a:lnTo>
                    <a:pt x="916178" y="434721"/>
                  </a:lnTo>
                  <a:lnTo>
                    <a:pt x="916686" y="434721"/>
                  </a:lnTo>
                  <a:lnTo>
                    <a:pt x="879106" y="427354"/>
                  </a:lnTo>
                  <a:lnTo>
                    <a:pt x="878967" y="427354"/>
                  </a:lnTo>
                  <a:lnTo>
                    <a:pt x="839851" y="418084"/>
                  </a:lnTo>
                  <a:lnTo>
                    <a:pt x="800354" y="407162"/>
                  </a:lnTo>
                  <a:lnTo>
                    <a:pt x="759968" y="394462"/>
                  </a:lnTo>
                  <a:lnTo>
                    <a:pt x="718439" y="379729"/>
                  </a:lnTo>
                  <a:lnTo>
                    <a:pt x="718625" y="379729"/>
                  </a:lnTo>
                  <a:lnTo>
                    <a:pt x="676469" y="363093"/>
                  </a:lnTo>
                  <a:lnTo>
                    <a:pt x="632587" y="344550"/>
                  </a:lnTo>
                  <a:lnTo>
                    <a:pt x="588671" y="324612"/>
                  </a:lnTo>
                  <a:lnTo>
                    <a:pt x="543569" y="302895"/>
                  </a:lnTo>
                  <a:lnTo>
                    <a:pt x="543433" y="302895"/>
                  </a:lnTo>
                  <a:lnTo>
                    <a:pt x="497711" y="279908"/>
                  </a:lnTo>
                  <a:lnTo>
                    <a:pt x="450977" y="255524"/>
                  </a:lnTo>
                  <a:lnTo>
                    <a:pt x="403860" y="229997"/>
                  </a:lnTo>
                  <a:lnTo>
                    <a:pt x="356235" y="203453"/>
                  </a:lnTo>
                  <a:lnTo>
                    <a:pt x="308324" y="176149"/>
                  </a:lnTo>
                  <a:lnTo>
                    <a:pt x="259461" y="147954"/>
                  </a:lnTo>
                  <a:lnTo>
                    <a:pt x="112141" y="60071"/>
                  </a:lnTo>
                  <a:lnTo>
                    <a:pt x="13081" y="0"/>
                  </a:lnTo>
                  <a:close/>
                </a:path>
                <a:path w="1330960" h="499110">
                  <a:moveTo>
                    <a:pt x="1266571" y="447039"/>
                  </a:moveTo>
                  <a:lnTo>
                    <a:pt x="1253735" y="447762"/>
                  </a:lnTo>
                  <a:lnTo>
                    <a:pt x="1255387" y="473123"/>
                  </a:lnTo>
                  <a:lnTo>
                    <a:pt x="1267968" y="472439"/>
                  </a:lnTo>
                  <a:lnTo>
                    <a:pt x="1266571" y="447039"/>
                  </a:lnTo>
                  <a:close/>
                </a:path>
                <a:path w="1330960" h="499110">
                  <a:moveTo>
                    <a:pt x="1129318" y="452498"/>
                  </a:moveTo>
                  <a:lnTo>
                    <a:pt x="1129157" y="452500"/>
                  </a:lnTo>
                  <a:lnTo>
                    <a:pt x="1129538" y="452500"/>
                  </a:lnTo>
                  <a:lnTo>
                    <a:pt x="1129318" y="452498"/>
                  </a:lnTo>
                  <a:close/>
                </a:path>
                <a:path w="1330960" h="499110">
                  <a:moveTo>
                    <a:pt x="1253735" y="447762"/>
                  </a:moveTo>
                  <a:lnTo>
                    <a:pt x="1196594" y="450976"/>
                  </a:lnTo>
                  <a:lnTo>
                    <a:pt x="1196848" y="450976"/>
                  </a:lnTo>
                  <a:lnTo>
                    <a:pt x="1163066" y="451993"/>
                  </a:lnTo>
                  <a:lnTo>
                    <a:pt x="1163320" y="451993"/>
                  </a:lnTo>
                  <a:lnTo>
                    <a:pt x="1129318" y="452498"/>
                  </a:lnTo>
                  <a:lnTo>
                    <a:pt x="1129538" y="452500"/>
                  </a:lnTo>
                  <a:lnTo>
                    <a:pt x="1254044" y="452500"/>
                  </a:lnTo>
                  <a:lnTo>
                    <a:pt x="1253735" y="447762"/>
                  </a:lnTo>
                  <a:close/>
                </a:path>
                <a:path w="1330960" h="499110">
                  <a:moveTo>
                    <a:pt x="1252093" y="422528"/>
                  </a:moveTo>
                  <a:lnTo>
                    <a:pt x="1253735" y="447762"/>
                  </a:lnTo>
                  <a:lnTo>
                    <a:pt x="1266571" y="447039"/>
                  </a:lnTo>
                  <a:lnTo>
                    <a:pt x="1310130" y="447039"/>
                  </a:lnTo>
                  <a:lnTo>
                    <a:pt x="1252093" y="422528"/>
                  </a:lnTo>
                  <a:close/>
                </a:path>
                <a:path w="1330960" h="499110">
                  <a:moveTo>
                    <a:pt x="953135" y="440689"/>
                  </a:moveTo>
                  <a:lnTo>
                    <a:pt x="953516" y="440816"/>
                  </a:lnTo>
                  <a:lnTo>
                    <a:pt x="954154" y="440816"/>
                  </a:lnTo>
                  <a:lnTo>
                    <a:pt x="953135" y="440689"/>
                  </a:lnTo>
                  <a:close/>
                </a:path>
                <a:path w="1330960" h="499110">
                  <a:moveTo>
                    <a:pt x="878459" y="427227"/>
                  </a:moveTo>
                  <a:lnTo>
                    <a:pt x="878967" y="427354"/>
                  </a:lnTo>
                  <a:lnTo>
                    <a:pt x="879106" y="427354"/>
                  </a:lnTo>
                  <a:lnTo>
                    <a:pt x="878459" y="427227"/>
                  </a:lnTo>
                  <a:close/>
                </a:path>
                <a:path w="1330960" h="499110">
                  <a:moveTo>
                    <a:pt x="840190" y="418164"/>
                  </a:moveTo>
                  <a:lnTo>
                    <a:pt x="840359" y="418211"/>
                  </a:lnTo>
                  <a:lnTo>
                    <a:pt x="840190" y="418164"/>
                  </a:lnTo>
                  <a:close/>
                </a:path>
                <a:path w="1330960" h="499110">
                  <a:moveTo>
                    <a:pt x="839899" y="418084"/>
                  </a:moveTo>
                  <a:lnTo>
                    <a:pt x="840190" y="418164"/>
                  </a:lnTo>
                  <a:lnTo>
                    <a:pt x="839899" y="418084"/>
                  </a:lnTo>
                  <a:close/>
                </a:path>
                <a:path w="1330960" h="499110">
                  <a:moveTo>
                    <a:pt x="800457" y="407162"/>
                  </a:moveTo>
                  <a:lnTo>
                    <a:pt x="800862" y="407288"/>
                  </a:lnTo>
                  <a:lnTo>
                    <a:pt x="800457" y="407162"/>
                  </a:lnTo>
                  <a:close/>
                </a:path>
                <a:path w="1330960" h="499110">
                  <a:moveTo>
                    <a:pt x="760165" y="394524"/>
                  </a:moveTo>
                  <a:lnTo>
                    <a:pt x="760349" y="394588"/>
                  </a:lnTo>
                  <a:lnTo>
                    <a:pt x="760165" y="394524"/>
                  </a:lnTo>
                  <a:close/>
                </a:path>
                <a:path w="1330960" h="499110">
                  <a:moveTo>
                    <a:pt x="759990" y="394462"/>
                  </a:moveTo>
                  <a:lnTo>
                    <a:pt x="760165" y="394524"/>
                  </a:lnTo>
                  <a:lnTo>
                    <a:pt x="759990" y="394462"/>
                  </a:lnTo>
                  <a:close/>
                </a:path>
                <a:path w="1330960" h="499110">
                  <a:moveTo>
                    <a:pt x="718625" y="379729"/>
                  </a:moveTo>
                  <a:lnTo>
                    <a:pt x="718439" y="379729"/>
                  </a:lnTo>
                  <a:lnTo>
                    <a:pt x="718947" y="379857"/>
                  </a:lnTo>
                  <a:lnTo>
                    <a:pt x="718625" y="379729"/>
                  </a:lnTo>
                  <a:close/>
                </a:path>
                <a:path w="1330960" h="499110">
                  <a:moveTo>
                    <a:pt x="676148" y="362965"/>
                  </a:moveTo>
                  <a:lnTo>
                    <a:pt x="676402" y="363093"/>
                  </a:lnTo>
                  <a:lnTo>
                    <a:pt x="676148" y="362965"/>
                  </a:lnTo>
                  <a:close/>
                </a:path>
                <a:path w="1330960" h="499110">
                  <a:moveTo>
                    <a:pt x="632687" y="344550"/>
                  </a:moveTo>
                  <a:lnTo>
                    <a:pt x="632968" y="344677"/>
                  </a:lnTo>
                  <a:lnTo>
                    <a:pt x="632687" y="344550"/>
                  </a:lnTo>
                  <a:close/>
                </a:path>
                <a:path w="1330960" h="499110">
                  <a:moveTo>
                    <a:pt x="588391" y="324485"/>
                  </a:moveTo>
                  <a:lnTo>
                    <a:pt x="588645" y="324612"/>
                  </a:lnTo>
                  <a:lnTo>
                    <a:pt x="588391" y="324485"/>
                  </a:lnTo>
                  <a:close/>
                </a:path>
                <a:path w="1330960" h="499110">
                  <a:moveTo>
                    <a:pt x="543306" y="302768"/>
                  </a:moveTo>
                  <a:lnTo>
                    <a:pt x="543569" y="302895"/>
                  </a:lnTo>
                  <a:lnTo>
                    <a:pt x="543306" y="302768"/>
                  </a:lnTo>
                  <a:close/>
                </a:path>
                <a:path w="1330960" h="499110">
                  <a:moveTo>
                    <a:pt x="497459" y="279781"/>
                  </a:moveTo>
                  <a:lnTo>
                    <a:pt x="497711" y="279908"/>
                  </a:lnTo>
                  <a:lnTo>
                    <a:pt x="497459" y="279781"/>
                  </a:lnTo>
                  <a:close/>
                </a:path>
                <a:path w="1330960" h="499110">
                  <a:moveTo>
                    <a:pt x="308102" y="176022"/>
                  </a:moveTo>
                  <a:lnTo>
                    <a:pt x="308324" y="176149"/>
                  </a:lnTo>
                  <a:lnTo>
                    <a:pt x="308102" y="176022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602527" y="3041499"/>
            <a:ext cx="6087773" cy="656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74894" y="1587246"/>
            <a:ext cx="578802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spc="-15" dirty="0">
                <a:latin typeface="Carlito"/>
                <a:cs typeface="Carlito"/>
              </a:rPr>
              <a:t>two-way </a:t>
            </a:r>
            <a:r>
              <a:rPr sz="1800" spc="-10" dirty="0">
                <a:latin typeface="Carlito"/>
                <a:cs typeface="Carlito"/>
              </a:rPr>
              <a:t>filters </a:t>
            </a:r>
            <a:r>
              <a:rPr sz="1800" spc="-20" dirty="0">
                <a:latin typeface="Carlito"/>
                <a:cs typeface="Carlito"/>
              </a:rPr>
              <a:t>carefully,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b="1" dirty="0">
                <a:latin typeface="Carlito"/>
                <a:cs typeface="Carlito"/>
              </a:rPr>
              <a:t>only </a:t>
            </a:r>
            <a:r>
              <a:rPr sz="1800" b="1" spc="-5" dirty="0">
                <a:latin typeface="Carlito"/>
                <a:cs typeface="Carlito"/>
              </a:rPr>
              <a:t>when</a:t>
            </a:r>
            <a:r>
              <a:rPr sz="1800" b="1" spc="25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necessary*</a:t>
            </a:r>
            <a:endParaRPr sz="1800">
              <a:latin typeface="Carlito"/>
              <a:cs typeface="Carlito"/>
            </a:endParaRPr>
          </a:p>
          <a:p>
            <a:pPr marL="755650" marR="5080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400" spc="-5" dirty="0">
                <a:latin typeface="Carlito"/>
                <a:cs typeface="Carlito"/>
              </a:rPr>
              <a:t>If </a:t>
            </a:r>
            <a:r>
              <a:rPr sz="1400" spc="-15" dirty="0">
                <a:latin typeface="Carlito"/>
                <a:cs typeface="Carlito"/>
              </a:rPr>
              <a:t>you </a:t>
            </a:r>
            <a:r>
              <a:rPr sz="1400" spc="-5" dirty="0">
                <a:latin typeface="Carlito"/>
                <a:cs typeface="Carlito"/>
              </a:rPr>
              <a:t>try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use multiple </a:t>
            </a:r>
            <a:r>
              <a:rPr sz="1400" spc="-10" dirty="0">
                <a:latin typeface="Carlito"/>
                <a:cs typeface="Carlito"/>
              </a:rPr>
              <a:t>two-way </a:t>
            </a:r>
            <a:r>
              <a:rPr sz="1400" spc="-15" dirty="0">
                <a:latin typeface="Carlito"/>
                <a:cs typeface="Carlito"/>
              </a:rPr>
              <a:t>filters </a:t>
            </a:r>
            <a:r>
              <a:rPr sz="1400" spc="-5" dirty="0">
                <a:latin typeface="Carlito"/>
                <a:cs typeface="Carlito"/>
              </a:rPr>
              <a:t>in a </a:t>
            </a:r>
            <a:r>
              <a:rPr sz="1400" spc="-10" dirty="0">
                <a:latin typeface="Carlito"/>
                <a:cs typeface="Carlito"/>
              </a:rPr>
              <a:t>more </a:t>
            </a:r>
            <a:r>
              <a:rPr sz="1400" spc="-15" dirty="0">
                <a:latin typeface="Carlito"/>
                <a:cs typeface="Carlito"/>
              </a:rPr>
              <a:t>complex </a:t>
            </a:r>
            <a:r>
              <a:rPr sz="1400" spc="-5" dirty="0">
                <a:latin typeface="Carlito"/>
                <a:cs typeface="Carlito"/>
              </a:rPr>
              <a:t>model,  </a:t>
            </a:r>
            <a:r>
              <a:rPr sz="1400" spc="-15" dirty="0">
                <a:latin typeface="Carlito"/>
                <a:cs typeface="Carlito"/>
              </a:rPr>
              <a:t>you </a:t>
            </a:r>
            <a:r>
              <a:rPr sz="1400" spc="-5" dirty="0">
                <a:latin typeface="Carlito"/>
                <a:cs typeface="Carlito"/>
              </a:rPr>
              <a:t>run the risk of </a:t>
            </a:r>
            <a:r>
              <a:rPr sz="1400" spc="-10" dirty="0">
                <a:latin typeface="Carlito"/>
                <a:cs typeface="Carlito"/>
              </a:rPr>
              <a:t>creating </a:t>
            </a:r>
            <a:r>
              <a:rPr sz="1400" spc="-5" dirty="0">
                <a:latin typeface="Carlito"/>
                <a:cs typeface="Carlito"/>
              </a:rPr>
              <a:t>“</a:t>
            </a:r>
            <a:r>
              <a:rPr sz="1400" b="1" i="1" spc="-5" dirty="0">
                <a:latin typeface="Carlito"/>
                <a:cs typeface="Carlito"/>
              </a:rPr>
              <a:t>ambiguous </a:t>
            </a:r>
            <a:r>
              <a:rPr sz="1400" b="1" i="1" spc="-10" dirty="0">
                <a:latin typeface="Carlito"/>
                <a:cs typeface="Carlito"/>
              </a:rPr>
              <a:t>relationships</a:t>
            </a:r>
            <a:r>
              <a:rPr sz="1400" spc="-10" dirty="0">
                <a:latin typeface="Carlito"/>
                <a:cs typeface="Carlito"/>
              </a:rPr>
              <a:t>” by introducing  </a:t>
            </a:r>
            <a:r>
              <a:rPr sz="1400" spc="-5" dirty="0">
                <a:latin typeface="Carlito"/>
                <a:cs typeface="Carlito"/>
              </a:rPr>
              <a:t>multiple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5" dirty="0">
                <a:latin typeface="Carlito"/>
                <a:cs typeface="Carlito"/>
              </a:rPr>
              <a:t>paths between</a:t>
            </a:r>
            <a:r>
              <a:rPr sz="1400" spc="8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tables: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55920" y="3796284"/>
            <a:ext cx="6406515" cy="241935"/>
            <a:chOff x="5455920" y="3796284"/>
            <a:chExt cx="6406515" cy="241935"/>
          </a:xfrm>
        </p:grpSpPr>
        <p:sp>
          <p:nvSpPr>
            <p:cNvPr id="15" name="object 15"/>
            <p:cNvSpPr/>
            <p:nvPr/>
          </p:nvSpPr>
          <p:spPr>
            <a:xfrm>
              <a:off x="5458199" y="3808072"/>
              <a:ext cx="6403857" cy="2295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65445" y="3805809"/>
              <a:ext cx="6329680" cy="165100"/>
            </a:xfrm>
            <a:custGeom>
              <a:avLst/>
              <a:gdLst/>
              <a:ahLst/>
              <a:cxnLst/>
              <a:rect l="l" t="t" r="r" b="b"/>
              <a:pathLst>
                <a:path w="6329680" h="165100">
                  <a:moveTo>
                    <a:pt x="6329172" y="0"/>
                  </a:moveTo>
                  <a:lnTo>
                    <a:pt x="6320010" y="32039"/>
                  </a:lnTo>
                  <a:lnTo>
                    <a:pt x="6295024" y="58197"/>
                  </a:lnTo>
                  <a:lnTo>
                    <a:pt x="6257966" y="75830"/>
                  </a:lnTo>
                  <a:lnTo>
                    <a:pt x="6212585" y="82296"/>
                  </a:lnTo>
                  <a:lnTo>
                    <a:pt x="3221735" y="82296"/>
                  </a:lnTo>
                  <a:lnTo>
                    <a:pt x="3176355" y="88761"/>
                  </a:lnTo>
                  <a:lnTo>
                    <a:pt x="3139297" y="106394"/>
                  </a:lnTo>
                  <a:lnTo>
                    <a:pt x="3114311" y="132552"/>
                  </a:lnTo>
                  <a:lnTo>
                    <a:pt x="3105150" y="164592"/>
                  </a:lnTo>
                  <a:lnTo>
                    <a:pt x="3095988" y="132552"/>
                  </a:lnTo>
                  <a:lnTo>
                    <a:pt x="3071002" y="106394"/>
                  </a:lnTo>
                  <a:lnTo>
                    <a:pt x="3033944" y="88761"/>
                  </a:lnTo>
                  <a:lnTo>
                    <a:pt x="2988563" y="82296"/>
                  </a:lnTo>
                  <a:lnTo>
                    <a:pt x="116585" y="82296"/>
                  </a:lnTo>
                  <a:lnTo>
                    <a:pt x="71205" y="75830"/>
                  </a:lnTo>
                  <a:lnTo>
                    <a:pt x="34147" y="58197"/>
                  </a:lnTo>
                  <a:lnTo>
                    <a:pt x="9161" y="3203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88811" y="4163821"/>
            <a:ext cx="537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In this model,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context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Product_Lookup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can pass down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to 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Returns_Data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and 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which would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accordingly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based on the  </a:t>
            </a:r>
            <a:r>
              <a:rPr sz="1200" i="1" spc="-15" dirty="0">
                <a:solidFill>
                  <a:srgbClr val="252525"/>
                </a:solidFill>
                <a:latin typeface="Carlito"/>
                <a:cs typeface="Carlito"/>
              </a:rPr>
              <a:t>TerritoryKey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passed from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Returns</a:t>
            </a:r>
            <a:r>
              <a:rPr sz="1200" i="1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8811" y="4895595"/>
            <a:ext cx="5481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If we were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able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to activate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relationship between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Product_Lookup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Sales_Data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as  well,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filters could pass from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b="1" i="1" spc="-5" dirty="0">
                <a:solidFill>
                  <a:srgbClr val="252525"/>
                </a:solidFill>
                <a:latin typeface="Carlito"/>
                <a:cs typeface="Carlito"/>
              </a:rPr>
              <a:t>Product_Lookup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through EITHER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Sales or  Returns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table to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reach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200" b="1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could yield conflicting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2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2049" y="4935590"/>
            <a:ext cx="4660265" cy="1316355"/>
            <a:chOff x="342049" y="4935590"/>
            <a:chExt cx="4660265" cy="1316355"/>
          </a:xfrm>
        </p:grpSpPr>
        <p:sp>
          <p:nvSpPr>
            <p:cNvPr id="20" name="object 20"/>
            <p:cNvSpPr/>
            <p:nvPr/>
          </p:nvSpPr>
          <p:spPr>
            <a:xfrm>
              <a:off x="342049" y="4935590"/>
              <a:ext cx="4659718" cy="13160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9382" y="4983480"/>
              <a:ext cx="4478020" cy="1133475"/>
            </a:xfrm>
            <a:custGeom>
              <a:avLst/>
              <a:gdLst/>
              <a:ahLst/>
              <a:cxnLst/>
              <a:rect l="l" t="t" r="r" b="b"/>
              <a:pathLst>
                <a:path w="4478020" h="1133475">
                  <a:moveTo>
                    <a:pt x="4477512" y="0"/>
                  </a:moveTo>
                  <a:lnTo>
                    <a:pt x="0" y="0"/>
                  </a:lnTo>
                  <a:lnTo>
                    <a:pt x="0" y="1133094"/>
                  </a:lnTo>
                  <a:lnTo>
                    <a:pt x="4477512" y="1133094"/>
                  </a:lnTo>
                  <a:lnTo>
                    <a:pt x="4477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6250" y="5156454"/>
              <a:ext cx="771144" cy="7993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9381" y="4983479"/>
            <a:ext cx="4478020" cy="11334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080770" algn="just">
              <a:lnSpc>
                <a:spcPct val="100000"/>
              </a:lnSpc>
              <a:spcBef>
                <a:spcPts val="35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1099820" marR="458470" algn="just">
              <a:lnSpc>
                <a:spcPct val="100000"/>
              </a:lnSpc>
              <a:spcBef>
                <a:spcPts val="85"/>
              </a:spcBef>
            </a:pPr>
            <a:r>
              <a:rPr sz="1400" i="1" spc="-10" dirty="0">
                <a:latin typeface="Carlito"/>
                <a:cs typeface="Carlito"/>
              </a:rPr>
              <a:t>Design </a:t>
            </a:r>
            <a:r>
              <a:rPr sz="1400" i="1" spc="-5" dirty="0">
                <a:latin typeface="Carlito"/>
                <a:cs typeface="Carlito"/>
              </a:rPr>
              <a:t>your models with </a:t>
            </a:r>
            <a:r>
              <a:rPr sz="1400" b="1" i="1" spc="-5" dirty="0">
                <a:latin typeface="Carlito"/>
                <a:cs typeface="Carlito"/>
              </a:rPr>
              <a:t>one-way </a:t>
            </a:r>
            <a:r>
              <a:rPr sz="1400" b="1" i="1" spc="-10" dirty="0">
                <a:latin typeface="Carlito"/>
                <a:cs typeface="Carlito"/>
              </a:rPr>
              <a:t>filters  </a:t>
            </a:r>
            <a:r>
              <a:rPr sz="1400" i="1" spc="-5" dirty="0">
                <a:latin typeface="Carlito"/>
                <a:cs typeface="Carlito"/>
              </a:rPr>
              <a:t>and </a:t>
            </a:r>
            <a:r>
              <a:rPr sz="1400" b="1" i="1" spc="-10" dirty="0">
                <a:latin typeface="Carlito"/>
                <a:cs typeface="Carlito"/>
              </a:rPr>
              <a:t>1-to-Many </a:t>
            </a:r>
            <a:r>
              <a:rPr sz="1400" b="1" i="1" spc="-5" dirty="0">
                <a:latin typeface="Carlito"/>
                <a:cs typeface="Carlito"/>
              </a:rPr>
              <a:t>cardinality</a:t>
            </a:r>
            <a:r>
              <a:rPr sz="1400" i="1" spc="-5" dirty="0">
                <a:latin typeface="Carlito"/>
                <a:cs typeface="Carlito"/>
              </a:rPr>
              <a:t>, unless more  </a:t>
            </a:r>
            <a:r>
              <a:rPr sz="1400" i="1" spc="-15" dirty="0">
                <a:latin typeface="Carlito"/>
                <a:cs typeface="Carlito"/>
              </a:rPr>
              <a:t>complex </a:t>
            </a:r>
            <a:r>
              <a:rPr sz="1400" i="1" spc="-5" dirty="0">
                <a:latin typeface="Carlito"/>
                <a:cs typeface="Carlito"/>
              </a:rPr>
              <a:t>relationships are</a:t>
            </a:r>
            <a:r>
              <a:rPr sz="1400" i="1" spc="35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necessary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739" y="6656578"/>
            <a:ext cx="92367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latin typeface="Carlito"/>
                <a:cs typeface="Carlito"/>
              </a:rPr>
              <a:t>*Two-way</a:t>
            </a:r>
            <a:r>
              <a:rPr sz="800" i="1" spc="2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filters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are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not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recommended</a:t>
            </a:r>
            <a:r>
              <a:rPr sz="800" i="1" spc="3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for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models</a:t>
            </a:r>
            <a:r>
              <a:rPr sz="800" i="1" spc="2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with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multiple</a:t>
            </a:r>
            <a:r>
              <a:rPr sz="800" i="1" spc="2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data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tables,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but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may</a:t>
            </a:r>
            <a:r>
              <a:rPr sz="800" i="1" spc="1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be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used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when</a:t>
            </a:r>
            <a:r>
              <a:rPr sz="800" i="1" spc="1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you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need</a:t>
            </a:r>
            <a:r>
              <a:rPr sz="800" i="1" spc="1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to filter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a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lookup</a:t>
            </a:r>
            <a:r>
              <a:rPr sz="800" i="1" spc="20" dirty="0">
                <a:latin typeface="Carlito"/>
                <a:cs typeface="Carlito"/>
              </a:rPr>
              <a:t> </a:t>
            </a:r>
            <a:r>
              <a:rPr sz="800" i="1" spc="5" dirty="0">
                <a:latin typeface="Carlito"/>
                <a:cs typeface="Carlito"/>
              </a:rPr>
              <a:t>using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a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data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table,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or connect</a:t>
            </a:r>
            <a:r>
              <a:rPr sz="800" i="1" spc="2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two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“many”</a:t>
            </a:r>
            <a:r>
              <a:rPr sz="800" i="1" spc="2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tables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via</a:t>
            </a:r>
            <a:r>
              <a:rPr sz="800" i="1" spc="1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a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shared</a:t>
            </a:r>
            <a:r>
              <a:rPr sz="800" i="1" spc="10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lookup</a:t>
            </a:r>
            <a:r>
              <a:rPr sz="800" i="1" spc="1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(not</a:t>
            </a:r>
            <a:r>
              <a:rPr sz="800" i="1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covered</a:t>
            </a:r>
            <a:r>
              <a:rPr sz="800" i="1" spc="2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in</a:t>
            </a:r>
            <a:r>
              <a:rPr sz="800" i="1" spc="5" dirty="0">
                <a:latin typeface="Carlito"/>
                <a:cs typeface="Carlito"/>
              </a:rPr>
              <a:t> </a:t>
            </a:r>
            <a:r>
              <a:rPr sz="800" i="1" spc="-5" dirty="0">
                <a:latin typeface="Carlito"/>
                <a:cs typeface="Carlito"/>
              </a:rPr>
              <a:t>this course)</a:t>
            </a:r>
            <a:endParaRPr sz="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5935" y="1549116"/>
            <a:ext cx="4681220" cy="4215765"/>
            <a:chOff x="585935" y="1549116"/>
            <a:chExt cx="4681220" cy="4215765"/>
          </a:xfrm>
        </p:grpSpPr>
        <p:sp>
          <p:nvSpPr>
            <p:cNvPr id="3" name="object 3"/>
            <p:cNvSpPr/>
            <p:nvPr/>
          </p:nvSpPr>
          <p:spPr>
            <a:xfrm>
              <a:off x="585935" y="1549116"/>
              <a:ext cx="4361773" cy="42154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7407" y="1560575"/>
              <a:ext cx="4292346" cy="4146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9572" y="4814328"/>
              <a:ext cx="1359408" cy="3171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7291" y="4852035"/>
              <a:ext cx="1236980" cy="194310"/>
            </a:xfrm>
            <a:custGeom>
              <a:avLst/>
              <a:gdLst/>
              <a:ahLst/>
              <a:cxnLst/>
              <a:rect l="l" t="t" r="r" b="b"/>
              <a:pathLst>
                <a:path w="1236980" h="194310">
                  <a:moveTo>
                    <a:pt x="0" y="194310"/>
                  </a:moveTo>
                  <a:lnTo>
                    <a:pt x="1236726" y="194310"/>
                  </a:lnTo>
                  <a:lnTo>
                    <a:pt x="1236726" y="0"/>
                  </a:lnTo>
                  <a:lnTo>
                    <a:pt x="0" y="0"/>
                  </a:lnTo>
                  <a:lnTo>
                    <a:pt x="0" y="19431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4169" y="2504694"/>
              <a:ext cx="2383155" cy="2355215"/>
            </a:xfrm>
            <a:custGeom>
              <a:avLst/>
              <a:gdLst/>
              <a:ahLst/>
              <a:cxnLst/>
              <a:rect l="l" t="t" r="r" b="b"/>
              <a:pathLst>
                <a:path w="2383154" h="2355215">
                  <a:moveTo>
                    <a:pt x="2306700" y="23875"/>
                  </a:moveTo>
                  <a:lnTo>
                    <a:pt x="2145284" y="83819"/>
                  </a:lnTo>
                  <a:lnTo>
                    <a:pt x="2067687" y="114172"/>
                  </a:lnTo>
                  <a:lnTo>
                    <a:pt x="1990090" y="145922"/>
                  </a:lnTo>
                  <a:lnTo>
                    <a:pt x="1912746" y="179450"/>
                  </a:lnTo>
                  <a:lnTo>
                    <a:pt x="1835277" y="215137"/>
                  </a:lnTo>
                  <a:lnTo>
                    <a:pt x="1796669" y="233933"/>
                  </a:lnTo>
                  <a:lnTo>
                    <a:pt x="1758188" y="253237"/>
                  </a:lnTo>
                  <a:lnTo>
                    <a:pt x="1719580" y="273430"/>
                  </a:lnTo>
                  <a:lnTo>
                    <a:pt x="1681099" y="294258"/>
                  </a:lnTo>
                  <a:lnTo>
                    <a:pt x="1642618" y="315975"/>
                  </a:lnTo>
                  <a:lnTo>
                    <a:pt x="1604391" y="338454"/>
                  </a:lnTo>
                  <a:lnTo>
                    <a:pt x="1566037" y="361822"/>
                  </a:lnTo>
                  <a:lnTo>
                    <a:pt x="1527809" y="386206"/>
                  </a:lnTo>
                  <a:lnTo>
                    <a:pt x="1489583" y="411479"/>
                  </a:lnTo>
                  <a:lnTo>
                    <a:pt x="1451609" y="437768"/>
                  </a:lnTo>
                  <a:lnTo>
                    <a:pt x="1413637" y="465200"/>
                  </a:lnTo>
                  <a:lnTo>
                    <a:pt x="1375664" y="493648"/>
                  </a:lnTo>
                  <a:lnTo>
                    <a:pt x="1337818" y="523239"/>
                  </a:lnTo>
                  <a:lnTo>
                    <a:pt x="1300099" y="554101"/>
                  </a:lnTo>
                  <a:lnTo>
                    <a:pt x="1262507" y="586104"/>
                  </a:lnTo>
                  <a:lnTo>
                    <a:pt x="1224915" y="619505"/>
                  </a:lnTo>
                  <a:lnTo>
                    <a:pt x="1187577" y="654176"/>
                  </a:lnTo>
                  <a:lnTo>
                    <a:pt x="1150239" y="690244"/>
                  </a:lnTo>
                  <a:lnTo>
                    <a:pt x="1076070" y="766317"/>
                  </a:lnTo>
                  <a:lnTo>
                    <a:pt x="1002283" y="847851"/>
                  </a:lnTo>
                  <a:lnTo>
                    <a:pt x="928878" y="934084"/>
                  </a:lnTo>
                  <a:lnTo>
                    <a:pt x="855980" y="1025016"/>
                  </a:lnTo>
                  <a:lnTo>
                    <a:pt x="783335" y="1120012"/>
                  </a:lnTo>
                  <a:lnTo>
                    <a:pt x="711072" y="1218945"/>
                  </a:lnTo>
                  <a:lnTo>
                    <a:pt x="639191" y="1321307"/>
                  </a:lnTo>
                  <a:lnTo>
                    <a:pt x="567563" y="1426844"/>
                  </a:lnTo>
                  <a:lnTo>
                    <a:pt x="495934" y="1535175"/>
                  </a:lnTo>
                  <a:lnTo>
                    <a:pt x="424815" y="1645919"/>
                  </a:lnTo>
                  <a:lnTo>
                    <a:pt x="353694" y="1758695"/>
                  </a:lnTo>
                  <a:lnTo>
                    <a:pt x="282829" y="1873249"/>
                  </a:lnTo>
                  <a:lnTo>
                    <a:pt x="141350" y="2106294"/>
                  </a:lnTo>
                  <a:lnTo>
                    <a:pt x="0" y="2342006"/>
                  </a:lnTo>
                  <a:lnTo>
                    <a:pt x="21843" y="2355087"/>
                  </a:lnTo>
                  <a:lnTo>
                    <a:pt x="163068" y="2119375"/>
                  </a:lnTo>
                  <a:lnTo>
                    <a:pt x="304546" y="1886584"/>
                  </a:lnTo>
                  <a:lnTo>
                    <a:pt x="304419" y="1886584"/>
                  </a:lnTo>
                  <a:lnTo>
                    <a:pt x="375284" y="1772157"/>
                  </a:lnTo>
                  <a:lnTo>
                    <a:pt x="446278" y="1659508"/>
                  </a:lnTo>
                  <a:lnTo>
                    <a:pt x="517270" y="1549018"/>
                  </a:lnTo>
                  <a:lnTo>
                    <a:pt x="588561" y="1441068"/>
                  </a:lnTo>
                  <a:lnTo>
                    <a:pt x="660059" y="1335785"/>
                  </a:lnTo>
                  <a:lnTo>
                    <a:pt x="731684" y="1233804"/>
                  </a:lnTo>
                  <a:lnTo>
                    <a:pt x="803782" y="1135125"/>
                  </a:lnTo>
                  <a:lnTo>
                    <a:pt x="876045" y="1040510"/>
                  </a:lnTo>
                  <a:lnTo>
                    <a:pt x="948359" y="950467"/>
                  </a:lnTo>
                  <a:lnTo>
                    <a:pt x="1021244" y="864742"/>
                  </a:lnTo>
                  <a:lnTo>
                    <a:pt x="1094394" y="783970"/>
                  </a:lnTo>
                  <a:lnTo>
                    <a:pt x="1168025" y="708405"/>
                  </a:lnTo>
                  <a:lnTo>
                    <a:pt x="1205103" y="672591"/>
                  </a:lnTo>
                  <a:lnTo>
                    <a:pt x="1242049" y="638428"/>
                  </a:lnTo>
                  <a:lnTo>
                    <a:pt x="1279270" y="605154"/>
                  </a:lnTo>
                  <a:lnTo>
                    <a:pt x="1316482" y="573531"/>
                  </a:lnTo>
                  <a:lnTo>
                    <a:pt x="1353664" y="543178"/>
                  </a:lnTo>
                  <a:lnTo>
                    <a:pt x="1391122" y="513841"/>
                  </a:lnTo>
                  <a:lnTo>
                    <a:pt x="1428580" y="485647"/>
                  </a:lnTo>
                  <a:lnTo>
                    <a:pt x="1466342" y="458469"/>
                  </a:lnTo>
                  <a:lnTo>
                    <a:pt x="1503933" y="432434"/>
                  </a:lnTo>
                  <a:lnTo>
                    <a:pt x="1541588" y="407542"/>
                  </a:lnTo>
                  <a:lnTo>
                    <a:pt x="1579426" y="383413"/>
                  </a:lnTo>
                  <a:lnTo>
                    <a:pt x="1617471" y="360171"/>
                  </a:lnTo>
                  <a:lnTo>
                    <a:pt x="1655228" y="338073"/>
                  </a:lnTo>
                  <a:lnTo>
                    <a:pt x="1693545" y="316483"/>
                  </a:lnTo>
                  <a:lnTo>
                    <a:pt x="1693291" y="316483"/>
                  </a:lnTo>
                  <a:lnTo>
                    <a:pt x="1731409" y="295909"/>
                  </a:lnTo>
                  <a:lnTo>
                    <a:pt x="1769745" y="275843"/>
                  </a:lnTo>
                  <a:lnTo>
                    <a:pt x="1807971" y="256666"/>
                  </a:lnTo>
                  <a:lnTo>
                    <a:pt x="1846326" y="237997"/>
                  </a:lnTo>
                  <a:lnTo>
                    <a:pt x="1846469" y="237997"/>
                  </a:lnTo>
                  <a:lnTo>
                    <a:pt x="1884680" y="220090"/>
                  </a:lnTo>
                  <a:lnTo>
                    <a:pt x="1884832" y="220090"/>
                  </a:lnTo>
                  <a:lnTo>
                    <a:pt x="1923160" y="202691"/>
                  </a:lnTo>
                  <a:lnTo>
                    <a:pt x="1922907" y="202691"/>
                  </a:lnTo>
                  <a:lnTo>
                    <a:pt x="2000122" y="169290"/>
                  </a:lnTo>
                  <a:lnTo>
                    <a:pt x="2077212" y="137794"/>
                  </a:lnTo>
                  <a:lnTo>
                    <a:pt x="2077084" y="137794"/>
                  </a:lnTo>
                  <a:lnTo>
                    <a:pt x="2154555" y="107568"/>
                  </a:lnTo>
                  <a:lnTo>
                    <a:pt x="2154301" y="107568"/>
                  </a:lnTo>
                  <a:lnTo>
                    <a:pt x="2231897" y="78485"/>
                  </a:lnTo>
                  <a:lnTo>
                    <a:pt x="2309495" y="49910"/>
                  </a:lnTo>
                  <a:lnTo>
                    <a:pt x="2315336" y="47751"/>
                  </a:lnTo>
                  <a:lnTo>
                    <a:pt x="2306700" y="23875"/>
                  </a:lnTo>
                  <a:close/>
                </a:path>
                <a:path w="2383154" h="2355215">
                  <a:moveTo>
                    <a:pt x="375364" y="1772157"/>
                  </a:moveTo>
                  <a:lnTo>
                    <a:pt x="375284" y="1772284"/>
                  </a:lnTo>
                  <a:lnTo>
                    <a:pt x="375364" y="1772157"/>
                  </a:lnTo>
                  <a:close/>
                </a:path>
                <a:path w="2383154" h="2355215">
                  <a:moveTo>
                    <a:pt x="517354" y="1549018"/>
                  </a:moveTo>
                  <a:close/>
                </a:path>
                <a:path w="2383154" h="2355215">
                  <a:moveTo>
                    <a:pt x="588644" y="1440941"/>
                  </a:moveTo>
                  <a:close/>
                </a:path>
                <a:path w="2383154" h="2355215">
                  <a:moveTo>
                    <a:pt x="660145" y="1335658"/>
                  </a:moveTo>
                  <a:lnTo>
                    <a:pt x="660019" y="1335785"/>
                  </a:lnTo>
                  <a:lnTo>
                    <a:pt x="660145" y="1335658"/>
                  </a:lnTo>
                  <a:close/>
                </a:path>
                <a:path w="2383154" h="2355215">
                  <a:moveTo>
                    <a:pt x="731774" y="1233677"/>
                  </a:moveTo>
                  <a:lnTo>
                    <a:pt x="731646" y="1233804"/>
                  </a:lnTo>
                  <a:lnTo>
                    <a:pt x="731774" y="1233677"/>
                  </a:lnTo>
                  <a:close/>
                </a:path>
                <a:path w="2383154" h="2355215">
                  <a:moveTo>
                    <a:pt x="803849" y="1135125"/>
                  </a:moveTo>
                  <a:lnTo>
                    <a:pt x="803656" y="1135379"/>
                  </a:lnTo>
                  <a:lnTo>
                    <a:pt x="803849" y="1135125"/>
                  </a:lnTo>
                  <a:close/>
                </a:path>
                <a:path w="2383154" h="2355215">
                  <a:moveTo>
                    <a:pt x="876122" y="1040510"/>
                  </a:moveTo>
                  <a:lnTo>
                    <a:pt x="875919" y="1040764"/>
                  </a:lnTo>
                  <a:lnTo>
                    <a:pt x="876122" y="1040510"/>
                  </a:lnTo>
                  <a:close/>
                </a:path>
                <a:path w="2383154" h="2355215">
                  <a:moveTo>
                    <a:pt x="948563" y="950213"/>
                  </a:moveTo>
                  <a:lnTo>
                    <a:pt x="948308" y="950467"/>
                  </a:lnTo>
                  <a:lnTo>
                    <a:pt x="948563" y="950213"/>
                  </a:lnTo>
                  <a:close/>
                </a:path>
                <a:path w="2383154" h="2355215">
                  <a:moveTo>
                    <a:pt x="1021460" y="864488"/>
                  </a:moveTo>
                  <a:lnTo>
                    <a:pt x="1021207" y="864742"/>
                  </a:lnTo>
                  <a:lnTo>
                    <a:pt x="1021460" y="864488"/>
                  </a:lnTo>
                  <a:close/>
                </a:path>
                <a:path w="2383154" h="2355215">
                  <a:moveTo>
                    <a:pt x="1094740" y="783589"/>
                  </a:moveTo>
                  <a:lnTo>
                    <a:pt x="1094358" y="783970"/>
                  </a:lnTo>
                  <a:lnTo>
                    <a:pt x="1094740" y="783589"/>
                  </a:lnTo>
                  <a:close/>
                </a:path>
                <a:path w="2383154" h="2355215">
                  <a:moveTo>
                    <a:pt x="1242187" y="638301"/>
                  </a:moveTo>
                  <a:lnTo>
                    <a:pt x="1241933" y="638428"/>
                  </a:lnTo>
                  <a:lnTo>
                    <a:pt x="1242187" y="638301"/>
                  </a:lnTo>
                  <a:close/>
                </a:path>
                <a:path w="2383154" h="2355215">
                  <a:moveTo>
                    <a:pt x="1279315" y="605154"/>
                  </a:moveTo>
                  <a:lnTo>
                    <a:pt x="1279017" y="605408"/>
                  </a:lnTo>
                  <a:lnTo>
                    <a:pt x="1279315" y="605154"/>
                  </a:lnTo>
                  <a:close/>
                </a:path>
                <a:path w="2383154" h="2355215">
                  <a:moveTo>
                    <a:pt x="1316510" y="573531"/>
                  </a:moveTo>
                  <a:lnTo>
                    <a:pt x="1316355" y="573658"/>
                  </a:lnTo>
                  <a:lnTo>
                    <a:pt x="1316510" y="573531"/>
                  </a:lnTo>
                  <a:close/>
                </a:path>
                <a:path w="2383154" h="2355215">
                  <a:moveTo>
                    <a:pt x="1353820" y="543051"/>
                  </a:moveTo>
                  <a:lnTo>
                    <a:pt x="1353566" y="543178"/>
                  </a:lnTo>
                  <a:lnTo>
                    <a:pt x="1353820" y="543051"/>
                  </a:lnTo>
                  <a:close/>
                </a:path>
                <a:path w="2383154" h="2355215">
                  <a:moveTo>
                    <a:pt x="1391284" y="513714"/>
                  </a:moveTo>
                  <a:lnTo>
                    <a:pt x="1391031" y="513841"/>
                  </a:lnTo>
                  <a:lnTo>
                    <a:pt x="1391284" y="513714"/>
                  </a:lnTo>
                  <a:close/>
                </a:path>
                <a:path w="2383154" h="2355215">
                  <a:moveTo>
                    <a:pt x="1428750" y="485520"/>
                  </a:moveTo>
                  <a:lnTo>
                    <a:pt x="1428495" y="485647"/>
                  </a:lnTo>
                  <a:lnTo>
                    <a:pt x="1428750" y="485520"/>
                  </a:lnTo>
                  <a:close/>
                </a:path>
                <a:path w="2383154" h="2355215">
                  <a:moveTo>
                    <a:pt x="1466398" y="458469"/>
                  </a:moveTo>
                  <a:lnTo>
                    <a:pt x="1466215" y="458596"/>
                  </a:lnTo>
                  <a:lnTo>
                    <a:pt x="1466398" y="458469"/>
                  </a:lnTo>
                  <a:close/>
                </a:path>
                <a:path w="2383154" h="2355215">
                  <a:moveTo>
                    <a:pt x="1503998" y="432434"/>
                  </a:moveTo>
                  <a:lnTo>
                    <a:pt x="1503807" y="432561"/>
                  </a:lnTo>
                  <a:lnTo>
                    <a:pt x="1503998" y="432434"/>
                  </a:lnTo>
                  <a:close/>
                </a:path>
                <a:path w="2383154" h="2355215">
                  <a:moveTo>
                    <a:pt x="1541780" y="407415"/>
                  </a:moveTo>
                  <a:lnTo>
                    <a:pt x="1541526" y="407542"/>
                  </a:lnTo>
                  <a:lnTo>
                    <a:pt x="1541780" y="407415"/>
                  </a:lnTo>
                  <a:close/>
                </a:path>
                <a:path w="2383154" h="2355215">
                  <a:moveTo>
                    <a:pt x="1579626" y="383285"/>
                  </a:moveTo>
                  <a:lnTo>
                    <a:pt x="1579371" y="383413"/>
                  </a:lnTo>
                  <a:lnTo>
                    <a:pt x="1579626" y="383285"/>
                  </a:lnTo>
                  <a:close/>
                </a:path>
                <a:path w="2383154" h="2355215">
                  <a:moveTo>
                    <a:pt x="1617561" y="360171"/>
                  </a:moveTo>
                  <a:lnTo>
                    <a:pt x="1617345" y="360298"/>
                  </a:lnTo>
                  <a:lnTo>
                    <a:pt x="1617561" y="360171"/>
                  </a:lnTo>
                  <a:close/>
                </a:path>
                <a:path w="2383154" h="2355215">
                  <a:moveTo>
                    <a:pt x="1655445" y="337946"/>
                  </a:moveTo>
                  <a:lnTo>
                    <a:pt x="1655191" y="338073"/>
                  </a:lnTo>
                  <a:lnTo>
                    <a:pt x="1655445" y="337946"/>
                  </a:lnTo>
                  <a:close/>
                </a:path>
                <a:path w="2383154" h="2355215">
                  <a:moveTo>
                    <a:pt x="1769870" y="275843"/>
                  </a:moveTo>
                  <a:lnTo>
                    <a:pt x="1769618" y="275970"/>
                  </a:lnTo>
                  <a:lnTo>
                    <a:pt x="1769870" y="275843"/>
                  </a:lnTo>
                  <a:close/>
                </a:path>
                <a:path w="2383154" h="2355215">
                  <a:moveTo>
                    <a:pt x="1846469" y="237997"/>
                  </a:moveTo>
                  <a:lnTo>
                    <a:pt x="1846326" y="237997"/>
                  </a:lnTo>
                  <a:lnTo>
                    <a:pt x="1846199" y="238125"/>
                  </a:lnTo>
                  <a:lnTo>
                    <a:pt x="1846469" y="237997"/>
                  </a:lnTo>
                  <a:close/>
                </a:path>
                <a:path w="2383154" h="2355215">
                  <a:moveTo>
                    <a:pt x="1884832" y="220090"/>
                  </a:moveTo>
                  <a:lnTo>
                    <a:pt x="1884680" y="220090"/>
                  </a:lnTo>
                  <a:lnTo>
                    <a:pt x="1884832" y="220090"/>
                  </a:lnTo>
                  <a:close/>
                </a:path>
                <a:path w="2383154" h="2355215">
                  <a:moveTo>
                    <a:pt x="2000179" y="169290"/>
                  </a:moveTo>
                  <a:lnTo>
                    <a:pt x="1999869" y="169417"/>
                  </a:lnTo>
                  <a:lnTo>
                    <a:pt x="2000179" y="169290"/>
                  </a:lnTo>
                  <a:close/>
                </a:path>
                <a:path w="2383154" h="2355215">
                  <a:moveTo>
                    <a:pt x="2373471" y="19557"/>
                  </a:moveTo>
                  <a:lnTo>
                    <a:pt x="2318639" y="19557"/>
                  </a:lnTo>
                  <a:lnTo>
                    <a:pt x="2327275" y="43433"/>
                  </a:lnTo>
                  <a:lnTo>
                    <a:pt x="2315336" y="47751"/>
                  </a:lnTo>
                  <a:lnTo>
                    <a:pt x="2323972" y="71627"/>
                  </a:lnTo>
                  <a:lnTo>
                    <a:pt x="2373471" y="19557"/>
                  </a:lnTo>
                  <a:close/>
                </a:path>
                <a:path w="2383154" h="2355215">
                  <a:moveTo>
                    <a:pt x="2318639" y="19557"/>
                  </a:moveTo>
                  <a:lnTo>
                    <a:pt x="2306700" y="23875"/>
                  </a:lnTo>
                  <a:lnTo>
                    <a:pt x="2315336" y="47751"/>
                  </a:lnTo>
                  <a:lnTo>
                    <a:pt x="2327275" y="43433"/>
                  </a:lnTo>
                  <a:lnTo>
                    <a:pt x="2318639" y="19557"/>
                  </a:lnTo>
                  <a:close/>
                </a:path>
                <a:path w="2383154" h="2355215">
                  <a:moveTo>
                    <a:pt x="2298065" y="0"/>
                  </a:moveTo>
                  <a:lnTo>
                    <a:pt x="2306700" y="23875"/>
                  </a:lnTo>
                  <a:lnTo>
                    <a:pt x="2318639" y="19557"/>
                  </a:lnTo>
                  <a:lnTo>
                    <a:pt x="2373471" y="19557"/>
                  </a:lnTo>
                  <a:lnTo>
                    <a:pt x="2382647" y="9905"/>
                  </a:lnTo>
                  <a:lnTo>
                    <a:pt x="2298065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04611" y="2070862"/>
            <a:ext cx="600392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398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rlito"/>
                <a:cs typeface="Carlito"/>
              </a:rPr>
              <a:t>Hiding fields </a:t>
            </a:r>
            <a:r>
              <a:rPr sz="2000" b="1" spc="-10" dirty="0">
                <a:latin typeface="Carlito"/>
                <a:cs typeface="Carlito"/>
              </a:rPr>
              <a:t>from </a:t>
            </a:r>
            <a:r>
              <a:rPr sz="2000" b="1" spc="-15" dirty="0">
                <a:latin typeface="Carlito"/>
                <a:cs typeface="Carlito"/>
              </a:rPr>
              <a:t>Report </a:t>
            </a:r>
            <a:r>
              <a:rPr sz="2000" b="1" spc="-10" dirty="0">
                <a:latin typeface="Carlito"/>
                <a:cs typeface="Carlito"/>
              </a:rPr>
              <a:t>View </a:t>
            </a:r>
            <a:r>
              <a:rPr sz="2000" spc="-15" dirty="0">
                <a:latin typeface="Carlito"/>
                <a:cs typeface="Carlito"/>
              </a:rPr>
              <a:t>makes </a:t>
            </a:r>
            <a:r>
              <a:rPr sz="2000" spc="-5" dirty="0">
                <a:latin typeface="Carlito"/>
                <a:cs typeface="Carlito"/>
              </a:rPr>
              <a:t>them inaccessible  </a:t>
            </a:r>
            <a:r>
              <a:rPr sz="2000" spc="-15" dirty="0">
                <a:latin typeface="Carlito"/>
                <a:cs typeface="Carlito"/>
              </a:rPr>
              <a:t>from </a:t>
            </a:r>
            <a:r>
              <a:rPr sz="2000" spc="-5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Report tab </a:t>
            </a:r>
            <a:r>
              <a:rPr sz="2000" spc="-5" dirty="0">
                <a:latin typeface="Carlito"/>
                <a:cs typeface="Carlito"/>
              </a:rPr>
              <a:t>(</a:t>
            </a:r>
            <a:r>
              <a:rPr sz="2000" i="1" spc="-5" dirty="0">
                <a:latin typeface="Carlito"/>
                <a:cs typeface="Carlito"/>
              </a:rPr>
              <a:t>although they can </a:t>
            </a:r>
            <a:r>
              <a:rPr sz="2000" i="1" spc="-10" dirty="0">
                <a:latin typeface="Carlito"/>
                <a:cs typeface="Carlito"/>
              </a:rPr>
              <a:t>still </a:t>
            </a:r>
            <a:r>
              <a:rPr sz="2000" i="1" spc="-5" dirty="0">
                <a:latin typeface="Carlito"/>
                <a:cs typeface="Carlito"/>
              </a:rPr>
              <a:t>be </a:t>
            </a:r>
            <a:r>
              <a:rPr sz="2000" i="1" spc="-10" dirty="0">
                <a:latin typeface="Carlito"/>
                <a:cs typeface="Carlito"/>
              </a:rPr>
              <a:t>accessed  </a:t>
            </a:r>
            <a:r>
              <a:rPr sz="2000" i="1" spc="-5" dirty="0">
                <a:latin typeface="Carlito"/>
                <a:cs typeface="Carlito"/>
              </a:rPr>
              <a:t>within the </a:t>
            </a:r>
            <a:r>
              <a:rPr sz="2000" b="1" i="1" spc="-15" dirty="0">
                <a:latin typeface="Carlito"/>
                <a:cs typeface="Carlito"/>
              </a:rPr>
              <a:t>Data </a:t>
            </a:r>
            <a:r>
              <a:rPr sz="2000" i="1" spc="-5" dirty="0">
                <a:latin typeface="Carlito"/>
                <a:cs typeface="Carlito"/>
              </a:rPr>
              <a:t>or </a:t>
            </a:r>
            <a:r>
              <a:rPr sz="2000" b="1" i="1" spc="-10" dirty="0">
                <a:latin typeface="Carlito"/>
                <a:cs typeface="Carlito"/>
              </a:rPr>
              <a:t>Relationships </a:t>
            </a:r>
            <a:r>
              <a:rPr sz="2000" i="1" spc="-5" dirty="0">
                <a:latin typeface="Carlito"/>
                <a:cs typeface="Carlito"/>
              </a:rPr>
              <a:t>views</a:t>
            </a:r>
            <a:r>
              <a:rPr sz="2000" spc="-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Carlito"/>
                <a:cs typeface="Carlito"/>
              </a:rPr>
              <a:t>This is </a:t>
            </a:r>
            <a:r>
              <a:rPr sz="2000" spc="-10" dirty="0">
                <a:latin typeface="Carlito"/>
                <a:cs typeface="Carlito"/>
              </a:rPr>
              <a:t>commonly </a:t>
            </a:r>
            <a:r>
              <a:rPr sz="2000" spc="-5" dirty="0">
                <a:latin typeface="Carlito"/>
                <a:cs typeface="Carlito"/>
              </a:rPr>
              <a:t>used </a:t>
            </a:r>
            <a:r>
              <a:rPr sz="2000" spc="-15" dirty="0">
                <a:latin typeface="Carlito"/>
                <a:cs typeface="Carlito"/>
              </a:rPr>
              <a:t>to prevent users from </a:t>
            </a:r>
            <a:r>
              <a:rPr sz="2000" spc="-10" dirty="0">
                <a:latin typeface="Carlito"/>
                <a:cs typeface="Carlito"/>
              </a:rPr>
              <a:t>filtering  </a:t>
            </a:r>
            <a:r>
              <a:rPr sz="2000" spc="-5" dirty="0">
                <a:latin typeface="Carlito"/>
                <a:cs typeface="Carlito"/>
              </a:rPr>
              <a:t>using </a:t>
            </a:r>
            <a:r>
              <a:rPr sz="2000" spc="-15" dirty="0">
                <a:latin typeface="Carlito"/>
                <a:cs typeface="Carlito"/>
              </a:rPr>
              <a:t>invalid </a:t>
            </a:r>
            <a:r>
              <a:rPr sz="2000" spc="-5" dirty="0">
                <a:latin typeface="Carlito"/>
                <a:cs typeface="Carlito"/>
              </a:rPr>
              <a:t>fields, or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hide irrelevant </a:t>
            </a:r>
            <a:r>
              <a:rPr sz="2000" spc="-5" dirty="0">
                <a:latin typeface="Carlito"/>
                <a:cs typeface="Carlito"/>
              </a:rPr>
              <a:t>metrics </a:t>
            </a:r>
            <a:r>
              <a:rPr sz="2000" spc="-15" dirty="0">
                <a:latin typeface="Carlito"/>
                <a:cs typeface="Carlito"/>
              </a:rPr>
              <a:t>from</a:t>
            </a:r>
            <a:r>
              <a:rPr sz="2000" spc="1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view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54534" y="4231372"/>
            <a:ext cx="6041390" cy="1156970"/>
            <a:chOff x="5354534" y="4231372"/>
            <a:chExt cx="6041390" cy="1156970"/>
          </a:xfrm>
        </p:grpSpPr>
        <p:sp>
          <p:nvSpPr>
            <p:cNvPr id="10" name="object 10"/>
            <p:cNvSpPr/>
            <p:nvPr/>
          </p:nvSpPr>
          <p:spPr>
            <a:xfrm>
              <a:off x="5354534" y="4231372"/>
              <a:ext cx="6041176" cy="1156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1818" y="4279392"/>
              <a:ext cx="5859145" cy="974090"/>
            </a:xfrm>
            <a:custGeom>
              <a:avLst/>
              <a:gdLst/>
              <a:ahLst/>
              <a:cxnLst/>
              <a:rect l="l" t="t" r="r" b="b"/>
              <a:pathLst>
                <a:path w="5859145" h="974089">
                  <a:moveTo>
                    <a:pt x="5859018" y="0"/>
                  </a:moveTo>
                  <a:lnTo>
                    <a:pt x="0" y="0"/>
                  </a:lnTo>
                  <a:lnTo>
                    <a:pt x="0" y="973836"/>
                  </a:lnTo>
                  <a:lnTo>
                    <a:pt x="5859018" y="973836"/>
                  </a:lnTo>
                  <a:lnTo>
                    <a:pt x="5859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3728" y="4401312"/>
              <a:ext cx="704088" cy="7299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01817" y="4279391"/>
            <a:ext cx="5859145" cy="9740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62330">
              <a:lnSpc>
                <a:spcPct val="100000"/>
              </a:lnSpc>
              <a:spcBef>
                <a:spcPts val="40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878840">
              <a:lnSpc>
                <a:spcPct val="100000"/>
              </a:lnSpc>
              <a:spcBef>
                <a:spcPts val="50"/>
              </a:spcBef>
            </a:pPr>
            <a:r>
              <a:rPr sz="1600" i="1" spc="-5" dirty="0">
                <a:latin typeface="Carlito"/>
                <a:cs typeface="Carlito"/>
              </a:rPr>
              <a:t>Hide the </a:t>
            </a:r>
            <a:r>
              <a:rPr sz="1600" b="1" i="1" spc="-5" dirty="0">
                <a:latin typeface="Carlito"/>
                <a:cs typeface="Carlito"/>
              </a:rPr>
              <a:t>foreign </a:t>
            </a:r>
            <a:r>
              <a:rPr sz="1600" b="1" i="1" spc="-20" dirty="0">
                <a:latin typeface="Carlito"/>
                <a:cs typeface="Carlito"/>
              </a:rPr>
              <a:t>key </a:t>
            </a:r>
            <a:r>
              <a:rPr sz="1600" b="1" i="1" spc="-5" dirty="0">
                <a:latin typeface="Carlito"/>
                <a:cs typeface="Carlito"/>
              </a:rPr>
              <a:t>columns </a:t>
            </a:r>
            <a:r>
              <a:rPr sz="1600" i="1" dirty="0">
                <a:latin typeface="Carlito"/>
                <a:cs typeface="Carlito"/>
              </a:rPr>
              <a:t>in </a:t>
            </a:r>
            <a:r>
              <a:rPr sz="1600" i="1" spc="-5" dirty="0">
                <a:latin typeface="Carlito"/>
                <a:cs typeface="Carlito"/>
              </a:rPr>
              <a:t>your </a:t>
            </a:r>
            <a:r>
              <a:rPr sz="1600" i="1" spc="-10" dirty="0">
                <a:latin typeface="Carlito"/>
                <a:cs typeface="Carlito"/>
              </a:rPr>
              <a:t>data tables to</a:t>
            </a:r>
            <a:r>
              <a:rPr sz="1600" i="1" spc="55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force</a:t>
            </a:r>
            <a:endParaRPr sz="1600">
              <a:latin typeface="Carlito"/>
              <a:cs typeface="Carlito"/>
            </a:endParaRPr>
          </a:p>
          <a:p>
            <a:pPr marL="87884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Carlito"/>
                <a:cs typeface="Carlito"/>
              </a:rPr>
              <a:t>users </a:t>
            </a:r>
            <a:r>
              <a:rPr sz="1600" i="1" spc="-15" dirty="0">
                <a:latin typeface="Carlito"/>
                <a:cs typeface="Carlito"/>
              </a:rPr>
              <a:t>to </a:t>
            </a:r>
            <a:r>
              <a:rPr sz="1600" i="1" spc="-10" dirty="0">
                <a:latin typeface="Carlito"/>
                <a:cs typeface="Carlito"/>
              </a:rPr>
              <a:t>filter </a:t>
            </a:r>
            <a:r>
              <a:rPr sz="1600" i="1" spc="-5" dirty="0">
                <a:latin typeface="Carlito"/>
                <a:cs typeface="Carlito"/>
              </a:rPr>
              <a:t>using </a:t>
            </a:r>
            <a:r>
              <a:rPr sz="1600" i="1" dirty="0">
                <a:latin typeface="Carlito"/>
                <a:cs typeface="Carlito"/>
              </a:rPr>
              <a:t>the </a:t>
            </a:r>
            <a:r>
              <a:rPr sz="1600" b="1" i="1" dirty="0">
                <a:latin typeface="Carlito"/>
                <a:cs typeface="Carlito"/>
              </a:rPr>
              <a:t>primary </a:t>
            </a:r>
            <a:r>
              <a:rPr sz="1600" b="1" i="1" spc="-20" dirty="0">
                <a:latin typeface="Carlito"/>
                <a:cs typeface="Carlito"/>
              </a:rPr>
              <a:t>keys </a:t>
            </a:r>
            <a:r>
              <a:rPr sz="1600" i="1" dirty="0">
                <a:latin typeface="Carlito"/>
                <a:cs typeface="Carlito"/>
              </a:rPr>
              <a:t>in the </a:t>
            </a:r>
            <a:r>
              <a:rPr sz="1600" i="1" spc="-10" dirty="0">
                <a:latin typeface="Carlito"/>
                <a:cs typeface="Carlito"/>
              </a:rPr>
              <a:t>lookup</a:t>
            </a:r>
            <a:r>
              <a:rPr sz="1600" i="1" spc="20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tables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21405" y="242569"/>
            <a:ext cx="5946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HIDING FIELDS </a:t>
            </a:r>
            <a:r>
              <a:rPr sz="3200" b="0" spc="-15" dirty="0">
                <a:latin typeface="Carlito"/>
                <a:cs typeface="Carlito"/>
              </a:rPr>
              <a:t>FROM </a:t>
            </a:r>
            <a:r>
              <a:rPr sz="3200" b="0" spc="-10" dirty="0">
                <a:latin typeface="Carlito"/>
                <a:cs typeface="Carlito"/>
              </a:rPr>
              <a:t>REPORT</a:t>
            </a:r>
            <a:r>
              <a:rPr sz="3200" b="0" spc="11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VIEW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7820" y="1197144"/>
            <a:ext cx="4764620" cy="5197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838" y="4508753"/>
            <a:ext cx="6678168" cy="234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862" y="1438223"/>
            <a:ext cx="2620750" cy="647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4172" y="2400300"/>
            <a:ext cx="580199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Carlito"/>
                <a:cs typeface="Carlito"/>
              </a:rPr>
              <a:t>Power </a:t>
            </a:r>
            <a:r>
              <a:rPr sz="2000" b="1" spc="-5" dirty="0">
                <a:latin typeface="Carlito"/>
                <a:cs typeface="Carlito"/>
              </a:rPr>
              <a:t>BI </a:t>
            </a:r>
            <a:r>
              <a:rPr sz="2000" spc="-5" dirty="0">
                <a:latin typeface="Carlito"/>
                <a:cs typeface="Carlito"/>
              </a:rPr>
              <a:t>is a </a:t>
            </a:r>
            <a:r>
              <a:rPr sz="2000" spc="-10" dirty="0">
                <a:latin typeface="Carlito"/>
                <a:cs typeface="Carlito"/>
              </a:rPr>
              <a:t>standalone Microsoft business intelligence  product, </a:t>
            </a:r>
            <a:r>
              <a:rPr sz="2000" spc="-5" dirty="0">
                <a:latin typeface="Carlito"/>
                <a:cs typeface="Carlito"/>
              </a:rPr>
              <a:t>which includes both </a:t>
            </a:r>
            <a:r>
              <a:rPr sz="2000" spc="-10" dirty="0">
                <a:latin typeface="Carlito"/>
                <a:cs typeface="Carlito"/>
              </a:rPr>
              <a:t>desktop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web-based  </a:t>
            </a:r>
            <a:r>
              <a:rPr sz="2000" spc="-5" dirty="0">
                <a:latin typeface="Carlito"/>
                <a:cs typeface="Carlito"/>
              </a:rPr>
              <a:t>applications </a:t>
            </a:r>
            <a:r>
              <a:rPr sz="2000" spc="-20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loading, modeling, and </a:t>
            </a:r>
            <a:r>
              <a:rPr sz="2000" spc="-10" dirty="0">
                <a:latin typeface="Carlito"/>
                <a:cs typeface="Carlito"/>
              </a:rPr>
              <a:t>visualizing</a:t>
            </a:r>
            <a:r>
              <a:rPr sz="2000" spc="12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data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More information </a:t>
            </a:r>
            <a:r>
              <a:rPr sz="2000" spc="-15" dirty="0">
                <a:latin typeface="Carlito"/>
                <a:cs typeface="Carlito"/>
              </a:rPr>
              <a:t>at</a:t>
            </a:r>
            <a:r>
              <a:rPr sz="2000" spc="4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powerbi.microsoft.com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66526" y="2061133"/>
            <a:ext cx="775335" cy="857250"/>
            <a:chOff x="11066526" y="2061133"/>
            <a:chExt cx="775335" cy="857250"/>
          </a:xfrm>
        </p:grpSpPr>
        <p:sp>
          <p:nvSpPr>
            <p:cNvPr id="7" name="object 7"/>
            <p:cNvSpPr/>
            <p:nvPr/>
          </p:nvSpPr>
          <p:spPr>
            <a:xfrm>
              <a:off x="11066526" y="2467305"/>
              <a:ext cx="774953" cy="4510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04245" y="2505075"/>
              <a:ext cx="652780" cy="328930"/>
            </a:xfrm>
            <a:custGeom>
              <a:avLst/>
              <a:gdLst/>
              <a:ahLst/>
              <a:cxnLst/>
              <a:rect l="l" t="t" r="r" b="b"/>
              <a:pathLst>
                <a:path w="652779" h="328930">
                  <a:moveTo>
                    <a:pt x="0" y="164211"/>
                  </a:moveTo>
                  <a:lnTo>
                    <a:pt x="20407" y="106917"/>
                  </a:lnTo>
                  <a:lnTo>
                    <a:pt x="76714" y="58417"/>
                  </a:lnTo>
                  <a:lnTo>
                    <a:pt x="116024" y="38624"/>
                  </a:lnTo>
                  <a:lnTo>
                    <a:pt x="161544" y="22422"/>
                  </a:lnTo>
                  <a:lnTo>
                    <a:pt x="212350" y="10274"/>
                  </a:lnTo>
                  <a:lnTo>
                    <a:pt x="267521" y="2646"/>
                  </a:lnTo>
                  <a:lnTo>
                    <a:pt x="326135" y="0"/>
                  </a:lnTo>
                  <a:lnTo>
                    <a:pt x="384750" y="2646"/>
                  </a:lnTo>
                  <a:lnTo>
                    <a:pt x="439921" y="10274"/>
                  </a:lnTo>
                  <a:lnTo>
                    <a:pt x="490727" y="22422"/>
                  </a:lnTo>
                  <a:lnTo>
                    <a:pt x="536247" y="38624"/>
                  </a:lnTo>
                  <a:lnTo>
                    <a:pt x="575557" y="58417"/>
                  </a:lnTo>
                  <a:lnTo>
                    <a:pt x="607737" y="81336"/>
                  </a:lnTo>
                  <a:lnTo>
                    <a:pt x="647016" y="134697"/>
                  </a:lnTo>
                  <a:lnTo>
                    <a:pt x="652272" y="164211"/>
                  </a:lnTo>
                  <a:lnTo>
                    <a:pt x="647016" y="193724"/>
                  </a:lnTo>
                  <a:lnTo>
                    <a:pt x="607737" y="247085"/>
                  </a:lnTo>
                  <a:lnTo>
                    <a:pt x="575557" y="270004"/>
                  </a:lnTo>
                  <a:lnTo>
                    <a:pt x="536247" y="289797"/>
                  </a:lnTo>
                  <a:lnTo>
                    <a:pt x="490727" y="305999"/>
                  </a:lnTo>
                  <a:lnTo>
                    <a:pt x="439921" y="318147"/>
                  </a:lnTo>
                  <a:lnTo>
                    <a:pt x="384750" y="325775"/>
                  </a:lnTo>
                  <a:lnTo>
                    <a:pt x="326135" y="328422"/>
                  </a:lnTo>
                  <a:lnTo>
                    <a:pt x="267521" y="325775"/>
                  </a:lnTo>
                  <a:lnTo>
                    <a:pt x="212350" y="318147"/>
                  </a:lnTo>
                  <a:lnTo>
                    <a:pt x="161543" y="305999"/>
                  </a:lnTo>
                  <a:lnTo>
                    <a:pt x="116024" y="289797"/>
                  </a:lnTo>
                  <a:lnTo>
                    <a:pt x="76714" y="270004"/>
                  </a:lnTo>
                  <a:lnTo>
                    <a:pt x="44534" y="247085"/>
                  </a:lnTo>
                  <a:lnTo>
                    <a:pt x="5255" y="193724"/>
                  </a:lnTo>
                  <a:lnTo>
                    <a:pt x="0" y="164211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73606" y="2061133"/>
              <a:ext cx="331470" cy="374650"/>
            </a:xfrm>
            <a:custGeom>
              <a:avLst/>
              <a:gdLst/>
              <a:ahLst/>
              <a:cxnLst/>
              <a:rect l="l" t="t" r="r" b="b"/>
              <a:pathLst>
                <a:path w="331470" h="374650">
                  <a:moveTo>
                    <a:pt x="250889" y="345754"/>
                  </a:moveTo>
                  <a:lnTo>
                    <a:pt x="80474" y="345754"/>
                  </a:lnTo>
                  <a:lnTo>
                    <a:pt x="61539" y="364725"/>
                  </a:lnTo>
                  <a:lnTo>
                    <a:pt x="61539" y="374211"/>
                  </a:lnTo>
                  <a:lnTo>
                    <a:pt x="269824" y="374211"/>
                  </a:lnTo>
                  <a:lnTo>
                    <a:pt x="269824" y="364725"/>
                  </a:lnTo>
                  <a:lnTo>
                    <a:pt x="268330" y="357359"/>
                  </a:lnTo>
                  <a:lnTo>
                    <a:pt x="264262" y="351327"/>
                  </a:lnTo>
                  <a:lnTo>
                    <a:pt x="258241" y="347251"/>
                  </a:lnTo>
                  <a:lnTo>
                    <a:pt x="250889" y="345754"/>
                  </a:lnTo>
                  <a:close/>
                </a:path>
                <a:path w="331470" h="374650">
                  <a:moveTo>
                    <a:pt x="208285" y="326782"/>
                  </a:moveTo>
                  <a:lnTo>
                    <a:pt x="123078" y="326782"/>
                  </a:lnTo>
                  <a:lnTo>
                    <a:pt x="104143" y="345754"/>
                  </a:lnTo>
                  <a:lnTo>
                    <a:pt x="227220" y="345754"/>
                  </a:lnTo>
                  <a:lnTo>
                    <a:pt x="225726" y="338388"/>
                  </a:lnTo>
                  <a:lnTo>
                    <a:pt x="221658" y="332355"/>
                  </a:lnTo>
                  <a:lnTo>
                    <a:pt x="215637" y="328279"/>
                  </a:lnTo>
                  <a:lnTo>
                    <a:pt x="208285" y="326782"/>
                  </a:lnTo>
                  <a:close/>
                </a:path>
                <a:path w="331470" h="374650">
                  <a:moveTo>
                    <a:pt x="331363" y="33200"/>
                  </a:moveTo>
                  <a:lnTo>
                    <a:pt x="0" y="33199"/>
                  </a:lnTo>
                  <a:lnTo>
                    <a:pt x="96" y="134222"/>
                  </a:lnTo>
                  <a:lnTo>
                    <a:pt x="421" y="140633"/>
                  </a:lnTo>
                  <a:lnTo>
                    <a:pt x="26982" y="198725"/>
                  </a:lnTo>
                  <a:lnTo>
                    <a:pt x="72545" y="230028"/>
                  </a:lnTo>
                  <a:lnTo>
                    <a:pt x="140119" y="241411"/>
                  </a:lnTo>
                  <a:lnTo>
                    <a:pt x="144379" y="248525"/>
                  </a:lnTo>
                  <a:lnTo>
                    <a:pt x="146746" y="256588"/>
                  </a:lnTo>
                  <a:lnTo>
                    <a:pt x="146746" y="326782"/>
                  </a:lnTo>
                  <a:lnTo>
                    <a:pt x="184617" y="326782"/>
                  </a:lnTo>
                  <a:lnTo>
                    <a:pt x="184616" y="257062"/>
                  </a:lnTo>
                  <a:lnTo>
                    <a:pt x="186983" y="249000"/>
                  </a:lnTo>
                  <a:lnTo>
                    <a:pt x="191244" y="241885"/>
                  </a:lnTo>
                  <a:lnTo>
                    <a:pt x="228626" y="238617"/>
                  </a:lnTo>
                  <a:lnTo>
                    <a:pt x="258818" y="230325"/>
                  </a:lnTo>
                  <a:lnTo>
                    <a:pt x="283508" y="217141"/>
                  </a:lnTo>
                  <a:lnTo>
                    <a:pt x="289482" y="212005"/>
                  </a:lnTo>
                  <a:lnTo>
                    <a:pt x="217279" y="212005"/>
                  </a:lnTo>
                  <a:lnTo>
                    <a:pt x="217766" y="211531"/>
                  </a:lnTo>
                  <a:lnTo>
                    <a:pt x="113610" y="211531"/>
                  </a:lnTo>
                  <a:lnTo>
                    <a:pt x="74556" y="200682"/>
                  </a:lnTo>
                  <a:lnTo>
                    <a:pt x="36390" y="164169"/>
                  </a:lnTo>
                  <a:lnTo>
                    <a:pt x="28402" y="61657"/>
                  </a:lnTo>
                  <a:lnTo>
                    <a:pt x="331363" y="61657"/>
                  </a:lnTo>
                  <a:lnTo>
                    <a:pt x="331363" y="33200"/>
                  </a:lnTo>
                  <a:close/>
                </a:path>
                <a:path w="331470" h="374650">
                  <a:moveTo>
                    <a:pt x="331363" y="62131"/>
                  </a:moveTo>
                  <a:lnTo>
                    <a:pt x="302487" y="62131"/>
                  </a:lnTo>
                  <a:lnTo>
                    <a:pt x="302590" y="138810"/>
                  </a:lnTo>
                  <a:lnTo>
                    <a:pt x="300830" y="149578"/>
                  </a:lnTo>
                  <a:lnTo>
                    <a:pt x="271000" y="191863"/>
                  </a:lnTo>
                  <a:lnTo>
                    <a:pt x="217279" y="212005"/>
                  </a:lnTo>
                  <a:lnTo>
                    <a:pt x="289482" y="212005"/>
                  </a:lnTo>
                  <a:lnTo>
                    <a:pt x="319980" y="177486"/>
                  </a:lnTo>
                  <a:lnTo>
                    <a:pt x="331291" y="134223"/>
                  </a:lnTo>
                  <a:lnTo>
                    <a:pt x="331363" y="62131"/>
                  </a:lnTo>
                  <a:close/>
                </a:path>
                <a:path w="331470" h="374650">
                  <a:moveTo>
                    <a:pt x="331363" y="61657"/>
                  </a:moveTo>
                  <a:lnTo>
                    <a:pt x="61538" y="61657"/>
                  </a:lnTo>
                  <a:lnTo>
                    <a:pt x="61572" y="123788"/>
                  </a:lnTo>
                  <a:lnTo>
                    <a:pt x="62404" y="135490"/>
                  </a:lnTo>
                  <a:lnTo>
                    <a:pt x="64911" y="147087"/>
                  </a:lnTo>
                  <a:lnTo>
                    <a:pt x="68928" y="158063"/>
                  </a:lnTo>
                  <a:lnTo>
                    <a:pt x="74320" y="168371"/>
                  </a:lnTo>
                  <a:lnTo>
                    <a:pt x="74320" y="168845"/>
                  </a:lnTo>
                  <a:lnTo>
                    <a:pt x="81420" y="178805"/>
                  </a:lnTo>
                  <a:lnTo>
                    <a:pt x="85207" y="182600"/>
                  </a:lnTo>
                  <a:lnTo>
                    <a:pt x="92375" y="190455"/>
                  </a:lnTo>
                  <a:lnTo>
                    <a:pt x="99586" y="197777"/>
                  </a:lnTo>
                  <a:lnTo>
                    <a:pt x="113610" y="211531"/>
                  </a:lnTo>
                  <a:lnTo>
                    <a:pt x="217766" y="211531"/>
                  </a:lnTo>
                  <a:lnTo>
                    <a:pt x="224247" y="205217"/>
                  </a:lnTo>
                  <a:lnTo>
                    <a:pt x="231481" y="198251"/>
                  </a:lnTo>
                  <a:lnTo>
                    <a:pt x="238714" y="190929"/>
                  </a:lnTo>
                  <a:lnTo>
                    <a:pt x="249469" y="178805"/>
                  </a:lnTo>
                  <a:lnTo>
                    <a:pt x="256569" y="169320"/>
                  </a:lnTo>
                  <a:lnTo>
                    <a:pt x="256569" y="168845"/>
                  </a:lnTo>
                  <a:lnTo>
                    <a:pt x="261962" y="158537"/>
                  </a:lnTo>
                  <a:lnTo>
                    <a:pt x="265978" y="147562"/>
                  </a:lnTo>
                  <a:lnTo>
                    <a:pt x="268485" y="135964"/>
                  </a:lnTo>
                  <a:lnTo>
                    <a:pt x="269351" y="123788"/>
                  </a:lnTo>
                  <a:lnTo>
                    <a:pt x="269350" y="62131"/>
                  </a:lnTo>
                  <a:lnTo>
                    <a:pt x="331363" y="62131"/>
                  </a:lnTo>
                  <a:lnTo>
                    <a:pt x="331363" y="61657"/>
                  </a:lnTo>
                  <a:close/>
                </a:path>
                <a:path w="331470" h="374650">
                  <a:moveTo>
                    <a:pt x="269824" y="0"/>
                  </a:moveTo>
                  <a:lnTo>
                    <a:pt x="61538" y="0"/>
                  </a:lnTo>
                  <a:lnTo>
                    <a:pt x="61538" y="33200"/>
                  </a:lnTo>
                  <a:lnTo>
                    <a:pt x="269824" y="33200"/>
                  </a:lnTo>
                  <a:lnTo>
                    <a:pt x="2698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11191" y="242569"/>
            <a:ext cx="48138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MEET </a:t>
            </a:r>
            <a:r>
              <a:rPr sz="3200" spc="-15" dirty="0"/>
              <a:t>POWER</a:t>
            </a:r>
            <a:r>
              <a:rPr sz="3200" spc="-60" dirty="0"/>
              <a:t> </a:t>
            </a:r>
            <a:r>
              <a:rPr sz="3200" spc="-5" dirty="0"/>
              <a:t>BI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1227" y="242569"/>
            <a:ext cx="7218173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/>
              <a:t>BEST </a:t>
            </a:r>
            <a:r>
              <a:rPr sz="3200" spc="-10" dirty="0"/>
              <a:t>PRACTICES: </a:t>
            </a:r>
            <a:r>
              <a:rPr sz="3200" b="0" spc="-145" dirty="0">
                <a:latin typeface="Carlito"/>
                <a:cs typeface="Carlito"/>
              </a:rPr>
              <a:t>DATA</a:t>
            </a:r>
            <a:r>
              <a:rPr sz="3200" b="0" spc="40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MODELING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3022" y="1286509"/>
            <a:ext cx="773810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Focus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on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building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normalized model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from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the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start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5025" y="1688591"/>
            <a:ext cx="9095740" cy="43256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528955" indent="-3435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sure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each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your model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serves 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single, distinct</a:t>
            </a:r>
            <a:r>
              <a:rPr sz="1800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purpose</a:t>
            </a:r>
            <a:endParaRPr sz="1800">
              <a:latin typeface="Carlito"/>
              <a:cs typeface="Carlito"/>
            </a:endParaRPr>
          </a:p>
          <a:p>
            <a:pPr marL="528955" indent="-3435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relationships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vs.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merged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tables;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long &amp;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narrow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better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short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&amp;</a:t>
            </a:r>
            <a:r>
              <a:rPr sz="18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wide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Organize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lookup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tables </a:t>
            </a:r>
            <a:r>
              <a:rPr sz="2800" b="1" i="1" dirty="0">
                <a:solidFill>
                  <a:srgbClr val="0D0D0D"/>
                </a:solidFill>
                <a:latin typeface="Carlito"/>
                <a:cs typeface="Carlito"/>
              </a:rPr>
              <a:t>above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tables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in the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diagram</a:t>
            </a:r>
            <a:r>
              <a:rPr sz="28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view</a:t>
            </a:r>
            <a:endParaRPr sz="2800">
              <a:latin typeface="Carlito"/>
              <a:cs typeface="Carlito"/>
            </a:endParaRPr>
          </a:p>
          <a:p>
            <a:pPr marL="528955" indent="-34353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serves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visual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reminder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filters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flow</a:t>
            </a:r>
            <a:r>
              <a:rPr sz="1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800" b="1" i="1" spc="-5" dirty="0">
                <a:solidFill>
                  <a:srgbClr val="252525"/>
                </a:solidFill>
                <a:latin typeface="Carlito"/>
                <a:cs typeface="Carlito"/>
              </a:rPr>
              <a:t>downstream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2525"/>
              </a:buClr>
              <a:buFont typeface="Arial"/>
              <a:buChar char="•"/>
            </a:pPr>
            <a:endParaRPr sz="3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Avoid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complex cross-filtering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unless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absolutely</a:t>
            </a:r>
            <a:r>
              <a:rPr sz="28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necessary</a:t>
            </a:r>
            <a:endParaRPr sz="2800">
              <a:latin typeface="Carlito"/>
              <a:cs typeface="Carlito"/>
            </a:endParaRPr>
          </a:p>
          <a:p>
            <a:pPr marL="528955" indent="-34353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Don’t use two-way filters when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1-way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filters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get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job</a:t>
            </a:r>
            <a:r>
              <a:rPr sz="18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done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2525"/>
              </a:buClr>
              <a:buFont typeface="Arial"/>
              <a:buChar char="•"/>
            </a:pPr>
            <a:endParaRPr sz="30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D0D0D"/>
                </a:solidFill>
                <a:latin typeface="Carlito"/>
                <a:cs typeface="Carlito"/>
              </a:rPr>
              <a:t>Hide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fields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from report </a:t>
            </a:r>
            <a:r>
              <a:rPr sz="2800" b="1" spc="-5" dirty="0">
                <a:solidFill>
                  <a:srgbClr val="0D0D0D"/>
                </a:solidFill>
                <a:latin typeface="Carlito"/>
                <a:cs typeface="Carlito"/>
              </a:rPr>
              <a:t>view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2800" b="1" spc="-15" dirty="0">
                <a:solidFill>
                  <a:srgbClr val="0D0D0D"/>
                </a:solidFill>
                <a:latin typeface="Carlito"/>
                <a:cs typeface="Carlito"/>
              </a:rPr>
              <a:t>prevent invalid </a:t>
            </a:r>
            <a:r>
              <a:rPr sz="2800" b="1" spc="-10" dirty="0">
                <a:solidFill>
                  <a:srgbClr val="0D0D0D"/>
                </a:solidFill>
                <a:latin typeface="Carlito"/>
                <a:cs typeface="Carlito"/>
              </a:rPr>
              <a:t>filter</a:t>
            </a:r>
            <a:r>
              <a:rPr sz="2800" b="1" spc="5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800" b="1" spc="-20" dirty="0">
                <a:solidFill>
                  <a:srgbClr val="0D0D0D"/>
                </a:solidFill>
                <a:latin typeface="Carlito"/>
                <a:cs typeface="Carlito"/>
              </a:rPr>
              <a:t>context</a:t>
            </a:r>
            <a:endParaRPr sz="2800">
              <a:latin typeface="Carlito"/>
              <a:cs typeface="Carlito"/>
            </a:endParaRPr>
          </a:p>
          <a:p>
            <a:pPr marL="528955" indent="-34353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Recommend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hiding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foreign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keys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 tables,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so that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users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valid</a:t>
            </a:r>
            <a:r>
              <a:rPr sz="18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fields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8867" y="1204722"/>
            <a:ext cx="578357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867" y="2697479"/>
            <a:ext cx="578357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67" y="5169408"/>
            <a:ext cx="578357" cy="566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867" y="3937253"/>
            <a:ext cx="578357" cy="56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990600" y="2738972"/>
            <a:ext cx="13258800" cy="1005147"/>
          </a:xfrm>
          <a:prstGeom prst="rect">
            <a:avLst/>
          </a:prstGeom>
        </p:spPr>
        <p:txBody>
          <a:bodyPr vert="horz" wrap="square" lIns="0" tIns="81026" rIns="0" bIns="0" rtlCol="0">
            <a:spAutoFit/>
          </a:bodyPr>
          <a:lstStyle/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CALCULATED </a:t>
            </a:r>
            <a:r>
              <a:rPr sz="6000" dirty="0"/>
              <a:t>FIELDS </a:t>
            </a:r>
            <a:r>
              <a:rPr sz="6000" spc="-5" dirty="0"/>
              <a:t>WITH</a:t>
            </a:r>
            <a:r>
              <a:rPr sz="6000" spc="45" dirty="0"/>
              <a:t> </a:t>
            </a:r>
            <a:r>
              <a:rPr sz="6000" spc="-50" dirty="0"/>
              <a:t>DAX</a:t>
            </a:r>
            <a:endParaRPr sz="6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7334" y="4481262"/>
            <a:ext cx="5455285" cy="1884680"/>
            <a:chOff x="847334" y="4481262"/>
            <a:chExt cx="5455285" cy="1884680"/>
          </a:xfrm>
        </p:grpSpPr>
        <p:sp>
          <p:nvSpPr>
            <p:cNvPr id="3" name="object 3"/>
            <p:cNvSpPr/>
            <p:nvPr/>
          </p:nvSpPr>
          <p:spPr>
            <a:xfrm>
              <a:off x="847334" y="4481262"/>
              <a:ext cx="5455177" cy="18845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8774" y="4492751"/>
              <a:ext cx="5385816" cy="18150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152079" y="4483548"/>
            <a:ext cx="4418330" cy="1513840"/>
            <a:chOff x="7152079" y="4483548"/>
            <a:chExt cx="4418330" cy="1513840"/>
          </a:xfrm>
        </p:grpSpPr>
        <p:sp>
          <p:nvSpPr>
            <p:cNvPr id="6" name="object 6"/>
            <p:cNvSpPr/>
            <p:nvPr/>
          </p:nvSpPr>
          <p:spPr>
            <a:xfrm>
              <a:off x="7152079" y="4483548"/>
              <a:ext cx="2363828" cy="12985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3561" y="4495037"/>
              <a:ext cx="2294381" cy="12291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0559" y="5533643"/>
              <a:ext cx="3279648" cy="463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15705" y="5558789"/>
              <a:ext cx="3182874" cy="3665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298923" y="6121025"/>
            <a:ext cx="2877185" cy="245110"/>
            <a:chOff x="8298923" y="6121025"/>
            <a:chExt cx="2877185" cy="245110"/>
          </a:xfrm>
        </p:grpSpPr>
        <p:sp>
          <p:nvSpPr>
            <p:cNvPr id="11" name="object 11"/>
            <p:cNvSpPr/>
            <p:nvPr/>
          </p:nvSpPr>
          <p:spPr>
            <a:xfrm>
              <a:off x="8298923" y="6121025"/>
              <a:ext cx="2876585" cy="244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10371" y="6132576"/>
              <a:ext cx="2807207" cy="1752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273033" y="5170119"/>
            <a:ext cx="3310890" cy="1223010"/>
            <a:chOff x="8273033" y="5170119"/>
            <a:chExt cx="3310890" cy="1223010"/>
          </a:xfrm>
        </p:grpSpPr>
        <p:sp>
          <p:nvSpPr>
            <p:cNvPr id="14" name="object 14"/>
            <p:cNvSpPr/>
            <p:nvPr/>
          </p:nvSpPr>
          <p:spPr>
            <a:xfrm>
              <a:off x="8285225" y="5190718"/>
              <a:ext cx="3064764" cy="2993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0371" y="5215890"/>
              <a:ext cx="2967989" cy="202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73033" y="5170119"/>
              <a:ext cx="3090672" cy="3338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10752" y="5207889"/>
              <a:ext cx="2967990" cy="211454"/>
            </a:xfrm>
            <a:custGeom>
              <a:avLst/>
              <a:gdLst/>
              <a:ahLst/>
              <a:cxnLst/>
              <a:rect l="l" t="t" r="r" b="b"/>
              <a:pathLst>
                <a:path w="2967990" h="211454">
                  <a:moveTo>
                    <a:pt x="0" y="211074"/>
                  </a:moveTo>
                  <a:lnTo>
                    <a:pt x="2967989" y="211074"/>
                  </a:lnTo>
                  <a:lnTo>
                    <a:pt x="2967989" y="0"/>
                  </a:lnTo>
                  <a:lnTo>
                    <a:pt x="0" y="0"/>
                  </a:lnTo>
                  <a:lnTo>
                    <a:pt x="0" y="21107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73033" y="5529072"/>
              <a:ext cx="3310889" cy="4816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10752" y="5566791"/>
              <a:ext cx="3188335" cy="359410"/>
            </a:xfrm>
            <a:custGeom>
              <a:avLst/>
              <a:gdLst/>
              <a:ahLst/>
              <a:cxnLst/>
              <a:rect l="l" t="t" r="r" b="b"/>
              <a:pathLst>
                <a:path w="3188334" h="359410">
                  <a:moveTo>
                    <a:pt x="0" y="358902"/>
                  </a:moveTo>
                  <a:lnTo>
                    <a:pt x="3188207" y="358902"/>
                  </a:lnTo>
                  <a:lnTo>
                    <a:pt x="3188207" y="0"/>
                  </a:lnTo>
                  <a:lnTo>
                    <a:pt x="0" y="0"/>
                  </a:lnTo>
                  <a:lnTo>
                    <a:pt x="0" y="35890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73033" y="6051804"/>
              <a:ext cx="2929889" cy="341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10752" y="6089523"/>
              <a:ext cx="2807335" cy="219075"/>
            </a:xfrm>
            <a:custGeom>
              <a:avLst/>
              <a:gdLst/>
              <a:ahLst/>
              <a:cxnLst/>
              <a:rect l="l" t="t" r="r" b="b"/>
              <a:pathLst>
                <a:path w="2807334" h="219075">
                  <a:moveTo>
                    <a:pt x="0" y="218693"/>
                  </a:moveTo>
                  <a:lnTo>
                    <a:pt x="2807207" y="218693"/>
                  </a:lnTo>
                  <a:lnTo>
                    <a:pt x="2807207" y="0"/>
                  </a:lnTo>
                  <a:lnTo>
                    <a:pt x="0" y="0"/>
                  </a:lnTo>
                  <a:lnTo>
                    <a:pt x="0" y="21869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9740" y="1102867"/>
            <a:ext cx="11112500" cy="270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27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rlito"/>
                <a:cs typeface="Carlito"/>
              </a:rPr>
              <a:t>Data </a:t>
            </a:r>
            <a:r>
              <a:rPr sz="2400" b="1" spc="-5" dirty="0">
                <a:latin typeface="Carlito"/>
                <a:cs typeface="Carlito"/>
              </a:rPr>
              <a:t>Analysis Expressions</a:t>
            </a:r>
            <a:r>
              <a:rPr sz="2400" spc="-5" dirty="0">
                <a:latin typeface="Carlito"/>
                <a:cs typeface="Carlito"/>
              </a:rPr>
              <a:t>, </a:t>
            </a:r>
            <a:r>
              <a:rPr sz="2400" spc="-10" dirty="0">
                <a:latin typeface="Carlito"/>
                <a:cs typeface="Carlito"/>
              </a:rPr>
              <a:t>commonly </a:t>
            </a:r>
            <a:r>
              <a:rPr sz="2400" spc="-5" dirty="0">
                <a:latin typeface="Carlito"/>
                <a:cs typeface="Carlito"/>
              </a:rPr>
              <a:t>known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b="1" spc="-20" dirty="0">
                <a:latin typeface="Carlito"/>
                <a:cs typeface="Carlito"/>
              </a:rPr>
              <a:t>DAX</a:t>
            </a:r>
            <a:r>
              <a:rPr sz="2400" spc="-20" dirty="0">
                <a:latin typeface="Carlito"/>
                <a:cs typeface="Carlito"/>
              </a:rPr>
              <a:t>, </a:t>
            </a:r>
            <a:r>
              <a:rPr sz="2400" dirty="0">
                <a:latin typeface="Carlito"/>
                <a:cs typeface="Carlito"/>
              </a:rPr>
              <a:t>is the </a:t>
            </a:r>
            <a:r>
              <a:rPr sz="2400" spc="-15" dirty="0">
                <a:latin typeface="Carlito"/>
                <a:cs typeface="Carlito"/>
              </a:rPr>
              <a:t>formula </a:t>
            </a:r>
            <a:r>
              <a:rPr sz="2400" spc="-5" dirty="0">
                <a:latin typeface="Carlito"/>
                <a:cs typeface="Carlito"/>
              </a:rPr>
              <a:t>language </a:t>
            </a:r>
            <a:r>
              <a:rPr sz="2400" spc="-10" dirty="0">
                <a:latin typeface="Carlito"/>
                <a:cs typeface="Carlito"/>
              </a:rPr>
              <a:t>that drives  </a:t>
            </a:r>
            <a:r>
              <a:rPr sz="2400" spc="-20" dirty="0">
                <a:latin typeface="Carlito"/>
                <a:cs typeface="Carlito"/>
              </a:rPr>
              <a:t>Power </a:t>
            </a:r>
            <a:r>
              <a:rPr sz="2400" dirty="0">
                <a:latin typeface="Carlito"/>
                <a:cs typeface="Carlito"/>
              </a:rPr>
              <a:t>BI. With </a:t>
            </a:r>
            <a:r>
              <a:rPr sz="2400" spc="-10" dirty="0">
                <a:latin typeface="Carlito"/>
                <a:cs typeface="Carlito"/>
              </a:rPr>
              <a:t>DAX, </a:t>
            </a:r>
            <a:r>
              <a:rPr sz="2400" spc="-15" dirty="0">
                <a:latin typeface="Carlito"/>
                <a:cs typeface="Carlito"/>
              </a:rPr>
              <a:t>you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can:</a:t>
            </a:r>
            <a:endParaRPr sz="24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Add </a:t>
            </a:r>
            <a:r>
              <a:rPr sz="2000" b="1" i="1" spc="-10" dirty="0">
                <a:solidFill>
                  <a:srgbClr val="252525"/>
                </a:solidFill>
                <a:latin typeface="Carlito"/>
                <a:cs typeface="Carlito"/>
              </a:rPr>
              <a:t>calculated columns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2000" b="1" i="1" spc="-5" dirty="0">
                <a:solidFill>
                  <a:srgbClr val="252525"/>
                </a:solidFill>
                <a:latin typeface="Carlito"/>
                <a:cs typeface="Carlito"/>
              </a:rPr>
              <a:t>measures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to your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model, using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intuitive</a:t>
            </a:r>
            <a:r>
              <a:rPr sz="2000" spc="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Carlito"/>
                <a:cs typeface="Carlito"/>
              </a:rPr>
              <a:t>syntax</a:t>
            </a:r>
            <a:endParaRPr sz="20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Go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beyond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the capabilities of traditional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“grid-style” formulas,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with powerful and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flexible</a:t>
            </a:r>
            <a:r>
              <a:rPr sz="2000" spc="2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built specifically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work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2000" spc="-10" dirty="0">
                <a:solidFill>
                  <a:srgbClr val="252525"/>
                </a:solidFill>
                <a:latin typeface="Carlito"/>
                <a:cs typeface="Carlito"/>
              </a:rPr>
              <a:t>relational </a:t>
            </a:r>
            <a:r>
              <a:rPr sz="2000" spc="-15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2000" spc="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Carlito"/>
                <a:cs typeface="Carlito"/>
              </a:rPr>
              <a:t>models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Carlito"/>
              <a:cs typeface="Carlito"/>
            </a:endParaRPr>
          </a:p>
          <a:p>
            <a:pPr marL="59055" algn="ctr">
              <a:lnSpc>
                <a:spcPct val="100000"/>
              </a:lnSpc>
              <a:spcBef>
                <a:spcPts val="5"/>
              </a:spcBef>
            </a:pPr>
            <a:r>
              <a:rPr sz="2000" b="1" u="heavy" spc="-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Two </a:t>
            </a:r>
            <a:r>
              <a:rPr sz="2000" b="1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ways </a:t>
            </a:r>
            <a:r>
              <a:rPr sz="2000" b="1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sz="20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</a:t>
            </a:r>
            <a:r>
              <a:rPr sz="2000" b="1" u="heavy" spc="6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b="1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DAX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9060" y="4116578"/>
            <a:ext cx="191897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0"/>
              </a:lnSpc>
            </a:pPr>
            <a:r>
              <a:rPr sz="1800" i="1" dirty="0">
                <a:solidFill>
                  <a:srgbClr val="404040"/>
                </a:solidFill>
                <a:latin typeface="Carlito"/>
                <a:cs typeface="Carlito"/>
              </a:rPr>
              <a:t>1) </a:t>
            </a:r>
            <a:r>
              <a:rPr sz="1600" b="1" i="1" spc="-5" dirty="0">
                <a:solidFill>
                  <a:srgbClr val="E6AE00"/>
                </a:solidFill>
                <a:latin typeface="Carlito"/>
                <a:cs typeface="Carlito"/>
              </a:rPr>
              <a:t>Calculated</a:t>
            </a:r>
            <a:r>
              <a:rPr sz="1600" b="1" i="1" spc="-45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E6AE00"/>
                </a:solidFill>
                <a:latin typeface="Carlito"/>
                <a:cs typeface="Carlito"/>
              </a:rPr>
              <a:t>Columns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208014" y="242569"/>
            <a:ext cx="3859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MEET</a:t>
            </a:r>
            <a:r>
              <a:rPr sz="3200" b="0" spc="-65" dirty="0">
                <a:latin typeface="Carlito"/>
                <a:cs typeface="Carlito"/>
              </a:rPr>
              <a:t> </a:t>
            </a:r>
            <a:r>
              <a:rPr sz="3200" spc="-30" dirty="0"/>
              <a:t>DAX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41919" y="4116578"/>
            <a:ext cx="108839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0"/>
              </a:lnSpc>
            </a:pPr>
            <a:r>
              <a:rPr sz="1800" i="1" dirty="0">
                <a:solidFill>
                  <a:srgbClr val="404040"/>
                </a:solidFill>
                <a:latin typeface="Carlito"/>
                <a:cs typeface="Carlito"/>
              </a:rPr>
              <a:t>2)</a:t>
            </a:r>
            <a:r>
              <a:rPr sz="1800" i="1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E6AE00"/>
                </a:solidFill>
                <a:latin typeface="Carlito"/>
                <a:cs typeface="Carlito"/>
              </a:rPr>
              <a:t>Measures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61479" y="3713479"/>
            <a:ext cx="1005840" cy="401955"/>
          </a:xfrm>
          <a:custGeom>
            <a:avLst/>
            <a:gdLst/>
            <a:ahLst/>
            <a:cxnLst/>
            <a:rect l="l" t="t" r="r" b="b"/>
            <a:pathLst>
              <a:path w="1005840" h="401954">
                <a:moveTo>
                  <a:pt x="958715" y="337651"/>
                </a:moveTo>
                <a:lnTo>
                  <a:pt x="935990" y="347853"/>
                </a:lnTo>
                <a:lnTo>
                  <a:pt x="1002029" y="401701"/>
                </a:lnTo>
                <a:lnTo>
                  <a:pt x="1004232" y="348996"/>
                </a:lnTo>
                <a:lnTo>
                  <a:pt x="964438" y="348996"/>
                </a:lnTo>
                <a:lnTo>
                  <a:pt x="960009" y="339167"/>
                </a:lnTo>
                <a:lnTo>
                  <a:pt x="958715" y="337651"/>
                </a:lnTo>
                <a:close/>
              </a:path>
              <a:path w="1005840" h="401954">
                <a:moveTo>
                  <a:pt x="960009" y="339167"/>
                </a:moveTo>
                <a:lnTo>
                  <a:pt x="964438" y="348996"/>
                </a:lnTo>
                <a:lnTo>
                  <a:pt x="983323" y="340487"/>
                </a:lnTo>
                <a:lnTo>
                  <a:pt x="961136" y="340487"/>
                </a:lnTo>
                <a:lnTo>
                  <a:pt x="960009" y="339167"/>
                </a:lnTo>
                <a:close/>
              </a:path>
              <a:path w="1005840" h="401954">
                <a:moveTo>
                  <a:pt x="1005586" y="316611"/>
                </a:moveTo>
                <a:lnTo>
                  <a:pt x="982380" y="327028"/>
                </a:lnTo>
                <a:lnTo>
                  <a:pt x="987551" y="338582"/>
                </a:lnTo>
                <a:lnTo>
                  <a:pt x="964438" y="348996"/>
                </a:lnTo>
                <a:lnTo>
                  <a:pt x="1004232" y="348996"/>
                </a:lnTo>
                <a:lnTo>
                  <a:pt x="1005586" y="316611"/>
                </a:lnTo>
                <a:close/>
              </a:path>
              <a:path w="1005840" h="401954">
                <a:moveTo>
                  <a:pt x="959230" y="337439"/>
                </a:moveTo>
                <a:lnTo>
                  <a:pt x="960009" y="339167"/>
                </a:lnTo>
                <a:lnTo>
                  <a:pt x="961136" y="340487"/>
                </a:lnTo>
                <a:lnTo>
                  <a:pt x="959230" y="337439"/>
                </a:lnTo>
                <a:close/>
              </a:path>
              <a:path w="1005840" h="401954">
                <a:moveTo>
                  <a:pt x="987040" y="337439"/>
                </a:moveTo>
                <a:lnTo>
                  <a:pt x="959230" y="337439"/>
                </a:lnTo>
                <a:lnTo>
                  <a:pt x="961136" y="340487"/>
                </a:lnTo>
                <a:lnTo>
                  <a:pt x="983323" y="340487"/>
                </a:lnTo>
                <a:lnTo>
                  <a:pt x="987551" y="338582"/>
                </a:lnTo>
                <a:lnTo>
                  <a:pt x="987040" y="337439"/>
                </a:lnTo>
                <a:close/>
              </a:path>
              <a:path w="1005840" h="401954">
                <a:moveTo>
                  <a:pt x="982380" y="327028"/>
                </a:moveTo>
                <a:lnTo>
                  <a:pt x="958715" y="337651"/>
                </a:lnTo>
                <a:lnTo>
                  <a:pt x="960009" y="339167"/>
                </a:lnTo>
                <a:lnTo>
                  <a:pt x="959230" y="337439"/>
                </a:lnTo>
                <a:lnTo>
                  <a:pt x="987040" y="337439"/>
                </a:lnTo>
                <a:lnTo>
                  <a:pt x="982380" y="327028"/>
                </a:lnTo>
                <a:close/>
              </a:path>
              <a:path w="1005840" h="401954">
                <a:moveTo>
                  <a:pt x="975597" y="330073"/>
                </a:moveTo>
                <a:lnTo>
                  <a:pt x="952246" y="330073"/>
                </a:lnTo>
                <a:lnTo>
                  <a:pt x="953007" y="330962"/>
                </a:lnTo>
                <a:lnTo>
                  <a:pt x="958715" y="337651"/>
                </a:lnTo>
                <a:lnTo>
                  <a:pt x="975597" y="330073"/>
                </a:lnTo>
                <a:close/>
              </a:path>
              <a:path w="1005840" h="401954">
                <a:moveTo>
                  <a:pt x="952990" y="330945"/>
                </a:moveTo>
                <a:close/>
              </a:path>
              <a:path w="1005840" h="401954">
                <a:moveTo>
                  <a:pt x="968283" y="310388"/>
                </a:moveTo>
                <a:lnTo>
                  <a:pt x="930275" y="310388"/>
                </a:lnTo>
                <a:lnTo>
                  <a:pt x="942848" y="321056"/>
                </a:lnTo>
                <a:lnTo>
                  <a:pt x="952990" y="330945"/>
                </a:lnTo>
                <a:lnTo>
                  <a:pt x="952246" y="330073"/>
                </a:lnTo>
                <a:lnTo>
                  <a:pt x="975597" y="330073"/>
                </a:lnTo>
                <a:lnTo>
                  <a:pt x="982380" y="327028"/>
                </a:lnTo>
                <a:lnTo>
                  <a:pt x="981582" y="325247"/>
                </a:lnTo>
                <a:lnTo>
                  <a:pt x="971042" y="313055"/>
                </a:lnTo>
                <a:lnTo>
                  <a:pt x="968283" y="310388"/>
                </a:lnTo>
                <a:close/>
              </a:path>
              <a:path w="1005840" h="401954">
                <a:moveTo>
                  <a:pt x="942213" y="320548"/>
                </a:moveTo>
                <a:lnTo>
                  <a:pt x="942739" y="321056"/>
                </a:lnTo>
                <a:lnTo>
                  <a:pt x="942213" y="320548"/>
                </a:lnTo>
                <a:close/>
              </a:path>
              <a:path w="1005840" h="401954">
                <a:moveTo>
                  <a:pt x="963422" y="305689"/>
                </a:moveTo>
                <a:lnTo>
                  <a:pt x="923671" y="305689"/>
                </a:lnTo>
                <a:lnTo>
                  <a:pt x="930910" y="311023"/>
                </a:lnTo>
                <a:lnTo>
                  <a:pt x="930275" y="310388"/>
                </a:lnTo>
                <a:lnTo>
                  <a:pt x="968283" y="310388"/>
                </a:lnTo>
                <a:lnTo>
                  <a:pt x="963422" y="305689"/>
                </a:lnTo>
                <a:close/>
              </a:path>
              <a:path w="1005840" h="401954">
                <a:moveTo>
                  <a:pt x="957664" y="300355"/>
                </a:moveTo>
                <a:lnTo>
                  <a:pt x="916177" y="300355"/>
                </a:lnTo>
                <a:lnTo>
                  <a:pt x="923798" y="305816"/>
                </a:lnTo>
                <a:lnTo>
                  <a:pt x="963422" y="305689"/>
                </a:lnTo>
                <a:lnTo>
                  <a:pt x="959612" y="302006"/>
                </a:lnTo>
                <a:lnTo>
                  <a:pt x="957664" y="300355"/>
                </a:lnTo>
                <a:close/>
              </a:path>
              <a:path w="1005840" h="401954">
                <a:moveTo>
                  <a:pt x="951371" y="295021"/>
                </a:moveTo>
                <a:lnTo>
                  <a:pt x="908050" y="295021"/>
                </a:lnTo>
                <a:lnTo>
                  <a:pt x="916431" y="300609"/>
                </a:lnTo>
                <a:lnTo>
                  <a:pt x="916177" y="300355"/>
                </a:lnTo>
                <a:lnTo>
                  <a:pt x="957664" y="300355"/>
                </a:lnTo>
                <a:lnTo>
                  <a:pt x="951371" y="295021"/>
                </a:lnTo>
                <a:close/>
              </a:path>
              <a:path w="1005840" h="401954">
                <a:moveTo>
                  <a:pt x="889889" y="284353"/>
                </a:moveTo>
                <a:lnTo>
                  <a:pt x="899668" y="289941"/>
                </a:lnTo>
                <a:lnTo>
                  <a:pt x="908431" y="295275"/>
                </a:lnTo>
                <a:lnTo>
                  <a:pt x="908050" y="295021"/>
                </a:lnTo>
                <a:lnTo>
                  <a:pt x="951371" y="295021"/>
                </a:lnTo>
                <a:lnTo>
                  <a:pt x="946276" y="290703"/>
                </a:lnTo>
                <a:lnTo>
                  <a:pt x="937635" y="284480"/>
                </a:lnTo>
                <a:lnTo>
                  <a:pt x="890270" y="284480"/>
                </a:lnTo>
                <a:lnTo>
                  <a:pt x="889889" y="284353"/>
                </a:lnTo>
                <a:close/>
              </a:path>
              <a:path w="1005840" h="401954">
                <a:moveTo>
                  <a:pt x="899414" y="289814"/>
                </a:moveTo>
                <a:lnTo>
                  <a:pt x="899623" y="289941"/>
                </a:lnTo>
                <a:lnTo>
                  <a:pt x="899414" y="289814"/>
                </a:lnTo>
                <a:close/>
              </a:path>
              <a:path w="1005840" h="401954">
                <a:moveTo>
                  <a:pt x="911826" y="267589"/>
                </a:moveTo>
                <a:lnTo>
                  <a:pt x="857376" y="267589"/>
                </a:lnTo>
                <a:lnTo>
                  <a:pt x="869188" y="273304"/>
                </a:lnTo>
                <a:lnTo>
                  <a:pt x="868934" y="273304"/>
                </a:lnTo>
                <a:lnTo>
                  <a:pt x="880110" y="279019"/>
                </a:lnTo>
                <a:lnTo>
                  <a:pt x="890270" y="284480"/>
                </a:lnTo>
                <a:lnTo>
                  <a:pt x="937635" y="284480"/>
                </a:lnTo>
                <a:lnTo>
                  <a:pt x="930655" y="279527"/>
                </a:lnTo>
                <a:lnTo>
                  <a:pt x="921893" y="273685"/>
                </a:lnTo>
                <a:lnTo>
                  <a:pt x="912495" y="267970"/>
                </a:lnTo>
                <a:lnTo>
                  <a:pt x="911826" y="267589"/>
                </a:lnTo>
                <a:close/>
              </a:path>
              <a:path w="1005840" h="401954">
                <a:moveTo>
                  <a:pt x="879855" y="278892"/>
                </a:moveTo>
                <a:lnTo>
                  <a:pt x="880092" y="279019"/>
                </a:lnTo>
                <a:lnTo>
                  <a:pt x="879855" y="278892"/>
                </a:lnTo>
                <a:close/>
              </a:path>
              <a:path w="1005840" h="401954">
                <a:moveTo>
                  <a:pt x="901766" y="261874"/>
                </a:moveTo>
                <a:lnTo>
                  <a:pt x="845057" y="261874"/>
                </a:lnTo>
                <a:lnTo>
                  <a:pt x="857630" y="267716"/>
                </a:lnTo>
                <a:lnTo>
                  <a:pt x="857376" y="267589"/>
                </a:lnTo>
                <a:lnTo>
                  <a:pt x="911826" y="267589"/>
                </a:lnTo>
                <a:lnTo>
                  <a:pt x="901766" y="261874"/>
                </a:lnTo>
                <a:close/>
              </a:path>
              <a:path w="1005840" h="401954">
                <a:moveTo>
                  <a:pt x="891056" y="256032"/>
                </a:moveTo>
                <a:lnTo>
                  <a:pt x="831723" y="256032"/>
                </a:lnTo>
                <a:lnTo>
                  <a:pt x="845185" y="262001"/>
                </a:lnTo>
                <a:lnTo>
                  <a:pt x="845057" y="261874"/>
                </a:lnTo>
                <a:lnTo>
                  <a:pt x="901766" y="261874"/>
                </a:lnTo>
                <a:lnTo>
                  <a:pt x="891794" y="256413"/>
                </a:lnTo>
                <a:lnTo>
                  <a:pt x="891056" y="256032"/>
                </a:lnTo>
                <a:close/>
              </a:path>
              <a:path w="1005840" h="401954">
                <a:moveTo>
                  <a:pt x="867323" y="244221"/>
                </a:moveTo>
                <a:lnTo>
                  <a:pt x="802640" y="244221"/>
                </a:lnTo>
                <a:lnTo>
                  <a:pt x="817752" y="250190"/>
                </a:lnTo>
                <a:lnTo>
                  <a:pt x="831850" y="256159"/>
                </a:lnTo>
                <a:lnTo>
                  <a:pt x="891056" y="256032"/>
                </a:lnTo>
                <a:lnTo>
                  <a:pt x="880491" y="250571"/>
                </a:lnTo>
                <a:lnTo>
                  <a:pt x="868426" y="244729"/>
                </a:lnTo>
                <a:lnTo>
                  <a:pt x="867323" y="244221"/>
                </a:lnTo>
                <a:close/>
              </a:path>
              <a:path w="1005840" h="401954">
                <a:moveTo>
                  <a:pt x="839946" y="232029"/>
                </a:moveTo>
                <a:lnTo>
                  <a:pt x="770001" y="232029"/>
                </a:lnTo>
                <a:lnTo>
                  <a:pt x="786892" y="238252"/>
                </a:lnTo>
                <a:lnTo>
                  <a:pt x="802894" y="244348"/>
                </a:lnTo>
                <a:lnTo>
                  <a:pt x="802640" y="244221"/>
                </a:lnTo>
                <a:lnTo>
                  <a:pt x="867323" y="244221"/>
                </a:lnTo>
                <a:lnTo>
                  <a:pt x="855472" y="238760"/>
                </a:lnTo>
                <a:lnTo>
                  <a:pt x="841755" y="232791"/>
                </a:lnTo>
                <a:lnTo>
                  <a:pt x="839946" y="232029"/>
                </a:lnTo>
                <a:close/>
              </a:path>
              <a:path w="1005840" h="401954">
                <a:moveTo>
                  <a:pt x="825036" y="225806"/>
                </a:moveTo>
                <a:lnTo>
                  <a:pt x="752475" y="225806"/>
                </a:lnTo>
                <a:lnTo>
                  <a:pt x="770127" y="232156"/>
                </a:lnTo>
                <a:lnTo>
                  <a:pt x="770001" y="232029"/>
                </a:lnTo>
                <a:lnTo>
                  <a:pt x="839946" y="232029"/>
                </a:lnTo>
                <a:lnTo>
                  <a:pt x="827277" y="226695"/>
                </a:lnTo>
                <a:lnTo>
                  <a:pt x="825036" y="225806"/>
                </a:lnTo>
                <a:close/>
              </a:path>
              <a:path w="1005840" h="401954">
                <a:moveTo>
                  <a:pt x="791911" y="213106"/>
                </a:moveTo>
                <a:lnTo>
                  <a:pt x="714755" y="213106"/>
                </a:lnTo>
                <a:lnTo>
                  <a:pt x="752601" y="225933"/>
                </a:lnTo>
                <a:lnTo>
                  <a:pt x="825036" y="225806"/>
                </a:lnTo>
                <a:lnTo>
                  <a:pt x="811911" y="220599"/>
                </a:lnTo>
                <a:lnTo>
                  <a:pt x="791911" y="213106"/>
                </a:lnTo>
                <a:close/>
              </a:path>
              <a:path w="1005840" h="401954">
                <a:moveTo>
                  <a:pt x="736577" y="193675"/>
                </a:moveTo>
                <a:lnTo>
                  <a:pt x="652526" y="193675"/>
                </a:lnTo>
                <a:lnTo>
                  <a:pt x="674116" y="200279"/>
                </a:lnTo>
                <a:lnTo>
                  <a:pt x="714882" y="213233"/>
                </a:lnTo>
                <a:lnTo>
                  <a:pt x="791911" y="213106"/>
                </a:lnTo>
                <a:lnTo>
                  <a:pt x="778637" y="208153"/>
                </a:lnTo>
                <a:lnTo>
                  <a:pt x="736577" y="193675"/>
                </a:lnTo>
                <a:close/>
              </a:path>
              <a:path w="1005840" h="401954">
                <a:moveTo>
                  <a:pt x="651343" y="166878"/>
                </a:moveTo>
                <a:lnTo>
                  <a:pt x="560324" y="166878"/>
                </a:lnTo>
                <a:lnTo>
                  <a:pt x="607695" y="180467"/>
                </a:lnTo>
                <a:lnTo>
                  <a:pt x="652652" y="193802"/>
                </a:lnTo>
                <a:lnTo>
                  <a:pt x="736577" y="193675"/>
                </a:lnTo>
                <a:lnTo>
                  <a:pt x="722756" y="188976"/>
                </a:lnTo>
                <a:lnTo>
                  <a:pt x="681609" y="176022"/>
                </a:lnTo>
                <a:lnTo>
                  <a:pt x="651343" y="166878"/>
                </a:lnTo>
                <a:close/>
              </a:path>
              <a:path w="1005840" h="401954">
                <a:moveTo>
                  <a:pt x="6096" y="0"/>
                </a:moveTo>
                <a:lnTo>
                  <a:pt x="0" y="24638"/>
                </a:lnTo>
                <a:lnTo>
                  <a:pt x="236854" y="82677"/>
                </a:lnTo>
                <a:lnTo>
                  <a:pt x="350647" y="111252"/>
                </a:lnTo>
                <a:lnTo>
                  <a:pt x="510794" y="153289"/>
                </a:lnTo>
                <a:lnTo>
                  <a:pt x="560451" y="167005"/>
                </a:lnTo>
                <a:lnTo>
                  <a:pt x="560324" y="166878"/>
                </a:lnTo>
                <a:lnTo>
                  <a:pt x="651343" y="166878"/>
                </a:lnTo>
                <a:lnTo>
                  <a:pt x="567181" y="142494"/>
                </a:lnTo>
                <a:lnTo>
                  <a:pt x="411988" y="100838"/>
                </a:lnTo>
                <a:lnTo>
                  <a:pt x="6096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1523" y="3713479"/>
            <a:ext cx="1006475" cy="401955"/>
          </a:xfrm>
          <a:custGeom>
            <a:avLst/>
            <a:gdLst/>
            <a:ahLst/>
            <a:cxnLst/>
            <a:rect l="l" t="t" r="r" b="b"/>
            <a:pathLst>
              <a:path w="1006475" h="401954">
                <a:moveTo>
                  <a:pt x="0" y="316611"/>
                </a:moveTo>
                <a:lnTo>
                  <a:pt x="3428" y="401701"/>
                </a:lnTo>
                <a:lnTo>
                  <a:pt x="68067" y="348996"/>
                </a:lnTo>
                <a:lnTo>
                  <a:pt x="41021" y="348996"/>
                </a:lnTo>
                <a:lnTo>
                  <a:pt x="17906" y="338582"/>
                </a:lnTo>
                <a:lnTo>
                  <a:pt x="23184" y="327037"/>
                </a:lnTo>
                <a:lnTo>
                  <a:pt x="0" y="316611"/>
                </a:lnTo>
                <a:close/>
              </a:path>
              <a:path w="1006475" h="401954">
                <a:moveTo>
                  <a:pt x="23184" y="327037"/>
                </a:moveTo>
                <a:lnTo>
                  <a:pt x="17906" y="338582"/>
                </a:lnTo>
                <a:lnTo>
                  <a:pt x="41021" y="348996"/>
                </a:lnTo>
                <a:lnTo>
                  <a:pt x="44948" y="340487"/>
                </a:lnTo>
                <a:lnTo>
                  <a:pt x="44323" y="340487"/>
                </a:lnTo>
                <a:lnTo>
                  <a:pt x="46344" y="337454"/>
                </a:lnTo>
                <a:lnTo>
                  <a:pt x="23184" y="327037"/>
                </a:lnTo>
                <a:close/>
              </a:path>
              <a:path w="1006475" h="401954">
                <a:moveTo>
                  <a:pt x="46780" y="337649"/>
                </a:moveTo>
                <a:lnTo>
                  <a:pt x="45661" y="338940"/>
                </a:lnTo>
                <a:lnTo>
                  <a:pt x="41021" y="348996"/>
                </a:lnTo>
                <a:lnTo>
                  <a:pt x="68067" y="348996"/>
                </a:lnTo>
                <a:lnTo>
                  <a:pt x="69468" y="347853"/>
                </a:lnTo>
                <a:lnTo>
                  <a:pt x="46780" y="337649"/>
                </a:lnTo>
                <a:close/>
              </a:path>
              <a:path w="1006475" h="401954">
                <a:moveTo>
                  <a:pt x="46345" y="337453"/>
                </a:moveTo>
                <a:lnTo>
                  <a:pt x="44323" y="340487"/>
                </a:lnTo>
                <a:lnTo>
                  <a:pt x="45661" y="338940"/>
                </a:lnTo>
                <a:lnTo>
                  <a:pt x="46345" y="337453"/>
                </a:lnTo>
                <a:close/>
              </a:path>
              <a:path w="1006475" h="401954">
                <a:moveTo>
                  <a:pt x="45661" y="338940"/>
                </a:moveTo>
                <a:lnTo>
                  <a:pt x="44323" y="340487"/>
                </a:lnTo>
                <a:lnTo>
                  <a:pt x="44948" y="340487"/>
                </a:lnTo>
                <a:lnTo>
                  <a:pt x="45661" y="338940"/>
                </a:lnTo>
                <a:close/>
              </a:path>
              <a:path w="1006475" h="401954">
                <a:moveTo>
                  <a:pt x="46347" y="337454"/>
                </a:moveTo>
                <a:lnTo>
                  <a:pt x="45661" y="338940"/>
                </a:lnTo>
                <a:lnTo>
                  <a:pt x="46780" y="337649"/>
                </a:lnTo>
                <a:lnTo>
                  <a:pt x="46347" y="337454"/>
                </a:lnTo>
                <a:close/>
              </a:path>
              <a:path w="1006475" h="401954">
                <a:moveTo>
                  <a:pt x="46962" y="337439"/>
                </a:moveTo>
                <a:lnTo>
                  <a:pt x="46354" y="337439"/>
                </a:lnTo>
                <a:lnTo>
                  <a:pt x="46780" y="337649"/>
                </a:lnTo>
                <a:lnTo>
                  <a:pt x="46962" y="337439"/>
                </a:lnTo>
                <a:close/>
              </a:path>
              <a:path w="1006475" h="401954">
                <a:moveTo>
                  <a:pt x="1000125" y="0"/>
                </a:moveTo>
                <a:lnTo>
                  <a:pt x="593978" y="100838"/>
                </a:lnTo>
                <a:lnTo>
                  <a:pt x="438658" y="142494"/>
                </a:lnTo>
                <a:lnTo>
                  <a:pt x="391033" y="156083"/>
                </a:lnTo>
                <a:lnTo>
                  <a:pt x="324230" y="176022"/>
                </a:lnTo>
                <a:lnTo>
                  <a:pt x="283083" y="188976"/>
                </a:lnTo>
                <a:lnTo>
                  <a:pt x="244983" y="201803"/>
                </a:lnTo>
                <a:lnTo>
                  <a:pt x="193675" y="220599"/>
                </a:lnTo>
                <a:lnTo>
                  <a:pt x="150113" y="238760"/>
                </a:lnTo>
                <a:lnTo>
                  <a:pt x="113664" y="256413"/>
                </a:lnTo>
                <a:lnTo>
                  <a:pt x="74929" y="279400"/>
                </a:lnTo>
                <a:lnTo>
                  <a:pt x="34543" y="313055"/>
                </a:lnTo>
                <a:lnTo>
                  <a:pt x="23184" y="327037"/>
                </a:lnTo>
                <a:lnTo>
                  <a:pt x="46345" y="337453"/>
                </a:lnTo>
                <a:lnTo>
                  <a:pt x="46962" y="337439"/>
                </a:lnTo>
                <a:lnTo>
                  <a:pt x="53339" y="330073"/>
                </a:lnTo>
                <a:lnTo>
                  <a:pt x="53488" y="330073"/>
                </a:lnTo>
                <a:lnTo>
                  <a:pt x="62725" y="321056"/>
                </a:lnTo>
                <a:lnTo>
                  <a:pt x="75311" y="310388"/>
                </a:lnTo>
                <a:lnTo>
                  <a:pt x="75517" y="310388"/>
                </a:lnTo>
                <a:lnTo>
                  <a:pt x="81914" y="305562"/>
                </a:lnTo>
                <a:lnTo>
                  <a:pt x="89047" y="300609"/>
                </a:lnTo>
                <a:lnTo>
                  <a:pt x="97338" y="295275"/>
                </a:lnTo>
                <a:lnTo>
                  <a:pt x="106172" y="289687"/>
                </a:lnTo>
                <a:lnTo>
                  <a:pt x="106356" y="289687"/>
                </a:lnTo>
                <a:lnTo>
                  <a:pt x="115350" y="284480"/>
                </a:lnTo>
                <a:lnTo>
                  <a:pt x="125493" y="279019"/>
                </a:lnTo>
                <a:lnTo>
                  <a:pt x="136525" y="273304"/>
                </a:lnTo>
                <a:lnTo>
                  <a:pt x="136654" y="273304"/>
                </a:lnTo>
                <a:lnTo>
                  <a:pt x="148209" y="267589"/>
                </a:lnTo>
                <a:lnTo>
                  <a:pt x="160654" y="261874"/>
                </a:lnTo>
                <a:lnTo>
                  <a:pt x="160811" y="261874"/>
                </a:lnTo>
                <a:lnTo>
                  <a:pt x="173862" y="256032"/>
                </a:lnTo>
                <a:lnTo>
                  <a:pt x="174041" y="256032"/>
                </a:lnTo>
                <a:lnTo>
                  <a:pt x="188087" y="250190"/>
                </a:lnTo>
                <a:lnTo>
                  <a:pt x="187833" y="250190"/>
                </a:lnTo>
                <a:lnTo>
                  <a:pt x="202946" y="244221"/>
                </a:lnTo>
                <a:lnTo>
                  <a:pt x="203155" y="244221"/>
                </a:lnTo>
                <a:lnTo>
                  <a:pt x="218948" y="238252"/>
                </a:lnTo>
                <a:lnTo>
                  <a:pt x="235585" y="232029"/>
                </a:lnTo>
                <a:lnTo>
                  <a:pt x="235816" y="232029"/>
                </a:lnTo>
                <a:lnTo>
                  <a:pt x="253364" y="225806"/>
                </a:lnTo>
                <a:lnTo>
                  <a:pt x="291084" y="213106"/>
                </a:lnTo>
                <a:lnTo>
                  <a:pt x="291233" y="213106"/>
                </a:lnTo>
                <a:lnTo>
                  <a:pt x="331724" y="200279"/>
                </a:lnTo>
                <a:lnTo>
                  <a:pt x="353313" y="193675"/>
                </a:lnTo>
                <a:lnTo>
                  <a:pt x="353614" y="193675"/>
                </a:lnTo>
                <a:lnTo>
                  <a:pt x="398272" y="180467"/>
                </a:lnTo>
                <a:lnTo>
                  <a:pt x="445515" y="166878"/>
                </a:lnTo>
                <a:lnTo>
                  <a:pt x="445851" y="166878"/>
                </a:lnTo>
                <a:lnTo>
                  <a:pt x="495300" y="153289"/>
                </a:lnTo>
                <a:lnTo>
                  <a:pt x="655447" y="111252"/>
                </a:lnTo>
                <a:lnTo>
                  <a:pt x="711835" y="97028"/>
                </a:lnTo>
                <a:lnTo>
                  <a:pt x="1006221" y="24638"/>
                </a:lnTo>
                <a:lnTo>
                  <a:pt x="1000125" y="0"/>
                </a:lnTo>
                <a:close/>
              </a:path>
              <a:path w="1006475" h="401954">
                <a:moveTo>
                  <a:pt x="53488" y="330073"/>
                </a:moveTo>
                <a:lnTo>
                  <a:pt x="53339" y="330073"/>
                </a:lnTo>
                <a:lnTo>
                  <a:pt x="52577" y="330962"/>
                </a:lnTo>
                <a:lnTo>
                  <a:pt x="53488" y="330073"/>
                </a:lnTo>
                <a:close/>
              </a:path>
              <a:path w="1006475" h="401954">
                <a:moveTo>
                  <a:pt x="63246" y="320548"/>
                </a:moveTo>
                <a:lnTo>
                  <a:pt x="62611" y="321056"/>
                </a:lnTo>
                <a:lnTo>
                  <a:pt x="63246" y="320548"/>
                </a:lnTo>
                <a:close/>
              </a:path>
              <a:path w="1006475" h="401954">
                <a:moveTo>
                  <a:pt x="75517" y="310388"/>
                </a:moveTo>
                <a:lnTo>
                  <a:pt x="75311" y="310388"/>
                </a:lnTo>
                <a:lnTo>
                  <a:pt x="74675" y="311023"/>
                </a:lnTo>
                <a:lnTo>
                  <a:pt x="75517" y="310388"/>
                </a:lnTo>
                <a:close/>
              </a:path>
              <a:path w="1006475" h="401954">
                <a:moveTo>
                  <a:pt x="82021" y="305562"/>
                </a:moveTo>
                <a:lnTo>
                  <a:pt x="81661" y="305816"/>
                </a:lnTo>
                <a:lnTo>
                  <a:pt x="82021" y="305562"/>
                </a:lnTo>
                <a:close/>
              </a:path>
              <a:path w="1006475" h="401954">
                <a:moveTo>
                  <a:pt x="97536" y="295148"/>
                </a:moveTo>
                <a:lnTo>
                  <a:pt x="97281" y="295275"/>
                </a:lnTo>
                <a:lnTo>
                  <a:pt x="97536" y="295148"/>
                </a:lnTo>
                <a:close/>
              </a:path>
              <a:path w="1006475" h="401954">
                <a:moveTo>
                  <a:pt x="106356" y="289687"/>
                </a:moveTo>
                <a:lnTo>
                  <a:pt x="106172" y="289687"/>
                </a:lnTo>
                <a:lnTo>
                  <a:pt x="105917" y="289941"/>
                </a:lnTo>
                <a:lnTo>
                  <a:pt x="106356" y="289687"/>
                </a:lnTo>
                <a:close/>
              </a:path>
              <a:path w="1006475" h="401954">
                <a:moveTo>
                  <a:pt x="115570" y="284353"/>
                </a:moveTo>
                <a:lnTo>
                  <a:pt x="115315" y="284480"/>
                </a:lnTo>
                <a:lnTo>
                  <a:pt x="115570" y="284353"/>
                </a:lnTo>
                <a:close/>
              </a:path>
              <a:path w="1006475" h="401954">
                <a:moveTo>
                  <a:pt x="136654" y="273304"/>
                </a:moveTo>
                <a:lnTo>
                  <a:pt x="136525" y="273304"/>
                </a:lnTo>
                <a:lnTo>
                  <a:pt x="136398" y="273431"/>
                </a:lnTo>
                <a:lnTo>
                  <a:pt x="136654" y="273304"/>
                </a:lnTo>
                <a:close/>
              </a:path>
              <a:path w="1006475" h="401954">
                <a:moveTo>
                  <a:pt x="160811" y="261874"/>
                </a:moveTo>
                <a:lnTo>
                  <a:pt x="160654" y="261874"/>
                </a:lnTo>
                <a:lnTo>
                  <a:pt x="160811" y="261874"/>
                </a:lnTo>
                <a:close/>
              </a:path>
              <a:path w="1006475" h="401954">
                <a:moveTo>
                  <a:pt x="174041" y="256032"/>
                </a:moveTo>
                <a:lnTo>
                  <a:pt x="173862" y="256032"/>
                </a:lnTo>
                <a:lnTo>
                  <a:pt x="174041" y="256032"/>
                </a:lnTo>
                <a:close/>
              </a:path>
              <a:path w="1006475" h="401954">
                <a:moveTo>
                  <a:pt x="203155" y="244221"/>
                </a:moveTo>
                <a:lnTo>
                  <a:pt x="202946" y="244221"/>
                </a:lnTo>
                <a:lnTo>
                  <a:pt x="202818" y="244348"/>
                </a:lnTo>
                <a:lnTo>
                  <a:pt x="203155" y="244221"/>
                </a:lnTo>
                <a:close/>
              </a:path>
              <a:path w="1006475" h="401954">
                <a:moveTo>
                  <a:pt x="235816" y="232029"/>
                </a:moveTo>
                <a:lnTo>
                  <a:pt x="235585" y="232029"/>
                </a:lnTo>
                <a:lnTo>
                  <a:pt x="235458" y="232156"/>
                </a:lnTo>
                <a:lnTo>
                  <a:pt x="235816" y="232029"/>
                </a:lnTo>
                <a:close/>
              </a:path>
              <a:path w="1006475" h="401954">
                <a:moveTo>
                  <a:pt x="253481" y="225806"/>
                </a:moveTo>
                <a:lnTo>
                  <a:pt x="253111" y="225933"/>
                </a:lnTo>
                <a:lnTo>
                  <a:pt x="253481" y="225806"/>
                </a:lnTo>
                <a:close/>
              </a:path>
              <a:path w="1006475" h="401954">
                <a:moveTo>
                  <a:pt x="291233" y="213106"/>
                </a:moveTo>
                <a:lnTo>
                  <a:pt x="291084" y="213106"/>
                </a:lnTo>
                <a:lnTo>
                  <a:pt x="290829" y="213233"/>
                </a:lnTo>
                <a:lnTo>
                  <a:pt x="291233" y="213106"/>
                </a:lnTo>
                <a:close/>
              </a:path>
              <a:path w="1006475" h="401954">
                <a:moveTo>
                  <a:pt x="353614" y="193675"/>
                </a:moveTo>
                <a:lnTo>
                  <a:pt x="353313" y="193675"/>
                </a:lnTo>
                <a:lnTo>
                  <a:pt x="353614" y="193675"/>
                </a:lnTo>
                <a:close/>
              </a:path>
              <a:path w="1006475" h="401954">
                <a:moveTo>
                  <a:pt x="445851" y="166878"/>
                </a:moveTo>
                <a:lnTo>
                  <a:pt x="445515" y="166878"/>
                </a:lnTo>
                <a:lnTo>
                  <a:pt x="445388" y="167005"/>
                </a:lnTo>
                <a:lnTo>
                  <a:pt x="445851" y="166878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687061" y="4642091"/>
            <a:ext cx="520700" cy="1751330"/>
            <a:chOff x="4687061" y="4642091"/>
            <a:chExt cx="520700" cy="1751330"/>
          </a:xfrm>
        </p:grpSpPr>
        <p:sp>
          <p:nvSpPr>
            <p:cNvPr id="30" name="object 30"/>
            <p:cNvSpPr/>
            <p:nvPr/>
          </p:nvSpPr>
          <p:spPr>
            <a:xfrm>
              <a:off x="4687061" y="4642091"/>
              <a:ext cx="520547" cy="17510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4780" y="4679823"/>
              <a:ext cx="398145" cy="1628775"/>
            </a:xfrm>
            <a:custGeom>
              <a:avLst/>
              <a:gdLst/>
              <a:ahLst/>
              <a:cxnLst/>
              <a:rect l="l" t="t" r="r" b="b"/>
              <a:pathLst>
                <a:path w="398145" h="1628775">
                  <a:moveTo>
                    <a:pt x="0" y="1628394"/>
                  </a:moveTo>
                  <a:lnTo>
                    <a:pt x="397763" y="1628394"/>
                  </a:lnTo>
                  <a:lnTo>
                    <a:pt x="397763" y="0"/>
                  </a:lnTo>
                  <a:lnTo>
                    <a:pt x="0" y="0"/>
                  </a:lnTo>
                  <a:lnTo>
                    <a:pt x="0" y="16283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514843" y="4740414"/>
            <a:ext cx="1333500" cy="317500"/>
            <a:chOff x="7514843" y="4740414"/>
            <a:chExt cx="1333500" cy="317500"/>
          </a:xfrm>
        </p:grpSpPr>
        <p:sp>
          <p:nvSpPr>
            <p:cNvPr id="33" name="object 33"/>
            <p:cNvSpPr/>
            <p:nvPr/>
          </p:nvSpPr>
          <p:spPr>
            <a:xfrm>
              <a:off x="7514843" y="4740414"/>
              <a:ext cx="1333500" cy="317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52562" y="4778120"/>
              <a:ext cx="1210945" cy="194310"/>
            </a:xfrm>
            <a:custGeom>
              <a:avLst/>
              <a:gdLst/>
              <a:ahLst/>
              <a:cxnLst/>
              <a:rect l="l" t="t" r="r" b="b"/>
              <a:pathLst>
                <a:path w="1210945" h="194310">
                  <a:moveTo>
                    <a:pt x="0" y="194309"/>
                  </a:moveTo>
                  <a:lnTo>
                    <a:pt x="1210818" y="194309"/>
                  </a:lnTo>
                  <a:lnTo>
                    <a:pt x="1210818" y="0"/>
                  </a:lnTo>
                  <a:lnTo>
                    <a:pt x="0" y="0"/>
                  </a:lnTo>
                  <a:lnTo>
                    <a:pt x="0" y="19430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5327" y="1274571"/>
            <a:ext cx="101479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5" dirty="0">
                <a:latin typeface="Carlito"/>
                <a:cs typeface="Carlito"/>
              </a:rPr>
              <a:t>Calculated </a:t>
            </a:r>
            <a:r>
              <a:rPr sz="2600" b="1" spc="-5" dirty="0">
                <a:latin typeface="Carlito"/>
                <a:cs typeface="Carlito"/>
              </a:rPr>
              <a:t>columns </a:t>
            </a:r>
            <a:r>
              <a:rPr sz="2600" spc="-10" dirty="0">
                <a:latin typeface="Carlito"/>
                <a:cs typeface="Carlito"/>
              </a:rPr>
              <a:t>allow </a:t>
            </a:r>
            <a:r>
              <a:rPr sz="2600" spc="-15" dirty="0">
                <a:latin typeface="Carlito"/>
                <a:cs typeface="Carlito"/>
              </a:rPr>
              <a:t>you to </a:t>
            </a:r>
            <a:r>
              <a:rPr sz="2600" spc="-5" dirty="0">
                <a:latin typeface="Carlito"/>
                <a:cs typeface="Carlito"/>
              </a:rPr>
              <a:t>add </a:t>
            </a:r>
            <a:r>
              <a:rPr sz="2600" spc="-65" dirty="0">
                <a:latin typeface="Carlito"/>
                <a:cs typeface="Carlito"/>
              </a:rPr>
              <a:t>new, </a:t>
            </a:r>
            <a:r>
              <a:rPr sz="2600" spc="-10" dirty="0">
                <a:latin typeface="Carlito"/>
                <a:cs typeface="Carlito"/>
              </a:rPr>
              <a:t>formula-based columns </a:t>
            </a:r>
            <a:r>
              <a:rPr sz="2600" spc="-15" dirty="0">
                <a:latin typeface="Carlito"/>
                <a:cs typeface="Carlito"/>
              </a:rPr>
              <a:t>to</a:t>
            </a:r>
            <a:r>
              <a:rPr sz="2600" spc="27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tables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2698" y="5189438"/>
            <a:ext cx="11353165" cy="1069975"/>
            <a:chOff x="442698" y="5189438"/>
            <a:chExt cx="11353165" cy="1069975"/>
          </a:xfrm>
        </p:grpSpPr>
        <p:sp>
          <p:nvSpPr>
            <p:cNvPr id="4" name="object 4"/>
            <p:cNvSpPr/>
            <p:nvPr/>
          </p:nvSpPr>
          <p:spPr>
            <a:xfrm>
              <a:off x="442698" y="5189438"/>
              <a:ext cx="11353061" cy="1069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966" y="5237225"/>
              <a:ext cx="11170920" cy="887094"/>
            </a:xfrm>
            <a:custGeom>
              <a:avLst/>
              <a:gdLst/>
              <a:ahLst/>
              <a:cxnLst/>
              <a:rect l="l" t="t" r="r" b="b"/>
              <a:pathLst>
                <a:path w="11170920" h="887095">
                  <a:moveTo>
                    <a:pt x="1117092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11170920" y="886968"/>
                  </a:lnTo>
                  <a:lnTo>
                    <a:pt x="11170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2168" y="5321807"/>
              <a:ext cx="689610" cy="7147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9966" y="5237226"/>
            <a:ext cx="11170920" cy="88709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81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83615">
              <a:lnSpc>
                <a:spcPct val="100000"/>
              </a:lnSpc>
              <a:spcBef>
                <a:spcPts val="220"/>
              </a:spcBef>
            </a:pPr>
            <a:r>
              <a:rPr sz="1700" i="1" spc="-10" dirty="0">
                <a:latin typeface="Carlito"/>
                <a:cs typeface="Carlito"/>
              </a:rPr>
              <a:t>Calculated columns </a:t>
            </a:r>
            <a:r>
              <a:rPr sz="1700" i="1" spc="-5" dirty="0">
                <a:latin typeface="Carlito"/>
                <a:cs typeface="Carlito"/>
              </a:rPr>
              <a:t>are typically used </a:t>
            </a:r>
            <a:r>
              <a:rPr sz="1700" i="1" spc="-15" dirty="0">
                <a:latin typeface="Carlito"/>
                <a:cs typeface="Carlito"/>
              </a:rPr>
              <a:t>for </a:t>
            </a:r>
            <a:r>
              <a:rPr sz="1700" b="1" i="1" spc="-10" dirty="0">
                <a:latin typeface="Carlito"/>
                <a:cs typeface="Carlito"/>
              </a:rPr>
              <a:t>filtering </a:t>
            </a:r>
            <a:r>
              <a:rPr sz="1700" i="1" spc="-10" dirty="0">
                <a:latin typeface="Carlito"/>
                <a:cs typeface="Carlito"/>
              </a:rPr>
              <a:t>data, </a:t>
            </a:r>
            <a:r>
              <a:rPr sz="1700" i="1" dirty="0">
                <a:latin typeface="Carlito"/>
                <a:cs typeface="Carlito"/>
              </a:rPr>
              <a:t>rather than </a:t>
            </a:r>
            <a:r>
              <a:rPr sz="1700" i="1" spc="-5" dirty="0">
                <a:latin typeface="Carlito"/>
                <a:cs typeface="Carlito"/>
              </a:rPr>
              <a:t>creating numerical</a:t>
            </a:r>
            <a:r>
              <a:rPr sz="1700" i="1" spc="229" dirty="0">
                <a:latin typeface="Carlito"/>
                <a:cs typeface="Carlito"/>
              </a:rPr>
              <a:t> </a:t>
            </a:r>
            <a:r>
              <a:rPr sz="1700" i="1" spc="-5" dirty="0">
                <a:latin typeface="Carlito"/>
                <a:cs typeface="Carlito"/>
              </a:rPr>
              <a:t>values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2226" y="2088825"/>
            <a:ext cx="2974340" cy="13595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 IMPORTANT!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As 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rule of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thumb,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use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calculated  columns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when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you want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“stamp”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static,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fixed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values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each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row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a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table (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or use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Query</a:t>
            </a:r>
            <a:r>
              <a:rPr sz="1600" i="1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Editor!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2226" y="3575303"/>
            <a:ext cx="304355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D0D0D"/>
                </a:solidFill>
                <a:latin typeface="Carlito"/>
                <a:cs typeface="Carlito"/>
              </a:rPr>
              <a:t>DO </a:t>
            </a:r>
            <a:r>
              <a:rPr sz="1600" b="1" spc="-15" dirty="0">
                <a:solidFill>
                  <a:srgbClr val="0D0D0D"/>
                </a:solidFill>
                <a:latin typeface="Carlito"/>
                <a:cs typeface="Carlito"/>
              </a:rPr>
              <a:t>NOT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use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calculated columns </a:t>
            </a:r>
            <a:r>
              <a:rPr sz="1600" spc="-20" dirty="0">
                <a:solidFill>
                  <a:srgbClr val="0D0D0D"/>
                </a:solidFill>
                <a:latin typeface="Carlito"/>
                <a:cs typeface="Carlito"/>
              </a:rPr>
              <a:t>for 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aggregation formulas,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calculate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fields </a:t>
            </a:r>
            <a:r>
              <a:rPr sz="1600" spc="-20" dirty="0">
                <a:solidFill>
                  <a:srgbClr val="0D0D0D"/>
                </a:solidFill>
                <a:latin typeface="Carlito"/>
                <a:cs typeface="Carlito"/>
              </a:rPr>
              <a:t>for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“Values” area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of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 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visualization (use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measures</a:t>
            </a:r>
            <a:r>
              <a:rPr sz="1600" b="1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instead)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79030" y="2008504"/>
            <a:ext cx="4195445" cy="2749550"/>
            <a:chOff x="7479030" y="2008504"/>
            <a:chExt cx="4195445" cy="2749550"/>
          </a:xfrm>
        </p:grpSpPr>
        <p:sp>
          <p:nvSpPr>
            <p:cNvPr id="11" name="object 11"/>
            <p:cNvSpPr/>
            <p:nvPr/>
          </p:nvSpPr>
          <p:spPr>
            <a:xfrm>
              <a:off x="7884033" y="2021204"/>
              <a:ext cx="3777615" cy="2724150"/>
            </a:xfrm>
            <a:custGeom>
              <a:avLst/>
              <a:gdLst/>
              <a:ahLst/>
              <a:cxnLst/>
              <a:rect l="l" t="t" r="r" b="b"/>
              <a:pathLst>
                <a:path w="3777615" h="2724150">
                  <a:moveTo>
                    <a:pt x="0" y="2724150"/>
                  </a:moveTo>
                  <a:lnTo>
                    <a:pt x="3777234" y="2724150"/>
                  </a:lnTo>
                  <a:lnTo>
                    <a:pt x="3777234" y="0"/>
                  </a:lnTo>
                  <a:lnTo>
                    <a:pt x="0" y="0"/>
                  </a:lnTo>
                  <a:lnTo>
                    <a:pt x="0" y="2724150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79030" y="2891027"/>
              <a:ext cx="821435" cy="8221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1050" y="2006600"/>
            <a:ext cx="5938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Carlito"/>
                <a:cs typeface="Carlito"/>
              </a:rPr>
              <a:t>No </a:t>
            </a:r>
            <a:r>
              <a:rPr sz="2000" spc="-25" dirty="0">
                <a:latin typeface="Carlito"/>
                <a:cs typeface="Carlito"/>
              </a:rPr>
              <a:t>“A1-style” </a:t>
            </a:r>
            <a:r>
              <a:rPr sz="2000" spc="-15" dirty="0">
                <a:latin typeface="Carlito"/>
                <a:cs typeface="Carlito"/>
              </a:rPr>
              <a:t>references; </a:t>
            </a:r>
            <a:r>
              <a:rPr sz="2000" spc="-10" dirty="0">
                <a:latin typeface="Carlito"/>
                <a:cs typeface="Carlito"/>
              </a:rPr>
              <a:t>calculated columns </a:t>
            </a:r>
            <a:r>
              <a:rPr sz="2000" spc="-25" dirty="0">
                <a:latin typeface="Carlito"/>
                <a:cs typeface="Carlito"/>
              </a:rPr>
              <a:t>refer</a:t>
            </a:r>
            <a:r>
              <a:rPr sz="2000" spc="19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to</a:t>
            </a:r>
            <a:endParaRPr sz="20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sz="2000" b="1" spc="-10" dirty="0">
                <a:latin typeface="Carlito"/>
                <a:cs typeface="Carlito"/>
              </a:rPr>
              <a:t>entire </a:t>
            </a:r>
            <a:r>
              <a:rPr sz="2000" b="1" spc="-5" dirty="0">
                <a:latin typeface="Carlito"/>
                <a:cs typeface="Carlito"/>
              </a:rPr>
              <a:t>tables </a:t>
            </a:r>
            <a:r>
              <a:rPr sz="2000" spc="-5" dirty="0">
                <a:latin typeface="Carlito"/>
                <a:cs typeface="Carlito"/>
              </a:rPr>
              <a:t>or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columns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050" y="2844800"/>
            <a:ext cx="6235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Carlito"/>
                <a:cs typeface="Carlito"/>
              </a:rPr>
              <a:t>Calculated columns </a:t>
            </a:r>
            <a:r>
              <a:rPr sz="2000" spc="-15" dirty="0">
                <a:latin typeface="Carlito"/>
                <a:cs typeface="Carlito"/>
              </a:rPr>
              <a:t>generate </a:t>
            </a:r>
            <a:r>
              <a:rPr sz="2000" spc="-10" dirty="0">
                <a:latin typeface="Carlito"/>
                <a:cs typeface="Carlito"/>
              </a:rPr>
              <a:t>values </a:t>
            </a:r>
            <a:r>
              <a:rPr sz="2000" spc="-20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each </a:t>
            </a:r>
            <a:r>
              <a:rPr sz="2000" spc="-60" dirty="0">
                <a:latin typeface="Carlito"/>
                <a:cs typeface="Carlito"/>
              </a:rPr>
              <a:t>row, </a:t>
            </a:r>
            <a:r>
              <a:rPr sz="2000" spc="-5" dirty="0">
                <a:latin typeface="Carlito"/>
                <a:cs typeface="Carlito"/>
              </a:rPr>
              <a:t>which 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b="1" spc="-5" dirty="0">
                <a:latin typeface="Carlito"/>
                <a:cs typeface="Carlito"/>
              </a:rPr>
              <a:t>visible </a:t>
            </a:r>
            <a:r>
              <a:rPr sz="2000" b="1" spc="-10" dirty="0">
                <a:latin typeface="Carlito"/>
                <a:cs typeface="Carlito"/>
              </a:rPr>
              <a:t>within </a:t>
            </a:r>
            <a:r>
              <a:rPr sz="2000" b="1" spc="-5" dirty="0">
                <a:latin typeface="Carlito"/>
                <a:cs typeface="Carlito"/>
              </a:rPr>
              <a:t>tables in the </a:t>
            </a:r>
            <a:r>
              <a:rPr sz="2000" b="1" spc="-15" dirty="0">
                <a:latin typeface="Carlito"/>
                <a:cs typeface="Carlito"/>
              </a:rPr>
              <a:t>Data</a:t>
            </a:r>
            <a:r>
              <a:rPr sz="2000" b="1" spc="1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view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1050" y="3683253"/>
            <a:ext cx="64960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Carlito"/>
                <a:cs typeface="Carlito"/>
              </a:rPr>
              <a:t>Calculated columns </a:t>
            </a:r>
            <a:r>
              <a:rPr sz="2000" spc="-15" dirty="0">
                <a:latin typeface="Carlito"/>
                <a:cs typeface="Carlito"/>
              </a:rPr>
              <a:t>understand </a:t>
            </a:r>
            <a:r>
              <a:rPr sz="2000" b="1" spc="-15" dirty="0">
                <a:latin typeface="Carlito"/>
                <a:cs typeface="Carlito"/>
              </a:rPr>
              <a:t>row context</a:t>
            </a:r>
            <a:r>
              <a:rPr sz="2000" spc="-15" dirty="0">
                <a:latin typeface="Carlito"/>
                <a:cs typeface="Carlito"/>
              </a:rPr>
              <a:t>; </a:t>
            </a:r>
            <a:r>
              <a:rPr sz="2000" spc="-10" dirty="0">
                <a:latin typeface="Carlito"/>
                <a:cs typeface="Carlito"/>
              </a:rPr>
              <a:t>they’re great  </a:t>
            </a:r>
            <a:r>
              <a:rPr sz="2000" spc="-20" dirty="0">
                <a:latin typeface="Carlito"/>
                <a:cs typeface="Carlito"/>
              </a:rPr>
              <a:t>for </a:t>
            </a:r>
            <a:r>
              <a:rPr sz="2000" spc="-10" dirty="0">
                <a:latin typeface="Carlito"/>
                <a:cs typeface="Carlito"/>
              </a:rPr>
              <a:t>defining properties </a:t>
            </a:r>
            <a:r>
              <a:rPr sz="2000" spc="-5" dirty="0">
                <a:latin typeface="Carlito"/>
                <a:cs typeface="Carlito"/>
              </a:rPr>
              <a:t>based on </a:t>
            </a:r>
            <a:r>
              <a:rPr sz="2000" spc="-10" dirty="0">
                <a:latin typeface="Carlito"/>
                <a:cs typeface="Carlito"/>
              </a:rPr>
              <a:t>information </a:t>
            </a:r>
            <a:r>
              <a:rPr sz="2000" spc="-5" dirty="0">
                <a:latin typeface="Carlito"/>
                <a:cs typeface="Carlito"/>
              </a:rPr>
              <a:t>in each </a:t>
            </a:r>
            <a:r>
              <a:rPr sz="2000" spc="-60" dirty="0">
                <a:latin typeface="Carlito"/>
                <a:cs typeface="Carlito"/>
              </a:rPr>
              <a:t>row,  </a:t>
            </a:r>
            <a:r>
              <a:rPr sz="2000" spc="-5" dirty="0">
                <a:latin typeface="Carlito"/>
                <a:cs typeface="Carlito"/>
              </a:rPr>
              <a:t>but </a:t>
            </a:r>
            <a:r>
              <a:rPr sz="2000" spc="-10" dirty="0">
                <a:latin typeface="Carlito"/>
                <a:cs typeface="Carlito"/>
              </a:rPr>
              <a:t>generally useless </a:t>
            </a:r>
            <a:r>
              <a:rPr sz="2000" spc="-20" dirty="0">
                <a:latin typeface="Carlito"/>
                <a:cs typeface="Carlito"/>
              </a:rPr>
              <a:t>for </a:t>
            </a:r>
            <a:r>
              <a:rPr sz="2000" spc="-10" dirty="0">
                <a:latin typeface="Carlito"/>
                <a:cs typeface="Carlito"/>
              </a:rPr>
              <a:t>aggregation </a:t>
            </a:r>
            <a:r>
              <a:rPr sz="2000" dirty="0">
                <a:latin typeface="Carlito"/>
                <a:cs typeface="Carlito"/>
              </a:rPr>
              <a:t>(</a:t>
            </a:r>
            <a:r>
              <a:rPr sz="2000" i="1" dirty="0">
                <a:latin typeface="Carlito"/>
                <a:cs typeface="Carlito"/>
              </a:rPr>
              <a:t>SUM, </a:t>
            </a:r>
            <a:r>
              <a:rPr sz="2000" i="1" spc="-45" dirty="0">
                <a:latin typeface="Carlito"/>
                <a:cs typeface="Carlito"/>
              </a:rPr>
              <a:t>COUNT,</a:t>
            </a:r>
            <a:r>
              <a:rPr sz="2000" i="1" spc="145" dirty="0">
                <a:latin typeface="Carlito"/>
                <a:cs typeface="Carlito"/>
              </a:rPr>
              <a:t> </a:t>
            </a:r>
            <a:r>
              <a:rPr sz="2000" i="1" spc="-15" dirty="0">
                <a:latin typeface="Carlito"/>
                <a:cs typeface="Carlito"/>
              </a:rPr>
              <a:t>etc</a:t>
            </a:r>
            <a:r>
              <a:rPr sz="2000" spc="-1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127500" y="242569"/>
            <a:ext cx="3937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5" dirty="0">
                <a:latin typeface="Carlito"/>
                <a:cs typeface="Carlito"/>
              </a:rPr>
              <a:t>CALCULATED</a:t>
            </a:r>
            <a:r>
              <a:rPr sz="3200" b="0" spc="-30" dirty="0">
                <a:latin typeface="Carlito"/>
                <a:cs typeface="Carlito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COLUMNS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20629" y="4030183"/>
            <a:ext cx="6688455" cy="2328545"/>
            <a:chOff x="5120629" y="4030183"/>
            <a:chExt cx="6688455" cy="2328545"/>
          </a:xfrm>
        </p:grpSpPr>
        <p:sp>
          <p:nvSpPr>
            <p:cNvPr id="3" name="object 3"/>
            <p:cNvSpPr/>
            <p:nvPr/>
          </p:nvSpPr>
          <p:spPr>
            <a:xfrm>
              <a:off x="5120629" y="4030183"/>
              <a:ext cx="6688095" cy="23279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32070" y="4041647"/>
              <a:ext cx="6618732" cy="2258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2223" y="1284681"/>
            <a:ext cx="6349365" cy="2179955"/>
            <a:chOff x="412223" y="1284681"/>
            <a:chExt cx="6349365" cy="2179955"/>
          </a:xfrm>
        </p:grpSpPr>
        <p:sp>
          <p:nvSpPr>
            <p:cNvPr id="6" name="object 6"/>
            <p:cNvSpPr/>
            <p:nvPr/>
          </p:nvSpPr>
          <p:spPr>
            <a:xfrm>
              <a:off x="412223" y="1302224"/>
              <a:ext cx="6163855" cy="2134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671" y="1313687"/>
              <a:ext cx="6094476" cy="20650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7250" y="1659635"/>
              <a:ext cx="621817" cy="18044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4969" y="1697354"/>
              <a:ext cx="499109" cy="1682114"/>
            </a:xfrm>
            <a:custGeom>
              <a:avLst/>
              <a:gdLst/>
              <a:ahLst/>
              <a:cxnLst/>
              <a:rect l="l" t="t" r="r" b="b"/>
              <a:pathLst>
                <a:path w="499110" h="1682114">
                  <a:moveTo>
                    <a:pt x="0" y="1681734"/>
                  </a:moveTo>
                  <a:lnTo>
                    <a:pt x="499110" y="1681734"/>
                  </a:lnTo>
                  <a:lnTo>
                    <a:pt x="499110" y="0"/>
                  </a:lnTo>
                  <a:lnTo>
                    <a:pt x="0" y="0"/>
                  </a:lnTo>
                  <a:lnTo>
                    <a:pt x="0" y="168173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1579" y="1284681"/>
              <a:ext cx="4177284" cy="3397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9298" y="1322450"/>
              <a:ext cx="4055110" cy="217170"/>
            </a:xfrm>
            <a:custGeom>
              <a:avLst/>
              <a:gdLst/>
              <a:ahLst/>
              <a:cxnLst/>
              <a:rect l="l" t="t" r="r" b="b"/>
              <a:pathLst>
                <a:path w="4055110" h="217169">
                  <a:moveTo>
                    <a:pt x="0" y="217170"/>
                  </a:moveTo>
                  <a:lnTo>
                    <a:pt x="4054602" y="217170"/>
                  </a:lnTo>
                  <a:lnTo>
                    <a:pt x="4054602" y="0"/>
                  </a:lnTo>
                  <a:lnTo>
                    <a:pt x="0" y="0"/>
                  </a:lnTo>
                  <a:lnTo>
                    <a:pt x="0" y="21717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6712" y="1501266"/>
              <a:ext cx="1564640" cy="564515"/>
            </a:xfrm>
            <a:custGeom>
              <a:avLst/>
              <a:gdLst/>
              <a:ahLst/>
              <a:cxnLst/>
              <a:rect l="l" t="t" r="r" b="b"/>
              <a:pathLst>
                <a:path w="1564640" h="564514">
                  <a:moveTo>
                    <a:pt x="1272666" y="7874"/>
                  </a:moveTo>
                  <a:lnTo>
                    <a:pt x="1233042" y="8509"/>
                  </a:lnTo>
                  <a:lnTo>
                    <a:pt x="1192529" y="10795"/>
                  </a:lnTo>
                  <a:lnTo>
                    <a:pt x="1151001" y="14605"/>
                  </a:lnTo>
                  <a:lnTo>
                    <a:pt x="1108202" y="20320"/>
                  </a:lnTo>
                  <a:lnTo>
                    <a:pt x="1064133" y="27940"/>
                  </a:lnTo>
                  <a:lnTo>
                    <a:pt x="1018794" y="37846"/>
                  </a:lnTo>
                  <a:lnTo>
                    <a:pt x="971931" y="49911"/>
                  </a:lnTo>
                  <a:lnTo>
                    <a:pt x="923544" y="64516"/>
                  </a:lnTo>
                  <a:lnTo>
                    <a:pt x="873633" y="81787"/>
                  </a:lnTo>
                  <a:lnTo>
                    <a:pt x="822198" y="101473"/>
                  </a:lnTo>
                  <a:lnTo>
                    <a:pt x="769365" y="123444"/>
                  </a:lnTo>
                  <a:lnTo>
                    <a:pt x="715263" y="147447"/>
                  </a:lnTo>
                  <a:lnTo>
                    <a:pt x="659891" y="173482"/>
                  </a:lnTo>
                  <a:lnTo>
                    <a:pt x="603503" y="201422"/>
                  </a:lnTo>
                  <a:lnTo>
                    <a:pt x="545973" y="230886"/>
                  </a:lnTo>
                  <a:lnTo>
                    <a:pt x="487552" y="261747"/>
                  </a:lnTo>
                  <a:lnTo>
                    <a:pt x="428371" y="294005"/>
                  </a:lnTo>
                  <a:lnTo>
                    <a:pt x="307975" y="361696"/>
                  </a:lnTo>
                  <a:lnTo>
                    <a:pt x="246887" y="397002"/>
                  </a:lnTo>
                  <a:lnTo>
                    <a:pt x="0" y="542417"/>
                  </a:lnTo>
                  <a:lnTo>
                    <a:pt x="12826" y="564261"/>
                  </a:lnTo>
                  <a:lnTo>
                    <a:pt x="259714" y="418846"/>
                  </a:lnTo>
                  <a:lnTo>
                    <a:pt x="381000" y="349504"/>
                  </a:lnTo>
                  <a:lnTo>
                    <a:pt x="440689" y="316230"/>
                  </a:lnTo>
                  <a:lnTo>
                    <a:pt x="440922" y="316230"/>
                  </a:lnTo>
                  <a:lnTo>
                    <a:pt x="499745" y="284099"/>
                  </a:lnTo>
                  <a:lnTo>
                    <a:pt x="557784" y="253365"/>
                  </a:lnTo>
                  <a:lnTo>
                    <a:pt x="614934" y="224028"/>
                  </a:lnTo>
                  <a:lnTo>
                    <a:pt x="615063" y="224028"/>
                  </a:lnTo>
                  <a:lnTo>
                    <a:pt x="671067" y="196342"/>
                  </a:lnTo>
                  <a:lnTo>
                    <a:pt x="725932" y="170561"/>
                  </a:lnTo>
                  <a:lnTo>
                    <a:pt x="779526" y="146685"/>
                  </a:lnTo>
                  <a:lnTo>
                    <a:pt x="779699" y="146685"/>
                  </a:lnTo>
                  <a:lnTo>
                    <a:pt x="805814" y="135636"/>
                  </a:lnTo>
                  <a:lnTo>
                    <a:pt x="805561" y="135636"/>
                  </a:lnTo>
                  <a:lnTo>
                    <a:pt x="831723" y="124968"/>
                  </a:lnTo>
                  <a:lnTo>
                    <a:pt x="857250" y="115062"/>
                  </a:lnTo>
                  <a:lnTo>
                    <a:pt x="882396" y="105537"/>
                  </a:lnTo>
                  <a:lnTo>
                    <a:pt x="907161" y="96774"/>
                  </a:lnTo>
                  <a:lnTo>
                    <a:pt x="931545" y="88646"/>
                  </a:lnTo>
                  <a:lnTo>
                    <a:pt x="931699" y="88646"/>
                  </a:lnTo>
                  <a:lnTo>
                    <a:pt x="955421" y="81280"/>
                  </a:lnTo>
                  <a:lnTo>
                    <a:pt x="955166" y="81280"/>
                  </a:lnTo>
                  <a:lnTo>
                    <a:pt x="978915" y="74295"/>
                  </a:lnTo>
                  <a:lnTo>
                    <a:pt x="979138" y="74295"/>
                  </a:lnTo>
                  <a:lnTo>
                    <a:pt x="1002029" y="68199"/>
                  </a:lnTo>
                  <a:lnTo>
                    <a:pt x="1001776" y="68199"/>
                  </a:lnTo>
                  <a:lnTo>
                    <a:pt x="1024763" y="62484"/>
                  </a:lnTo>
                  <a:lnTo>
                    <a:pt x="1025060" y="62484"/>
                  </a:lnTo>
                  <a:lnTo>
                    <a:pt x="1047114" y="57404"/>
                  </a:lnTo>
                  <a:lnTo>
                    <a:pt x="1046861" y="57404"/>
                  </a:lnTo>
                  <a:lnTo>
                    <a:pt x="1069086" y="52832"/>
                  </a:lnTo>
                  <a:lnTo>
                    <a:pt x="1069431" y="52832"/>
                  </a:lnTo>
                  <a:lnTo>
                    <a:pt x="1112265" y="45338"/>
                  </a:lnTo>
                  <a:lnTo>
                    <a:pt x="1112697" y="45338"/>
                  </a:lnTo>
                  <a:lnTo>
                    <a:pt x="1154049" y="39750"/>
                  </a:lnTo>
                  <a:lnTo>
                    <a:pt x="1154908" y="39750"/>
                  </a:lnTo>
                  <a:lnTo>
                    <a:pt x="1194562" y="36068"/>
                  </a:lnTo>
                  <a:lnTo>
                    <a:pt x="1194053" y="36068"/>
                  </a:lnTo>
                  <a:lnTo>
                    <a:pt x="1234186" y="33909"/>
                  </a:lnTo>
                  <a:lnTo>
                    <a:pt x="1233677" y="33909"/>
                  </a:lnTo>
                  <a:lnTo>
                    <a:pt x="1272664" y="33278"/>
                  </a:lnTo>
                  <a:lnTo>
                    <a:pt x="1272413" y="33274"/>
                  </a:lnTo>
                  <a:lnTo>
                    <a:pt x="1489845" y="33274"/>
                  </a:lnTo>
                  <a:lnTo>
                    <a:pt x="1423415" y="16637"/>
                  </a:lnTo>
                  <a:lnTo>
                    <a:pt x="1349375" y="10287"/>
                  </a:lnTo>
                  <a:lnTo>
                    <a:pt x="1311402" y="8509"/>
                  </a:lnTo>
                  <a:lnTo>
                    <a:pt x="1272666" y="7874"/>
                  </a:lnTo>
                  <a:close/>
                </a:path>
                <a:path w="1564640" h="564514">
                  <a:moveTo>
                    <a:pt x="259808" y="418846"/>
                  </a:moveTo>
                  <a:lnTo>
                    <a:pt x="259587" y="418973"/>
                  </a:lnTo>
                  <a:lnTo>
                    <a:pt x="259808" y="418846"/>
                  </a:lnTo>
                  <a:close/>
                </a:path>
                <a:path w="1564640" h="564514">
                  <a:moveTo>
                    <a:pt x="381100" y="349504"/>
                  </a:moveTo>
                  <a:lnTo>
                    <a:pt x="380873" y="349631"/>
                  </a:lnTo>
                  <a:lnTo>
                    <a:pt x="381100" y="349504"/>
                  </a:lnTo>
                  <a:close/>
                </a:path>
                <a:path w="1564640" h="564514">
                  <a:moveTo>
                    <a:pt x="440922" y="316230"/>
                  </a:moveTo>
                  <a:lnTo>
                    <a:pt x="440689" y="316230"/>
                  </a:lnTo>
                  <a:lnTo>
                    <a:pt x="440922" y="316230"/>
                  </a:lnTo>
                  <a:close/>
                </a:path>
                <a:path w="1564640" h="564514">
                  <a:moveTo>
                    <a:pt x="499857" y="284099"/>
                  </a:moveTo>
                  <a:lnTo>
                    <a:pt x="499617" y="284225"/>
                  </a:lnTo>
                  <a:lnTo>
                    <a:pt x="499857" y="284099"/>
                  </a:lnTo>
                  <a:close/>
                </a:path>
                <a:path w="1564640" h="564514">
                  <a:moveTo>
                    <a:pt x="615063" y="224028"/>
                  </a:moveTo>
                  <a:lnTo>
                    <a:pt x="614934" y="224028"/>
                  </a:lnTo>
                  <a:lnTo>
                    <a:pt x="615063" y="224028"/>
                  </a:lnTo>
                  <a:close/>
                </a:path>
                <a:path w="1564640" h="564514">
                  <a:moveTo>
                    <a:pt x="779699" y="146685"/>
                  </a:moveTo>
                  <a:lnTo>
                    <a:pt x="779526" y="146685"/>
                  </a:lnTo>
                  <a:lnTo>
                    <a:pt x="779699" y="146685"/>
                  </a:lnTo>
                  <a:close/>
                </a:path>
                <a:path w="1564640" h="564514">
                  <a:moveTo>
                    <a:pt x="831795" y="124968"/>
                  </a:moveTo>
                  <a:lnTo>
                    <a:pt x="831469" y="125095"/>
                  </a:lnTo>
                  <a:lnTo>
                    <a:pt x="831795" y="124968"/>
                  </a:lnTo>
                  <a:close/>
                </a:path>
                <a:path w="1564640" h="564514">
                  <a:moveTo>
                    <a:pt x="882499" y="105537"/>
                  </a:moveTo>
                  <a:lnTo>
                    <a:pt x="882141" y="105663"/>
                  </a:lnTo>
                  <a:lnTo>
                    <a:pt x="882499" y="105537"/>
                  </a:lnTo>
                  <a:close/>
                </a:path>
                <a:path w="1564640" h="564514">
                  <a:moveTo>
                    <a:pt x="907286" y="96774"/>
                  </a:moveTo>
                  <a:lnTo>
                    <a:pt x="906907" y="96900"/>
                  </a:lnTo>
                  <a:lnTo>
                    <a:pt x="907286" y="96774"/>
                  </a:lnTo>
                  <a:close/>
                </a:path>
                <a:path w="1564640" h="564514">
                  <a:moveTo>
                    <a:pt x="931699" y="88646"/>
                  </a:moveTo>
                  <a:lnTo>
                    <a:pt x="931545" y="88646"/>
                  </a:lnTo>
                  <a:lnTo>
                    <a:pt x="931290" y="88773"/>
                  </a:lnTo>
                  <a:lnTo>
                    <a:pt x="931699" y="88646"/>
                  </a:lnTo>
                  <a:close/>
                </a:path>
                <a:path w="1564640" h="564514">
                  <a:moveTo>
                    <a:pt x="1494663" y="0"/>
                  </a:moveTo>
                  <a:lnTo>
                    <a:pt x="1491009" y="25232"/>
                  </a:lnTo>
                  <a:lnTo>
                    <a:pt x="1503426" y="26924"/>
                  </a:lnTo>
                  <a:lnTo>
                    <a:pt x="1499996" y="52197"/>
                  </a:lnTo>
                  <a:lnTo>
                    <a:pt x="1487105" y="52197"/>
                  </a:lnTo>
                  <a:lnTo>
                    <a:pt x="1483740" y="75437"/>
                  </a:lnTo>
                  <a:lnTo>
                    <a:pt x="1553904" y="52197"/>
                  </a:lnTo>
                  <a:lnTo>
                    <a:pt x="1499996" y="52197"/>
                  </a:lnTo>
                  <a:lnTo>
                    <a:pt x="1487355" y="50469"/>
                  </a:lnTo>
                  <a:lnTo>
                    <a:pt x="1559118" y="50469"/>
                  </a:lnTo>
                  <a:lnTo>
                    <a:pt x="1564639" y="48641"/>
                  </a:lnTo>
                  <a:lnTo>
                    <a:pt x="1494663" y="0"/>
                  </a:lnTo>
                  <a:close/>
                </a:path>
                <a:path w="1564640" h="564514">
                  <a:moveTo>
                    <a:pt x="979138" y="74295"/>
                  </a:moveTo>
                  <a:lnTo>
                    <a:pt x="978915" y="74295"/>
                  </a:lnTo>
                  <a:lnTo>
                    <a:pt x="978662" y="74422"/>
                  </a:lnTo>
                  <a:lnTo>
                    <a:pt x="979138" y="74295"/>
                  </a:lnTo>
                  <a:close/>
                </a:path>
                <a:path w="1564640" h="564514">
                  <a:moveTo>
                    <a:pt x="1025060" y="62484"/>
                  </a:moveTo>
                  <a:lnTo>
                    <a:pt x="1024763" y="62484"/>
                  </a:lnTo>
                  <a:lnTo>
                    <a:pt x="1024509" y="62611"/>
                  </a:lnTo>
                  <a:lnTo>
                    <a:pt x="1025060" y="62484"/>
                  </a:lnTo>
                  <a:close/>
                </a:path>
                <a:path w="1564640" h="564514">
                  <a:moveTo>
                    <a:pt x="1069431" y="52832"/>
                  </a:moveTo>
                  <a:lnTo>
                    <a:pt x="1069086" y="52832"/>
                  </a:lnTo>
                  <a:lnTo>
                    <a:pt x="1068704" y="52959"/>
                  </a:lnTo>
                  <a:lnTo>
                    <a:pt x="1069431" y="52832"/>
                  </a:lnTo>
                  <a:close/>
                </a:path>
                <a:path w="1564640" h="564514">
                  <a:moveTo>
                    <a:pt x="1491009" y="25232"/>
                  </a:moveTo>
                  <a:lnTo>
                    <a:pt x="1487355" y="50469"/>
                  </a:lnTo>
                  <a:lnTo>
                    <a:pt x="1499996" y="52197"/>
                  </a:lnTo>
                  <a:lnTo>
                    <a:pt x="1503426" y="26924"/>
                  </a:lnTo>
                  <a:lnTo>
                    <a:pt x="1491009" y="25232"/>
                  </a:lnTo>
                  <a:close/>
                </a:path>
                <a:path w="1564640" h="564514">
                  <a:moveTo>
                    <a:pt x="1489845" y="33274"/>
                  </a:moveTo>
                  <a:lnTo>
                    <a:pt x="1272664" y="33278"/>
                  </a:lnTo>
                  <a:lnTo>
                    <a:pt x="1310766" y="33909"/>
                  </a:lnTo>
                  <a:lnTo>
                    <a:pt x="1310386" y="33909"/>
                  </a:lnTo>
                  <a:lnTo>
                    <a:pt x="1347978" y="35687"/>
                  </a:lnTo>
                  <a:lnTo>
                    <a:pt x="1347596" y="35687"/>
                  </a:lnTo>
                  <a:lnTo>
                    <a:pt x="1384554" y="38481"/>
                  </a:lnTo>
                  <a:lnTo>
                    <a:pt x="1384300" y="38481"/>
                  </a:lnTo>
                  <a:lnTo>
                    <a:pt x="1420748" y="41910"/>
                  </a:lnTo>
                  <a:lnTo>
                    <a:pt x="1420494" y="41910"/>
                  </a:lnTo>
                  <a:lnTo>
                    <a:pt x="1456563" y="46228"/>
                  </a:lnTo>
                  <a:lnTo>
                    <a:pt x="1456309" y="46228"/>
                  </a:lnTo>
                  <a:lnTo>
                    <a:pt x="1487355" y="50469"/>
                  </a:lnTo>
                  <a:lnTo>
                    <a:pt x="1489845" y="33274"/>
                  </a:lnTo>
                  <a:close/>
                </a:path>
                <a:path w="1564640" h="564514">
                  <a:moveTo>
                    <a:pt x="1112697" y="45338"/>
                  </a:moveTo>
                  <a:lnTo>
                    <a:pt x="1112265" y="45338"/>
                  </a:lnTo>
                  <a:lnTo>
                    <a:pt x="1111758" y="45466"/>
                  </a:lnTo>
                  <a:lnTo>
                    <a:pt x="1112697" y="45338"/>
                  </a:lnTo>
                  <a:close/>
                </a:path>
                <a:path w="1564640" h="564514">
                  <a:moveTo>
                    <a:pt x="1154908" y="39750"/>
                  </a:moveTo>
                  <a:lnTo>
                    <a:pt x="1154049" y="39750"/>
                  </a:lnTo>
                  <a:lnTo>
                    <a:pt x="1153540" y="39878"/>
                  </a:lnTo>
                  <a:lnTo>
                    <a:pt x="1154908" y="3975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12119" y="2306535"/>
              <a:ext cx="313690" cy="274955"/>
            </a:xfrm>
            <a:custGeom>
              <a:avLst/>
              <a:gdLst/>
              <a:ahLst/>
              <a:cxnLst/>
              <a:rect l="l" t="t" r="r" b="b"/>
              <a:pathLst>
                <a:path w="313689" h="274955">
                  <a:moveTo>
                    <a:pt x="74422" y="105181"/>
                  </a:moveTo>
                  <a:lnTo>
                    <a:pt x="67373" y="98120"/>
                  </a:lnTo>
                  <a:lnTo>
                    <a:pt x="0" y="98120"/>
                  </a:lnTo>
                  <a:lnTo>
                    <a:pt x="0" y="262953"/>
                  </a:lnTo>
                  <a:lnTo>
                    <a:pt x="67373" y="262953"/>
                  </a:lnTo>
                  <a:lnTo>
                    <a:pt x="74422" y="255892"/>
                  </a:lnTo>
                  <a:lnTo>
                    <a:pt x="74422" y="105181"/>
                  </a:lnTo>
                  <a:close/>
                </a:path>
                <a:path w="313689" h="274955">
                  <a:moveTo>
                    <a:pt x="313359" y="133438"/>
                  </a:moveTo>
                  <a:lnTo>
                    <a:pt x="311505" y="124294"/>
                  </a:lnTo>
                  <a:lnTo>
                    <a:pt x="306463" y="116814"/>
                  </a:lnTo>
                  <a:lnTo>
                    <a:pt x="298983" y="111747"/>
                  </a:lnTo>
                  <a:lnTo>
                    <a:pt x="289864" y="109893"/>
                  </a:lnTo>
                  <a:lnTo>
                    <a:pt x="209169" y="109893"/>
                  </a:lnTo>
                  <a:lnTo>
                    <a:pt x="204076" y="104787"/>
                  </a:lnTo>
                  <a:lnTo>
                    <a:pt x="203682" y="98513"/>
                  </a:lnTo>
                  <a:lnTo>
                    <a:pt x="209715" y="78549"/>
                  </a:lnTo>
                  <a:lnTo>
                    <a:pt x="213652" y="56946"/>
                  </a:lnTo>
                  <a:lnTo>
                    <a:pt x="213588" y="14401"/>
                  </a:lnTo>
                  <a:lnTo>
                    <a:pt x="191935" y="0"/>
                  </a:lnTo>
                  <a:lnTo>
                    <a:pt x="182816" y="1866"/>
                  </a:lnTo>
                  <a:lnTo>
                    <a:pt x="175336" y="6921"/>
                  </a:lnTo>
                  <a:lnTo>
                    <a:pt x="170294" y="14401"/>
                  </a:lnTo>
                  <a:lnTo>
                    <a:pt x="157581" y="63322"/>
                  </a:lnTo>
                  <a:lnTo>
                    <a:pt x="133616" y="92722"/>
                  </a:lnTo>
                  <a:lnTo>
                    <a:pt x="109435" y="111086"/>
                  </a:lnTo>
                  <a:lnTo>
                    <a:pt x="97929" y="117741"/>
                  </a:lnTo>
                  <a:lnTo>
                    <a:pt x="97929" y="243332"/>
                  </a:lnTo>
                  <a:lnTo>
                    <a:pt x="115125" y="248234"/>
                  </a:lnTo>
                  <a:lnTo>
                    <a:pt x="129806" y="259029"/>
                  </a:lnTo>
                  <a:lnTo>
                    <a:pt x="149098" y="269824"/>
                  </a:lnTo>
                  <a:lnTo>
                    <a:pt x="180187" y="274726"/>
                  </a:lnTo>
                  <a:lnTo>
                    <a:pt x="250698" y="274726"/>
                  </a:lnTo>
                  <a:lnTo>
                    <a:pt x="259816" y="272872"/>
                  </a:lnTo>
                  <a:lnTo>
                    <a:pt x="267296" y="267804"/>
                  </a:lnTo>
                  <a:lnTo>
                    <a:pt x="272338" y="260324"/>
                  </a:lnTo>
                  <a:lnTo>
                    <a:pt x="274193" y="251180"/>
                  </a:lnTo>
                  <a:lnTo>
                    <a:pt x="274193" y="244894"/>
                  </a:lnTo>
                  <a:lnTo>
                    <a:pt x="271843" y="239407"/>
                  </a:lnTo>
                  <a:lnTo>
                    <a:pt x="268706" y="235483"/>
                  </a:lnTo>
                  <a:lnTo>
                    <a:pt x="279400" y="233616"/>
                  </a:lnTo>
                  <a:lnTo>
                    <a:pt x="286880" y="228561"/>
                  </a:lnTo>
                  <a:lnTo>
                    <a:pt x="291922" y="221068"/>
                  </a:lnTo>
                  <a:lnTo>
                    <a:pt x="293776" y="211937"/>
                  </a:lnTo>
                  <a:lnTo>
                    <a:pt x="293776" y="205651"/>
                  </a:lnTo>
                  <a:lnTo>
                    <a:pt x="291426" y="199771"/>
                  </a:lnTo>
                  <a:lnTo>
                    <a:pt x="287121" y="195453"/>
                  </a:lnTo>
                  <a:lnTo>
                    <a:pt x="294462" y="192443"/>
                  </a:lnTo>
                  <a:lnTo>
                    <a:pt x="300291" y="187299"/>
                  </a:lnTo>
                  <a:lnTo>
                    <a:pt x="304139" y="180543"/>
                  </a:lnTo>
                  <a:lnTo>
                    <a:pt x="305536" y="166014"/>
                  </a:lnTo>
                  <a:lnTo>
                    <a:pt x="302793" y="159740"/>
                  </a:lnTo>
                  <a:lnTo>
                    <a:pt x="298094" y="155422"/>
                  </a:lnTo>
                  <a:lnTo>
                    <a:pt x="304279" y="152095"/>
                  </a:lnTo>
                  <a:lnTo>
                    <a:pt x="309105" y="147078"/>
                  </a:lnTo>
                  <a:lnTo>
                    <a:pt x="312242" y="140741"/>
                  </a:lnTo>
                  <a:lnTo>
                    <a:pt x="313359" y="133438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11593" y="1273555"/>
            <a:ext cx="4608195" cy="229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16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In this </a:t>
            </a:r>
            <a:r>
              <a:rPr sz="1600" spc="-10" dirty="0">
                <a:latin typeface="Carlito"/>
                <a:cs typeface="Carlito"/>
              </a:rPr>
              <a:t>case </a:t>
            </a:r>
            <a:r>
              <a:rPr sz="1600" spc="-15" dirty="0">
                <a:latin typeface="Carlito"/>
                <a:cs typeface="Carlito"/>
              </a:rPr>
              <a:t>we’ve </a:t>
            </a:r>
            <a:r>
              <a:rPr sz="1600" spc="-5" dirty="0">
                <a:latin typeface="Carlito"/>
                <a:cs typeface="Carlito"/>
              </a:rPr>
              <a:t>added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b="1" spc="-10" dirty="0">
                <a:latin typeface="Carlito"/>
                <a:cs typeface="Carlito"/>
              </a:rPr>
              <a:t>calculated </a:t>
            </a:r>
            <a:r>
              <a:rPr sz="1600" b="1" spc="-5" dirty="0">
                <a:latin typeface="Carlito"/>
                <a:cs typeface="Carlito"/>
              </a:rPr>
              <a:t>column </a:t>
            </a:r>
            <a:r>
              <a:rPr sz="1600" spc="-5" dirty="0">
                <a:latin typeface="Carlito"/>
                <a:cs typeface="Carlito"/>
              </a:rPr>
              <a:t>named  </a:t>
            </a:r>
            <a:r>
              <a:rPr sz="1600" b="1" spc="-10" dirty="0">
                <a:latin typeface="Carlito"/>
                <a:cs typeface="Carlito"/>
              </a:rPr>
              <a:t>“Parent”</a:t>
            </a:r>
            <a:r>
              <a:rPr sz="1600" spc="-10" dirty="0">
                <a:latin typeface="Carlito"/>
                <a:cs typeface="Carlito"/>
              </a:rPr>
              <a:t>, </a:t>
            </a:r>
            <a:r>
              <a:rPr sz="1600" dirty="0">
                <a:latin typeface="Carlito"/>
                <a:cs typeface="Carlito"/>
              </a:rPr>
              <a:t>which equals </a:t>
            </a:r>
            <a:r>
              <a:rPr sz="1600" spc="-30" dirty="0">
                <a:latin typeface="Carlito"/>
                <a:cs typeface="Carlito"/>
              </a:rPr>
              <a:t>“</a:t>
            </a:r>
            <a:r>
              <a:rPr sz="1600" b="1" i="1" spc="-30" dirty="0">
                <a:latin typeface="Carlito"/>
                <a:cs typeface="Carlito"/>
              </a:rPr>
              <a:t>Yes</a:t>
            </a:r>
            <a:r>
              <a:rPr sz="1600" spc="-30" dirty="0">
                <a:latin typeface="Carlito"/>
                <a:cs typeface="Carlito"/>
              </a:rPr>
              <a:t>” </a:t>
            </a:r>
            <a:r>
              <a:rPr sz="1600" dirty="0">
                <a:latin typeface="Carlito"/>
                <a:cs typeface="Carlito"/>
              </a:rPr>
              <a:t>if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[TotalChildren] </a:t>
            </a:r>
            <a:r>
              <a:rPr sz="1600" spc="-5" dirty="0">
                <a:latin typeface="Carlito"/>
                <a:cs typeface="Carlito"/>
              </a:rPr>
              <a:t>field 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greater </a:t>
            </a:r>
            <a:r>
              <a:rPr sz="1600" dirty="0">
                <a:latin typeface="Carlito"/>
                <a:cs typeface="Carlito"/>
              </a:rPr>
              <a:t>than 0, and </a:t>
            </a:r>
            <a:r>
              <a:rPr sz="1600" spc="-5" dirty="0">
                <a:latin typeface="Carlito"/>
                <a:cs typeface="Carlito"/>
              </a:rPr>
              <a:t>“</a:t>
            </a:r>
            <a:r>
              <a:rPr sz="1600" b="1" i="1" spc="-5" dirty="0">
                <a:latin typeface="Carlito"/>
                <a:cs typeface="Carlito"/>
              </a:rPr>
              <a:t>No</a:t>
            </a:r>
            <a:r>
              <a:rPr sz="1600" spc="-5" dirty="0">
                <a:latin typeface="Carlito"/>
                <a:cs typeface="Carlito"/>
              </a:rPr>
              <a:t>” otherwise (</a:t>
            </a:r>
            <a:r>
              <a:rPr sz="1600" i="1" spc="-5" dirty="0">
                <a:latin typeface="Carlito"/>
                <a:cs typeface="Carlito"/>
              </a:rPr>
              <a:t>just </a:t>
            </a:r>
            <a:r>
              <a:rPr sz="1600" i="1" spc="-20" dirty="0">
                <a:latin typeface="Carlito"/>
                <a:cs typeface="Carlito"/>
              </a:rPr>
              <a:t>like</a:t>
            </a:r>
            <a:r>
              <a:rPr sz="1600" i="1" spc="5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Excel!</a:t>
            </a:r>
            <a:r>
              <a:rPr sz="1600" spc="-10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755650" marR="88265" indent="-28575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Since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calculated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understand </a:t>
            </a:r>
            <a:r>
              <a:rPr sz="1400" b="1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400" b="1" spc="-1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value is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calculated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each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based on the  value in the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[TotalChildren]</a:t>
            </a:r>
            <a:r>
              <a:rPr sz="1400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column</a:t>
            </a:r>
            <a:endParaRPr sz="1400">
              <a:latin typeface="Carlito"/>
              <a:cs typeface="Carlito"/>
            </a:endParaRPr>
          </a:p>
          <a:p>
            <a:pPr marL="755650" marR="5080" indent="-28575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This is a </a:t>
            </a:r>
            <a:r>
              <a:rPr sz="1600" b="1" spc="-10" dirty="0">
                <a:solidFill>
                  <a:srgbClr val="E6AE00"/>
                </a:solidFill>
                <a:latin typeface="Carlito"/>
                <a:cs typeface="Carlito"/>
              </a:rPr>
              <a:t>valid </a:t>
            </a:r>
            <a:r>
              <a:rPr sz="1600" b="1" dirty="0">
                <a:solidFill>
                  <a:srgbClr val="E6AE00"/>
                </a:solidFill>
                <a:latin typeface="Carlito"/>
                <a:cs typeface="Carlito"/>
              </a:rPr>
              <a:t>use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calculated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columns; it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creates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“property” that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we can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now use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to filter or  segment any related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within the</a:t>
            </a:r>
            <a:r>
              <a:rPr sz="1400" spc="114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model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500" y="4097020"/>
            <a:ext cx="4347845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rlito"/>
                <a:cs typeface="Carlito"/>
              </a:rPr>
              <a:t>Here </a:t>
            </a:r>
            <a:r>
              <a:rPr sz="1600" spc="-15" dirty="0">
                <a:latin typeface="Carlito"/>
                <a:cs typeface="Carlito"/>
              </a:rPr>
              <a:t>we’re </a:t>
            </a:r>
            <a:r>
              <a:rPr sz="1600" spc="-5" dirty="0">
                <a:latin typeface="Carlito"/>
                <a:cs typeface="Carlito"/>
              </a:rPr>
              <a:t>using </a:t>
            </a:r>
            <a:r>
              <a:rPr sz="1600" dirty="0">
                <a:latin typeface="Carlito"/>
                <a:cs typeface="Carlito"/>
              </a:rPr>
              <a:t>an </a:t>
            </a:r>
            <a:r>
              <a:rPr sz="1600" spc="-10" dirty="0">
                <a:latin typeface="Carlito"/>
                <a:cs typeface="Carlito"/>
              </a:rPr>
              <a:t>aggregation </a:t>
            </a:r>
            <a:r>
              <a:rPr sz="1600" spc="-5" dirty="0">
                <a:latin typeface="Carlito"/>
                <a:cs typeface="Carlito"/>
              </a:rPr>
              <a:t>function (SUM)</a:t>
            </a:r>
            <a:r>
              <a:rPr sz="1600" spc="15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calculate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new column named</a:t>
            </a:r>
            <a:r>
              <a:rPr sz="1600" spc="-40" dirty="0">
                <a:latin typeface="Carlito"/>
                <a:cs typeface="Carlito"/>
              </a:rPr>
              <a:t> </a:t>
            </a:r>
            <a:r>
              <a:rPr sz="1600" b="1" spc="-15" dirty="0">
                <a:latin typeface="Carlito"/>
                <a:cs typeface="Carlito"/>
              </a:rPr>
              <a:t>TotalQuantity</a:t>
            </a:r>
            <a:endParaRPr sz="1600">
              <a:latin typeface="Carlito"/>
              <a:cs typeface="Carlito"/>
            </a:endParaRPr>
          </a:p>
          <a:p>
            <a:pPr marL="755650" marR="7620" indent="-285750" algn="just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Since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calculated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columns do not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understand </a:t>
            </a:r>
            <a:r>
              <a:rPr sz="1400" b="1" spc="-10" dirty="0">
                <a:solidFill>
                  <a:srgbClr val="252525"/>
                </a:solidFill>
                <a:latin typeface="Carlito"/>
                <a:cs typeface="Carlito"/>
              </a:rPr>
              <a:t>filter  </a:t>
            </a:r>
            <a:r>
              <a:rPr sz="1400" b="1" spc="-1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same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grand total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returned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every  single row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of the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  <a:p>
            <a:pPr marL="755650" indent="-285750" algn="just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This is </a:t>
            </a:r>
            <a:r>
              <a:rPr sz="1600" b="1" dirty="0">
                <a:solidFill>
                  <a:srgbClr val="E6AE00"/>
                </a:solidFill>
                <a:latin typeface="Carlito"/>
                <a:cs typeface="Carlito"/>
              </a:rPr>
              <a:t>not a </a:t>
            </a:r>
            <a:r>
              <a:rPr sz="1600" b="1" spc="-10" dirty="0">
                <a:solidFill>
                  <a:srgbClr val="E6AE00"/>
                </a:solidFill>
                <a:latin typeface="Carlito"/>
                <a:cs typeface="Carlito"/>
              </a:rPr>
              <a:t>valid </a:t>
            </a:r>
            <a:r>
              <a:rPr sz="1600" b="1" dirty="0">
                <a:solidFill>
                  <a:srgbClr val="E6AE00"/>
                </a:solidFill>
                <a:latin typeface="Carlito"/>
                <a:cs typeface="Carlito"/>
              </a:rPr>
              <a:t>use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calculated</a:t>
            </a:r>
            <a:r>
              <a:rPr sz="140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columns;</a:t>
            </a:r>
            <a:endParaRPr sz="1400">
              <a:latin typeface="Carlito"/>
              <a:cs typeface="Carlito"/>
            </a:endParaRPr>
          </a:p>
          <a:p>
            <a:pPr marL="75565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these values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are statically “stamped” onto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the  table and can’t be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filtered,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sliced, subdivided,</a:t>
            </a:r>
            <a:r>
              <a:rPr sz="1400" spc="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93973" y="242569"/>
            <a:ext cx="60058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5" dirty="0">
                <a:latin typeface="Carlito"/>
                <a:cs typeface="Carlito"/>
              </a:rPr>
              <a:t>CALCULATED </a:t>
            </a:r>
            <a:r>
              <a:rPr sz="3200" b="0" spc="-20" dirty="0">
                <a:latin typeface="Carlito"/>
                <a:cs typeface="Carlito"/>
              </a:rPr>
              <a:t>COLUMNS</a:t>
            </a:r>
            <a:r>
              <a:rPr sz="3200" b="0" spc="65" dirty="0">
                <a:latin typeface="Carlito"/>
                <a:cs typeface="Carlito"/>
              </a:rPr>
              <a:t> </a:t>
            </a:r>
            <a:r>
              <a:rPr sz="3200" b="0" spc="-390" dirty="0">
                <a:latin typeface="Arial"/>
                <a:cs typeface="Arial"/>
              </a:rPr>
              <a:t>(EXAMPLES)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818507" y="3761232"/>
            <a:ext cx="5841365" cy="2624455"/>
            <a:chOff x="4818507" y="3761232"/>
            <a:chExt cx="5841365" cy="2624455"/>
          </a:xfrm>
        </p:grpSpPr>
        <p:sp>
          <p:nvSpPr>
            <p:cNvPr id="19" name="object 19"/>
            <p:cNvSpPr/>
            <p:nvPr/>
          </p:nvSpPr>
          <p:spPr>
            <a:xfrm>
              <a:off x="5915406" y="4009618"/>
              <a:ext cx="4744211" cy="3267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53125" y="4047363"/>
              <a:ext cx="4621530" cy="204470"/>
            </a:xfrm>
            <a:custGeom>
              <a:avLst/>
              <a:gdLst/>
              <a:ahLst/>
              <a:cxnLst/>
              <a:rect l="l" t="t" r="r" b="b"/>
              <a:pathLst>
                <a:path w="4621530" h="204470">
                  <a:moveTo>
                    <a:pt x="0" y="204216"/>
                  </a:moveTo>
                  <a:lnTo>
                    <a:pt x="4621530" y="204216"/>
                  </a:lnTo>
                  <a:lnTo>
                    <a:pt x="4621530" y="0"/>
                  </a:lnTo>
                  <a:lnTo>
                    <a:pt x="0" y="0"/>
                  </a:lnTo>
                  <a:lnTo>
                    <a:pt x="0" y="204216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63328" y="4367796"/>
              <a:ext cx="718578" cy="20177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01047" y="4405503"/>
              <a:ext cx="596265" cy="1895475"/>
            </a:xfrm>
            <a:custGeom>
              <a:avLst/>
              <a:gdLst/>
              <a:ahLst/>
              <a:cxnLst/>
              <a:rect l="l" t="t" r="r" b="b"/>
              <a:pathLst>
                <a:path w="596265" h="1895475">
                  <a:moveTo>
                    <a:pt x="0" y="1895094"/>
                  </a:moveTo>
                  <a:lnTo>
                    <a:pt x="595883" y="1895094"/>
                  </a:lnTo>
                  <a:lnTo>
                    <a:pt x="595883" y="0"/>
                  </a:lnTo>
                  <a:lnTo>
                    <a:pt x="0" y="0"/>
                  </a:lnTo>
                  <a:lnTo>
                    <a:pt x="0" y="1895094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18507" y="3761232"/>
              <a:ext cx="1443355" cy="349885"/>
            </a:xfrm>
            <a:custGeom>
              <a:avLst/>
              <a:gdLst/>
              <a:ahLst/>
              <a:cxnLst/>
              <a:rect l="l" t="t" r="r" b="b"/>
              <a:pathLst>
                <a:path w="1443354" h="349885">
                  <a:moveTo>
                    <a:pt x="35051" y="271780"/>
                  </a:moveTo>
                  <a:lnTo>
                    <a:pt x="0" y="349377"/>
                  </a:lnTo>
                  <a:lnTo>
                    <a:pt x="83184" y="330835"/>
                  </a:lnTo>
                  <a:lnTo>
                    <a:pt x="73661" y="319151"/>
                  </a:lnTo>
                  <a:lnTo>
                    <a:pt x="57276" y="319151"/>
                  </a:lnTo>
                  <a:lnTo>
                    <a:pt x="41275" y="299466"/>
                  </a:lnTo>
                  <a:lnTo>
                    <a:pt x="51090" y="291457"/>
                  </a:lnTo>
                  <a:lnTo>
                    <a:pt x="35051" y="271780"/>
                  </a:lnTo>
                  <a:close/>
                </a:path>
                <a:path w="1443354" h="349885">
                  <a:moveTo>
                    <a:pt x="51090" y="291457"/>
                  </a:moveTo>
                  <a:lnTo>
                    <a:pt x="41275" y="299466"/>
                  </a:lnTo>
                  <a:lnTo>
                    <a:pt x="57276" y="319151"/>
                  </a:lnTo>
                  <a:lnTo>
                    <a:pt x="67117" y="311121"/>
                  </a:lnTo>
                  <a:lnTo>
                    <a:pt x="51090" y="291457"/>
                  </a:lnTo>
                  <a:close/>
                </a:path>
                <a:path w="1443354" h="349885">
                  <a:moveTo>
                    <a:pt x="67117" y="311121"/>
                  </a:moveTo>
                  <a:lnTo>
                    <a:pt x="57276" y="319151"/>
                  </a:lnTo>
                  <a:lnTo>
                    <a:pt x="73661" y="319151"/>
                  </a:lnTo>
                  <a:lnTo>
                    <a:pt x="67117" y="311121"/>
                  </a:lnTo>
                  <a:close/>
                </a:path>
                <a:path w="1443354" h="349885">
                  <a:moveTo>
                    <a:pt x="660653" y="0"/>
                  </a:moveTo>
                  <a:lnTo>
                    <a:pt x="614679" y="1905"/>
                  </a:lnTo>
                  <a:lnTo>
                    <a:pt x="569594" y="7366"/>
                  </a:lnTo>
                  <a:lnTo>
                    <a:pt x="525652" y="16256"/>
                  </a:lnTo>
                  <a:lnTo>
                    <a:pt x="482472" y="28067"/>
                  </a:lnTo>
                  <a:lnTo>
                    <a:pt x="440054" y="42672"/>
                  </a:lnTo>
                  <a:lnTo>
                    <a:pt x="398525" y="60071"/>
                  </a:lnTo>
                  <a:lnTo>
                    <a:pt x="337438" y="90297"/>
                  </a:lnTo>
                  <a:lnTo>
                    <a:pt x="297433" y="113030"/>
                  </a:lnTo>
                  <a:lnTo>
                    <a:pt x="258063" y="137541"/>
                  </a:lnTo>
                  <a:lnTo>
                    <a:pt x="219075" y="163576"/>
                  </a:lnTo>
                  <a:lnTo>
                    <a:pt x="180593" y="191008"/>
                  </a:lnTo>
                  <a:lnTo>
                    <a:pt x="142366" y="219456"/>
                  </a:lnTo>
                  <a:lnTo>
                    <a:pt x="104520" y="248666"/>
                  </a:lnTo>
                  <a:lnTo>
                    <a:pt x="66801" y="278638"/>
                  </a:lnTo>
                  <a:lnTo>
                    <a:pt x="51090" y="291457"/>
                  </a:lnTo>
                  <a:lnTo>
                    <a:pt x="67117" y="311121"/>
                  </a:lnTo>
                  <a:lnTo>
                    <a:pt x="82803" y="298323"/>
                  </a:lnTo>
                  <a:lnTo>
                    <a:pt x="120141" y="268605"/>
                  </a:lnTo>
                  <a:lnTo>
                    <a:pt x="157733" y="239649"/>
                  </a:lnTo>
                  <a:lnTo>
                    <a:pt x="195409" y="211582"/>
                  </a:lnTo>
                  <a:lnTo>
                    <a:pt x="233500" y="184531"/>
                  </a:lnTo>
                  <a:lnTo>
                    <a:pt x="271527" y="159004"/>
                  </a:lnTo>
                  <a:lnTo>
                    <a:pt x="271906" y="158750"/>
                  </a:lnTo>
                  <a:lnTo>
                    <a:pt x="310436" y="135001"/>
                  </a:lnTo>
                  <a:lnTo>
                    <a:pt x="310260" y="135001"/>
                  </a:lnTo>
                  <a:lnTo>
                    <a:pt x="349757" y="112522"/>
                  </a:lnTo>
                  <a:lnTo>
                    <a:pt x="349990" y="112522"/>
                  </a:lnTo>
                  <a:lnTo>
                    <a:pt x="389254" y="92329"/>
                  </a:lnTo>
                  <a:lnTo>
                    <a:pt x="389419" y="92329"/>
                  </a:lnTo>
                  <a:lnTo>
                    <a:pt x="408794" y="83312"/>
                  </a:lnTo>
                  <a:lnTo>
                    <a:pt x="429005" y="74549"/>
                  </a:lnTo>
                  <a:lnTo>
                    <a:pt x="449009" y="66548"/>
                  </a:lnTo>
                  <a:lnTo>
                    <a:pt x="469645" y="58928"/>
                  </a:lnTo>
                  <a:lnTo>
                    <a:pt x="470041" y="58928"/>
                  </a:lnTo>
                  <a:lnTo>
                    <a:pt x="490219" y="52324"/>
                  </a:lnTo>
                  <a:lnTo>
                    <a:pt x="489838" y="52324"/>
                  </a:lnTo>
                  <a:lnTo>
                    <a:pt x="510481" y="46355"/>
                  </a:lnTo>
                  <a:lnTo>
                    <a:pt x="531252" y="41021"/>
                  </a:lnTo>
                  <a:lnTo>
                    <a:pt x="531748" y="40894"/>
                  </a:lnTo>
                  <a:lnTo>
                    <a:pt x="552830" y="36195"/>
                  </a:lnTo>
                  <a:lnTo>
                    <a:pt x="553019" y="36195"/>
                  </a:lnTo>
                  <a:lnTo>
                    <a:pt x="573913" y="32385"/>
                  </a:lnTo>
                  <a:lnTo>
                    <a:pt x="574405" y="32385"/>
                  </a:lnTo>
                  <a:lnTo>
                    <a:pt x="595376" y="29337"/>
                  </a:lnTo>
                  <a:lnTo>
                    <a:pt x="596095" y="29337"/>
                  </a:lnTo>
                  <a:lnTo>
                    <a:pt x="616965" y="27178"/>
                  </a:lnTo>
                  <a:lnTo>
                    <a:pt x="618331" y="27178"/>
                  </a:lnTo>
                  <a:lnTo>
                    <a:pt x="638937" y="25781"/>
                  </a:lnTo>
                  <a:lnTo>
                    <a:pt x="638301" y="25781"/>
                  </a:lnTo>
                  <a:lnTo>
                    <a:pt x="660756" y="25402"/>
                  </a:lnTo>
                  <a:lnTo>
                    <a:pt x="660526" y="25400"/>
                  </a:lnTo>
                  <a:lnTo>
                    <a:pt x="852774" y="25400"/>
                  </a:lnTo>
                  <a:lnTo>
                    <a:pt x="851788" y="25146"/>
                  </a:lnTo>
                  <a:lnTo>
                    <a:pt x="803020" y="14351"/>
                  </a:lnTo>
                  <a:lnTo>
                    <a:pt x="754888" y="6350"/>
                  </a:lnTo>
                  <a:lnTo>
                    <a:pt x="707389" y="1524"/>
                  </a:lnTo>
                  <a:lnTo>
                    <a:pt x="683894" y="254"/>
                  </a:lnTo>
                  <a:lnTo>
                    <a:pt x="660653" y="0"/>
                  </a:lnTo>
                  <a:close/>
                </a:path>
                <a:path w="1443354" h="349885">
                  <a:moveTo>
                    <a:pt x="1382509" y="246380"/>
                  </a:moveTo>
                  <a:lnTo>
                    <a:pt x="1326514" y="246380"/>
                  </a:lnTo>
                  <a:lnTo>
                    <a:pt x="1431416" y="299593"/>
                  </a:lnTo>
                  <a:lnTo>
                    <a:pt x="1442846" y="276987"/>
                  </a:lnTo>
                  <a:lnTo>
                    <a:pt x="1382509" y="246380"/>
                  </a:lnTo>
                  <a:close/>
                </a:path>
                <a:path w="1443354" h="349885">
                  <a:moveTo>
                    <a:pt x="82836" y="298323"/>
                  </a:moveTo>
                  <a:lnTo>
                    <a:pt x="82676" y="298450"/>
                  </a:lnTo>
                  <a:lnTo>
                    <a:pt x="82836" y="298323"/>
                  </a:lnTo>
                  <a:close/>
                </a:path>
                <a:path w="1443354" h="349885">
                  <a:moveTo>
                    <a:pt x="120179" y="268605"/>
                  </a:moveTo>
                  <a:lnTo>
                    <a:pt x="120014" y="268732"/>
                  </a:lnTo>
                  <a:lnTo>
                    <a:pt x="120179" y="268605"/>
                  </a:lnTo>
                  <a:close/>
                </a:path>
                <a:path w="1443354" h="349885">
                  <a:moveTo>
                    <a:pt x="1229934" y="170688"/>
                  </a:moveTo>
                  <a:lnTo>
                    <a:pt x="1170685" y="170688"/>
                  </a:lnTo>
                  <a:lnTo>
                    <a:pt x="1222502" y="195199"/>
                  </a:lnTo>
                  <a:lnTo>
                    <a:pt x="1274571" y="220472"/>
                  </a:lnTo>
                  <a:lnTo>
                    <a:pt x="1326641" y="246507"/>
                  </a:lnTo>
                  <a:lnTo>
                    <a:pt x="1382509" y="246380"/>
                  </a:lnTo>
                  <a:lnTo>
                    <a:pt x="1285620" y="197739"/>
                  </a:lnTo>
                  <a:lnTo>
                    <a:pt x="1233423" y="172339"/>
                  </a:lnTo>
                  <a:lnTo>
                    <a:pt x="1229934" y="170688"/>
                  </a:lnTo>
                  <a:close/>
                </a:path>
                <a:path w="1443354" h="349885">
                  <a:moveTo>
                    <a:pt x="157777" y="239649"/>
                  </a:moveTo>
                  <a:lnTo>
                    <a:pt x="157606" y="239776"/>
                  </a:lnTo>
                  <a:lnTo>
                    <a:pt x="157777" y="239649"/>
                  </a:lnTo>
                  <a:close/>
                </a:path>
                <a:path w="1443354" h="349885">
                  <a:moveTo>
                    <a:pt x="195579" y="211455"/>
                  </a:moveTo>
                  <a:lnTo>
                    <a:pt x="195325" y="211582"/>
                  </a:lnTo>
                  <a:lnTo>
                    <a:pt x="195579" y="211455"/>
                  </a:lnTo>
                  <a:close/>
                </a:path>
                <a:path w="1443354" h="349885">
                  <a:moveTo>
                    <a:pt x="233679" y="184404"/>
                  </a:moveTo>
                  <a:lnTo>
                    <a:pt x="233425" y="184531"/>
                  </a:lnTo>
                  <a:lnTo>
                    <a:pt x="233679" y="184404"/>
                  </a:lnTo>
                  <a:close/>
                </a:path>
                <a:path w="1443354" h="349885">
                  <a:moveTo>
                    <a:pt x="1132458" y="125476"/>
                  </a:moveTo>
                  <a:lnTo>
                    <a:pt x="1068323" y="125476"/>
                  </a:lnTo>
                  <a:lnTo>
                    <a:pt x="1119504" y="147447"/>
                  </a:lnTo>
                  <a:lnTo>
                    <a:pt x="1119251" y="147447"/>
                  </a:lnTo>
                  <a:lnTo>
                    <a:pt x="1170813" y="170815"/>
                  </a:lnTo>
                  <a:lnTo>
                    <a:pt x="1170685" y="170688"/>
                  </a:lnTo>
                  <a:lnTo>
                    <a:pt x="1229934" y="170688"/>
                  </a:lnTo>
                  <a:lnTo>
                    <a:pt x="1181353" y="147701"/>
                  </a:lnTo>
                  <a:lnTo>
                    <a:pt x="1132458" y="125476"/>
                  </a:lnTo>
                  <a:close/>
                </a:path>
                <a:path w="1443354" h="349885">
                  <a:moveTo>
                    <a:pt x="271937" y="158750"/>
                  </a:moveTo>
                  <a:lnTo>
                    <a:pt x="271549" y="158989"/>
                  </a:lnTo>
                  <a:lnTo>
                    <a:pt x="271937" y="158750"/>
                  </a:lnTo>
                  <a:close/>
                </a:path>
                <a:path w="1443354" h="349885">
                  <a:moveTo>
                    <a:pt x="310641" y="134874"/>
                  </a:moveTo>
                  <a:lnTo>
                    <a:pt x="310260" y="135001"/>
                  </a:lnTo>
                  <a:lnTo>
                    <a:pt x="310436" y="135001"/>
                  </a:lnTo>
                  <a:lnTo>
                    <a:pt x="310641" y="134874"/>
                  </a:lnTo>
                  <a:close/>
                </a:path>
                <a:path w="1443354" h="349885">
                  <a:moveTo>
                    <a:pt x="1039654" y="86614"/>
                  </a:moveTo>
                  <a:lnTo>
                    <a:pt x="967739" y="86614"/>
                  </a:lnTo>
                  <a:lnTo>
                    <a:pt x="1018031" y="105283"/>
                  </a:lnTo>
                  <a:lnTo>
                    <a:pt x="1017777" y="105283"/>
                  </a:lnTo>
                  <a:lnTo>
                    <a:pt x="1068577" y="125603"/>
                  </a:lnTo>
                  <a:lnTo>
                    <a:pt x="1068323" y="125476"/>
                  </a:lnTo>
                  <a:lnTo>
                    <a:pt x="1132458" y="125476"/>
                  </a:lnTo>
                  <a:lnTo>
                    <a:pt x="1129664" y="124206"/>
                  </a:lnTo>
                  <a:lnTo>
                    <a:pt x="1078102" y="102108"/>
                  </a:lnTo>
                  <a:lnTo>
                    <a:pt x="1039654" y="86614"/>
                  </a:lnTo>
                  <a:close/>
                </a:path>
                <a:path w="1443354" h="349885">
                  <a:moveTo>
                    <a:pt x="349990" y="112522"/>
                  </a:moveTo>
                  <a:lnTo>
                    <a:pt x="349757" y="112522"/>
                  </a:lnTo>
                  <a:lnTo>
                    <a:pt x="349250" y="112903"/>
                  </a:lnTo>
                  <a:lnTo>
                    <a:pt x="349990" y="112522"/>
                  </a:lnTo>
                  <a:close/>
                </a:path>
                <a:path w="1443354" h="349885">
                  <a:moveTo>
                    <a:pt x="389419" y="92329"/>
                  </a:moveTo>
                  <a:lnTo>
                    <a:pt x="389254" y="92329"/>
                  </a:lnTo>
                  <a:lnTo>
                    <a:pt x="388873" y="92583"/>
                  </a:lnTo>
                  <a:lnTo>
                    <a:pt x="389419" y="92329"/>
                  </a:lnTo>
                  <a:close/>
                </a:path>
                <a:path w="1443354" h="349885">
                  <a:moveTo>
                    <a:pt x="996311" y="70104"/>
                  </a:moveTo>
                  <a:lnTo>
                    <a:pt x="918337" y="70104"/>
                  </a:lnTo>
                  <a:lnTo>
                    <a:pt x="918717" y="70231"/>
                  </a:lnTo>
                  <a:lnTo>
                    <a:pt x="968247" y="86868"/>
                  </a:lnTo>
                  <a:lnTo>
                    <a:pt x="967739" y="86614"/>
                  </a:lnTo>
                  <a:lnTo>
                    <a:pt x="1039654" y="86614"/>
                  </a:lnTo>
                  <a:lnTo>
                    <a:pt x="1027048" y="81534"/>
                  </a:lnTo>
                  <a:lnTo>
                    <a:pt x="996311" y="70104"/>
                  </a:lnTo>
                  <a:close/>
                </a:path>
                <a:path w="1443354" h="349885">
                  <a:moveTo>
                    <a:pt x="409066" y="83185"/>
                  </a:moveTo>
                  <a:lnTo>
                    <a:pt x="408685" y="83312"/>
                  </a:lnTo>
                  <a:lnTo>
                    <a:pt x="409066" y="83185"/>
                  </a:lnTo>
                  <a:close/>
                </a:path>
                <a:path w="1443354" h="349885">
                  <a:moveTo>
                    <a:pt x="429068" y="74549"/>
                  </a:moveTo>
                  <a:lnTo>
                    <a:pt x="428751" y="74676"/>
                  </a:lnTo>
                  <a:lnTo>
                    <a:pt x="429068" y="74549"/>
                  </a:lnTo>
                  <a:close/>
                </a:path>
                <a:path w="1443354" h="349885">
                  <a:moveTo>
                    <a:pt x="918687" y="70221"/>
                  </a:moveTo>
                  <a:close/>
                </a:path>
                <a:path w="1443354" h="349885">
                  <a:moveTo>
                    <a:pt x="976502" y="62738"/>
                  </a:moveTo>
                  <a:lnTo>
                    <a:pt x="894079" y="62738"/>
                  </a:lnTo>
                  <a:lnTo>
                    <a:pt x="918687" y="70221"/>
                  </a:lnTo>
                  <a:lnTo>
                    <a:pt x="918337" y="70104"/>
                  </a:lnTo>
                  <a:lnTo>
                    <a:pt x="996311" y="70104"/>
                  </a:lnTo>
                  <a:lnTo>
                    <a:pt x="976502" y="62738"/>
                  </a:lnTo>
                  <a:close/>
                </a:path>
                <a:path w="1443354" h="349885">
                  <a:moveTo>
                    <a:pt x="449325" y="66421"/>
                  </a:moveTo>
                  <a:lnTo>
                    <a:pt x="448944" y="66548"/>
                  </a:lnTo>
                  <a:lnTo>
                    <a:pt x="449325" y="66421"/>
                  </a:lnTo>
                  <a:close/>
                </a:path>
                <a:path w="1443354" h="349885">
                  <a:moveTo>
                    <a:pt x="889333" y="35052"/>
                  </a:moveTo>
                  <a:lnTo>
                    <a:pt x="774572" y="35052"/>
                  </a:lnTo>
                  <a:lnTo>
                    <a:pt x="798321" y="39243"/>
                  </a:lnTo>
                  <a:lnTo>
                    <a:pt x="797940" y="39243"/>
                  </a:lnTo>
                  <a:lnTo>
                    <a:pt x="821943" y="44196"/>
                  </a:lnTo>
                  <a:lnTo>
                    <a:pt x="821689" y="44196"/>
                  </a:lnTo>
                  <a:lnTo>
                    <a:pt x="845946" y="49784"/>
                  </a:lnTo>
                  <a:lnTo>
                    <a:pt x="845565" y="49784"/>
                  </a:lnTo>
                  <a:lnTo>
                    <a:pt x="869950" y="56007"/>
                  </a:lnTo>
                  <a:lnTo>
                    <a:pt x="869695" y="56007"/>
                  </a:lnTo>
                  <a:lnTo>
                    <a:pt x="894333" y="62865"/>
                  </a:lnTo>
                  <a:lnTo>
                    <a:pt x="894079" y="62738"/>
                  </a:lnTo>
                  <a:lnTo>
                    <a:pt x="976502" y="62738"/>
                  </a:lnTo>
                  <a:lnTo>
                    <a:pt x="926210" y="45974"/>
                  </a:lnTo>
                  <a:lnTo>
                    <a:pt x="901318" y="38354"/>
                  </a:lnTo>
                  <a:lnTo>
                    <a:pt x="889333" y="35052"/>
                  </a:lnTo>
                  <a:close/>
                </a:path>
                <a:path w="1443354" h="349885">
                  <a:moveTo>
                    <a:pt x="470041" y="58928"/>
                  </a:moveTo>
                  <a:lnTo>
                    <a:pt x="469645" y="58928"/>
                  </a:lnTo>
                  <a:lnTo>
                    <a:pt x="469264" y="59182"/>
                  </a:lnTo>
                  <a:lnTo>
                    <a:pt x="470041" y="58928"/>
                  </a:lnTo>
                  <a:close/>
                </a:path>
                <a:path w="1443354" h="349885">
                  <a:moveTo>
                    <a:pt x="510920" y="46228"/>
                  </a:moveTo>
                  <a:lnTo>
                    <a:pt x="510413" y="46355"/>
                  </a:lnTo>
                  <a:lnTo>
                    <a:pt x="510920" y="46228"/>
                  </a:lnTo>
                  <a:close/>
                </a:path>
                <a:path w="1443354" h="349885">
                  <a:moveTo>
                    <a:pt x="531809" y="40894"/>
                  </a:moveTo>
                  <a:lnTo>
                    <a:pt x="531334" y="41000"/>
                  </a:lnTo>
                  <a:lnTo>
                    <a:pt x="531809" y="40894"/>
                  </a:lnTo>
                  <a:close/>
                </a:path>
                <a:path w="1443354" h="349885">
                  <a:moveTo>
                    <a:pt x="553019" y="36195"/>
                  </a:moveTo>
                  <a:lnTo>
                    <a:pt x="552830" y="36195"/>
                  </a:lnTo>
                  <a:lnTo>
                    <a:pt x="552322" y="36322"/>
                  </a:lnTo>
                  <a:lnTo>
                    <a:pt x="553019" y="36195"/>
                  </a:lnTo>
                  <a:close/>
                </a:path>
                <a:path w="1443354" h="349885">
                  <a:moveTo>
                    <a:pt x="876426" y="31496"/>
                  </a:moveTo>
                  <a:lnTo>
                    <a:pt x="751204" y="31496"/>
                  </a:lnTo>
                  <a:lnTo>
                    <a:pt x="774826" y="35179"/>
                  </a:lnTo>
                  <a:lnTo>
                    <a:pt x="774572" y="35052"/>
                  </a:lnTo>
                  <a:lnTo>
                    <a:pt x="889333" y="35052"/>
                  </a:lnTo>
                  <a:lnTo>
                    <a:pt x="876426" y="31496"/>
                  </a:lnTo>
                  <a:close/>
                </a:path>
                <a:path w="1443354" h="349885">
                  <a:moveTo>
                    <a:pt x="574405" y="32385"/>
                  </a:moveTo>
                  <a:lnTo>
                    <a:pt x="573913" y="32385"/>
                  </a:lnTo>
                  <a:lnTo>
                    <a:pt x="573531" y="32512"/>
                  </a:lnTo>
                  <a:lnTo>
                    <a:pt x="574405" y="32385"/>
                  </a:lnTo>
                  <a:close/>
                </a:path>
                <a:path w="1443354" h="349885">
                  <a:moveTo>
                    <a:pt x="858194" y="26797"/>
                  </a:moveTo>
                  <a:lnTo>
                    <a:pt x="705357" y="26797"/>
                  </a:lnTo>
                  <a:lnTo>
                    <a:pt x="728598" y="28829"/>
                  </a:lnTo>
                  <a:lnTo>
                    <a:pt x="728217" y="28829"/>
                  </a:lnTo>
                  <a:lnTo>
                    <a:pt x="751713" y="31623"/>
                  </a:lnTo>
                  <a:lnTo>
                    <a:pt x="751204" y="31496"/>
                  </a:lnTo>
                  <a:lnTo>
                    <a:pt x="876426" y="31496"/>
                  </a:lnTo>
                  <a:lnTo>
                    <a:pt x="858194" y="26797"/>
                  </a:lnTo>
                  <a:close/>
                </a:path>
                <a:path w="1443354" h="349885">
                  <a:moveTo>
                    <a:pt x="596095" y="29337"/>
                  </a:moveTo>
                  <a:lnTo>
                    <a:pt x="595376" y="29337"/>
                  </a:lnTo>
                  <a:lnTo>
                    <a:pt x="594867" y="29464"/>
                  </a:lnTo>
                  <a:lnTo>
                    <a:pt x="596095" y="29337"/>
                  </a:lnTo>
                  <a:close/>
                </a:path>
                <a:path w="1443354" h="349885">
                  <a:moveTo>
                    <a:pt x="618331" y="27178"/>
                  </a:moveTo>
                  <a:lnTo>
                    <a:pt x="616965" y="27178"/>
                  </a:lnTo>
                  <a:lnTo>
                    <a:pt x="616457" y="27305"/>
                  </a:lnTo>
                  <a:lnTo>
                    <a:pt x="618331" y="27178"/>
                  </a:lnTo>
                  <a:close/>
                </a:path>
                <a:path w="1443354" h="349885">
                  <a:moveTo>
                    <a:pt x="852774" y="25400"/>
                  </a:moveTo>
                  <a:lnTo>
                    <a:pt x="660756" y="25402"/>
                  </a:lnTo>
                  <a:lnTo>
                    <a:pt x="683259" y="25654"/>
                  </a:lnTo>
                  <a:lnTo>
                    <a:pt x="682751" y="25654"/>
                  </a:lnTo>
                  <a:lnTo>
                    <a:pt x="705738" y="26924"/>
                  </a:lnTo>
                  <a:lnTo>
                    <a:pt x="705357" y="26797"/>
                  </a:lnTo>
                  <a:lnTo>
                    <a:pt x="858194" y="26797"/>
                  </a:lnTo>
                  <a:lnTo>
                    <a:pt x="852774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75253" y="5246776"/>
              <a:ext cx="313690" cy="274955"/>
            </a:xfrm>
            <a:custGeom>
              <a:avLst/>
              <a:gdLst/>
              <a:ahLst/>
              <a:cxnLst/>
              <a:rect l="l" t="t" r="r" b="b"/>
              <a:pathLst>
                <a:path w="313690" h="274954">
                  <a:moveTo>
                    <a:pt x="74422" y="18834"/>
                  </a:moveTo>
                  <a:lnTo>
                    <a:pt x="67373" y="11772"/>
                  </a:lnTo>
                  <a:lnTo>
                    <a:pt x="0" y="11772"/>
                  </a:lnTo>
                  <a:lnTo>
                    <a:pt x="0" y="176606"/>
                  </a:lnTo>
                  <a:lnTo>
                    <a:pt x="67373" y="176606"/>
                  </a:lnTo>
                  <a:lnTo>
                    <a:pt x="74422" y="169545"/>
                  </a:lnTo>
                  <a:lnTo>
                    <a:pt x="74422" y="18834"/>
                  </a:lnTo>
                  <a:close/>
                </a:path>
                <a:path w="313690" h="274954">
                  <a:moveTo>
                    <a:pt x="313359" y="141287"/>
                  </a:moveTo>
                  <a:lnTo>
                    <a:pt x="312242" y="133985"/>
                  </a:lnTo>
                  <a:lnTo>
                    <a:pt x="309092" y="127647"/>
                  </a:lnTo>
                  <a:lnTo>
                    <a:pt x="304266" y="122631"/>
                  </a:lnTo>
                  <a:lnTo>
                    <a:pt x="298081" y="119303"/>
                  </a:lnTo>
                  <a:lnTo>
                    <a:pt x="302780" y="114985"/>
                  </a:lnTo>
                  <a:lnTo>
                    <a:pt x="305523" y="108712"/>
                  </a:lnTo>
                  <a:lnTo>
                    <a:pt x="304139" y="94183"/>
                  </a:lnTo>
                  <a:lnTo>
                    <a:pt x="300278" y="87426"/>
                  </a:lnTo>
                  <a:lnTo>
                    <a:pt x="294449" y="82283"/>
                  </a:lnTo>
                  <a:lnTo>
                    <a:pt x="287108" y="79273"/>
                  </a:lnTo>
                  <a:lnTo>
                    <a:pt x="291426" y="74955"/>
                  </a:lnTo>
                  <a:lnTo>
                    <a:pt x="293776" y="69075"/>
                  </a:lnTo>
                  <a:lnTo>
                    <a:pt x="293776" y="62788"/>
                  </a:lnTo>
                  <a:lnTo>
                    <a:pt x="291922" y="53657"/>
                  </a:lnTo>
                  <a:lnTo>
                    <a:pt x="286867" y="46164"/>
                  </a:lnTo>
                  <a:lnTo>
                    <a:pt x="279400" y="41109"/>
                  </a:lnTo>
                  <a:lnTo>
                    <a:pt x="268706" y="39243"/>
                  </a:lnTo>
                  <a:lnTo>
                    <a:pt x="271830" y="35318"/>
                  </a:lnTo>
                  <a:lnTo>
                    <a:pt x="274193" y="29832"/>
                  </a:lnTo>
                  <a:lnTo>
                    <a:pt x="274193" y="23545"/>
                  </a:lnTo>
                  <a:lnTo>
                    <a:pt x="272338" y="14401"/>
                  </a:lnTo>
                  <a:lnTo>
                    <a:pt x="267284" y="6921"/>
                  </a:lnTo>
                  <a:lnTo>
                    <a:pt x="259816" y="1854"/>
                  </a:lnTo>
                  <a:lnTo>
                    <a:pt x="250685" y="0"/>
                  </a:lnTo>
                  <a:lnTo>
                    <a:pt x="180174" y="0"/>
                  </a:lnTo>
                  <a:lnTo>
                    <a:pt x="149098" y="4902"/>
                  </a:lnTo>
                  <a:lnTo>
                    <a:pt x="129794" y="15697"/>
                  </a:lnTo>
                  <a:lnTo>
                    <a:pt x="115125" y="26492"/>
                  </a:lnTo>
                  <a:lnTo>
                    <a:pt x="97917" y="31394"/>
                  </a:lnTo>
                  <a:lnTo>
                    <a:pt x="97917" y="156984"/>
                  </a:lnTo>
                  <a:lnTo>
                    <a:pt x="109435" y="163639"/>
                  </a:lnTo>
                  <a:lnTo>
                    <a:pt x="133616" y="182003"/>
                  </a:lnTo>
                  <a:lnTo>
                    <a:pt x="157581" y="211404"/>
                  </a:lnTo>
                  <a:lnTo>
                    <a:pt x="170281" y="260324"/>
                  </a:lnTo>
                  <a:lnTo>
                    <a:pt x="175336" y="267804"/>
                  </a:lnTo>
                  <a:lnTo>
                    <a:pt x="182803" y="272859"/>
                  </a:lnTo>
                  <a:lnTo>
                    <a:pt x="191935" y="274726"/>
                  </a:lnTo>
                  <a:lnTo>
                    <a:pt x="201053" y="272859"/>
                  </a:lnTo>
                  <a:lnTo>
                    <a:pt x="208534" y="267804"/>
                  </a:lnTo>
                  <a:lnTo>
                    <a:pt x="213575" y="260324"/>
                  </a:lnTo>
                  <a:lnTo>
                    <a:pt x="215430" y="251180"/>
                  </a:lnTo>
                  <a:lnTo>
                    <a:pt x="213652" y="217779"/>
                  </a:lnTo>
                  <a:lnTo>
                    <a:pt x="209702" y="196176"/>
                  </a:lnTo>
                  <a:lnTo>
                    <a:pt x="203682" y="176212"/>
                  </a:lnTo>
                  <a:lnTo>
                    <a:pt x="204076" y="169938"/>
                  </a:lnTo>
                  <a:lnTo>
                    <a:pt x="209169" y="164833"/>
                  </a:lnTo>
                  <a:lnTo>
                    <a:pt x="289852" y="164833"/>
                  </a:lnTo>
                  <a:lnTo>
                    <a:pt x="298983" y="162979"/>
                  </a:lnTo>
                  <a:lnTo>
                    <a:pt x="306451" y="157911"/>
                  </a:lnTo>
                  <a:lnTo>
                    <a:pt x="311505" y="150431"/>
                  </a:lnTo>
                  <a:lnTo>
                    <a:pt x="313359" y="14128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180" y="1276350"/>
            <a:ext cx="9099550" cy="131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0" dirty="0">
                <a:latin typeface="Carlito"/>
                <a:cs typeface="Carlito"/>
              </a:rPr>
              <a:t>Measures </a:t>
            </a:r>
            <a:r>
              <a:rPr sz="2600" spc="-15" dirty="0">
                <a:latin typeface="Carlito"/>
                <a:cs typeface="Carlito"/>
              </a:rPr>
              <a:t>are DAX formulas </a:t>
            </a:r>
            <a:r>
              <a:rPr sz="2600" spc="-5" dirty="0">
                <a:latin typeface="Carlito"/>
                <a:cs typeface="Carlito"/>
              </a:rPr>
              <a:t>used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20" dirty="0">
                <a:latin typeface="Carlito"/>
                <a:cs typeface="Carlito"/>
              </a:rPr>
              <a:t>generate </a:t>
            </a:r>
            <a:r>
              <a:rPr sz="2600" spc="-10" dirty="0">
                <a:latin typeface="Carlito"/>
                <a:cs typeface="Carlito"/>
              </a:rPr>
              <a:t>new </a:t>
            </a:r>
            <a:r>
              <a:rPr sz="2600" spc="-15" dirty="0">
                <a:latin typeface="Carlito"/>
                <a:cs typeface="Carlito"/>
              </a:rPr>
              <a:t>calculated</a:t>
            </a:r>
            <a:r>
              <a:rPr sz="2600" spc="1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values</a:t>
            </a:r>
            <a:endParaRPr sz="2600">
              <a:latin typeface="Carlito"/>
              <a:cs typeface="Carlito"/>
            </a:endParaRPr>
          </a:p>
          <a:p>
            <a:pPr marL="714375" indent="-457834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714375" algn="l"/>
                <a:tab pos="715010" algn="l"/>
              </a:tabLst>
            </a:pPr>
            <a:r>
              <a:rPr sz="2000" spc="-25" dirty="0">
                <a:latin typeface="Carlito"/>
                <a:cs typeface="Carlito"/>
              </a:rPr>
              <a:t>Like </a:t>
            </a:r>
            <a:r>
              <a:rPr sz="2000" spc="-10" dirty="0">
                <a:latin typeface="Carlito"/>
                <a:cs typeface="Carlito"/>
              </a:rPr>
              <a:t>calculated columns, </a:t>
            </a:r>
            <a:r>
              <a:rPr sz="2000" spc="-5" dirty="0">
                <a:latin typeface="Carlito"/>
                <a:cs typeface="Carlito"/>
              </a:rPr>
              <a:t>measures </a:t>
            </a:r>
            <a:r>
              <a:rPr sz="2000" spc="-15" dirty="0">
                <a:latin typeface="Carlito"/>
                <a:cs typeface="Carlito"/>
              </a:rPr>
              <a:t>reference </a:t>
            </a:r>
            <a:r>
              <a:rPr sz="2000" b="1" spc="-10" dirty="0">
                <a:latin typeface="Carlito"/>
                <a:cs typeface="Carlito"/>
              </a:rPr>
              <a:t>entire </a:t>
            </a:r>
            <a:r>
              <a:rPr sz="2000" b="1" spc="-5" dirty="0">
                <a:latin typeface="Carlito"/>
                <a:cs typeface="Carlito"/>
              </a:rPr>
              <a:t>tables</a:t>
            </a:r>
            <a:r>
              <a:rPr sz="2000" b="1" spc="19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or</a:t>
            </a:r>
            <a:endParaRPr sz="2000">
              <a:latin typeface="Carlito"/>
              <a:cs typeface="Carlito"/>
            </a:endParaRPr>
          </a:p>
          <a:p>
            <a:pPr marL="714375">
              <a:lnSpc>
                <a:spcPct val="100000"/>
              </a:lnSpc>
            </a:pPr>
            <a:r>
              <a:rPr sz="2000" b="1" spc="-5" dirty="0">
                <a:latin typeface="Carlito"/>
                <a:cs typeface="Carlito"/>
              </a:rPr>
              <a:t>columns </a:t>
            </a:r>
            <a:r>
              <a:rPr sz="2000" spc="-5" dirty="0">
                <a:latin typeface="Carlito"/>
                <a:cs typeface="Carlito"/>
              </a:rPr>
              <a:t>(</a:t>
            </a:r>
            <a:r>
              <a:rPr sz="2000" i="1" spc="-5" dirty="0">
                <a:latin typeface="Carlito"/>
                <a:cs typeface="Carlito"/>
              </a:rPr>
              <a:t>no A1-style or </a:t>
            </a:r>
            <a:r>
              <a:rPr sz="2000" i="1" spc="-15" dirty="0">
                <a:latin typeface="Carlito"/>
                <a:cs typeface="Carlito"/>
              </a:rPr>
              <a:t>“grid”</a:t>
            </a:r>
            <a:r>
              <a:rPr sz="2000" i="1" dirty="0">
                <a:latin typeface="Carlito"/>
                <a:cs typeface="Carlito"/>
              </a:rPr>
              <a:t> </a:t>
            </a:r>
            <a:r>
              <a:rPr sz="2000" i="1" spc="-10" dirty="0">
                <a:latin typeface="Carlito"/>
                <a:cs typeface="Carlito"/>
              </a:rPr>
              <a:t>references</a:t>
            </a:r>
            <a:r>
              <a:rPr sz="2000" spc="-10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036" y="2795777"/>
            <a:ext cx="69881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i="1" spc="-15" dirty="0">
                <a:latin typeface="Carlito"/>
                <a:cs typeface="Carlito"/>
              </a:rPr>
              <a:t>Unlike </a:t>
            </a:r>
            <a:r>
              <a:rPr sz="2000" spc="-10" dirty="0">
                <a:latin typeface="Carlito"/>
                <a:cs typeface="Carlito"/>
              </a:rPr>
              <a:t>calculated columns, </a:t>
            </a:r>
            <a:r>
              <a:rPr sz="2000" b="1" spc="-10" dirty="0">
                <a:latin typeface="Carlito"/>
                <a:cs typeface="Carlito"/>
              </a:rPr>
              <a:t>measure </a:t>
            </a:r>
            <a:r>
              <a:rPr sz="2000" spc="-10" dirty="0">
                <a:latin typeface="Carlito"/>
                <a:cs typeface="Carlito"/>
              </a:rPr>
              <a:t>values </a:t>
            </a:r>
            <a:r>
              <a:rPr sz="2000" spc="-5" dirty="0">
                <a:latin typeface="Carlito"/>
                <a:cs typeface="Carlito"/>
              </a:rPr>
              <a:t>aren’t visible within  tables; they </a:t>
            </a:r>
            <a:r>
              <a:rPr sz="2000" spc="-10" dirty="0">
                <a:latin typeface="Carlito"/>
                <a:cs typeface="Carlito"/>
              </a:rPr>
              <a:t>can </a:t>
            </a:r>
            <a:r>
              <a:rPr sz="2000" spc="-5" dirty="0">
                <a:latin typeface="Carlito"/>
                <a:cs typeface="Carlito"/>
              </a:rPr>
              <a:t>only be “</a:t>
            </a:r>
            <a:r>
              <a:rPr sz="2000" i="1" spc="-5" dirty="0">
                <a:latin typeface="Carlito"/>
                <a:cs typeface="Carlito"/>
              </a:rPr>
              <a:t>seen</a:t>
            </a:r>
            <a:r>
              <a:rPr sz="2000" spc="-5" dirty="0">
                <a:latin typeface="Carlito"/>
                <a:cs typeface="Carlito"/>
              </a:rPr>
              <a:t>” within a </a:t>
            </a:r>
            <a:r>
              <a:rPr sz="2000" spc="-10" dirty="0">
                <a:latin typeface="Carlito"/>
                <a:cs typeface="Carlito"/>
              </a:rPr>
              <a:t>visualization </a:t>
            </a:r>
            <a:r>
              <a:rPr sz="2000" spc="-25" dirty="0">
                <a:latin typeface="Carlito"/>
                <a:cs typeface="Carlito"/>
              </a:rPr>
              <a:t>like </a:t>
            </a:r>
            <a:r>
              <a:rPr sz="2000" spc="-5" dirty="0">
                <a:latin typeface="Carlito"/>
                <a:cs typeface="Carlito"/>
              </a:rPr>
              <a:t>a  chart or matrix (</a:t>
            </a:r>
            <a:r>
              <a:rPr sz="2000" i="1" spc="-5" dirty="0">
                <a:latin typeface="Carlito"/>
                <a:cs typeface="Carlito"/>
              </a:rPr>
              <a:t>similar </a:t>
            </a:r>
            <a:r>
              <a:rPr sz="2000" i="1" spc="-15" dirty="0">
                <a:latin typeface="Carlito"/>
                <a:cs typeface="Carlito"/>
              </a:rPr>
              <a:t>to </a:t>
            </a:r>
            <a:r>
              <a:rPr sz="2000" i="1" spc="-5" dirty="0">
                <a:latin typeface="Carlito"/>
                <a:cs typeface="Carlito"/>
              </a:rPr>
              <a:t>a </a:t>
            </a:r>
            <a:r>
              <a:rPr sz="2000" i="1" spc="-10" dirty="0">
                <a:latin typeface="Carlito"/>
                <a:cs typeface="Carlito"/>
              </a:rPr>
              <a:t>calculated </a:t>
            </a:r>
            <a:r>
              <a:rPr sz="2000" i="1" spc="-5" dirty="0">
                <a:latin typeface="Carlito"/>
                <a:cs typeface="Carlito"/>
              </a:rPr>
              <a:t>field in an </a:t>
            </a:r>
            <a:r>
              <a:rPr sz="2000" i="1" spc="-15" dirty="0">
                <a:latin typeface="Carlito"/>
                <a:cs typeface="Carlito"/>
              </a:rPr>
              <a:t>Excel</a:t>
            </a:r>
            <a:r>
              <a:rPr sz="2000" i="1" spc="90" dirty="0">
                <a:latin typeface="Carlito"/>
                <a:cs typeface="Carlito"/>
              </a:rPr>
              <a:t> </a:t>
            </a:r>
            <a:r>
              <a:rPr sz="2000" i="1" spc="-10" dirty="0">
                <a:latin typeface="Carlito"/>
                <a:cs typeface="Carlito"/>
              </a:rPr>
              <a:t>pivot</a:t>
            </a:r>
            <a:r>
              <a:rPr sz="2000" spc="-10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036" y="3938777"/>
            <a:ext cx="69367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</a:tabLst>
            </a:pPr>
            <a:r>
              <a:rPr sz="2000" spc="-5" dirty="0">
                <a:latin typeface="Carlito"/>
                <a:cs typeface="Carlito"/>
              </a:rPr>
              <a:t>Measures </a:t>
            </a:r>
            <a:r>
              <a:rPr sz="2000" spc="-10" dirty="0">
                <a:latin typeface="Carlito"/>
                <a:cs typeface="Carlito"/>
              </a:rPr>
              <a:t>are evaluated </a:t>
            </a:r>
            <a:r>
              <a:rPr sz="2000" spc="-5" dirty="0">
                <a:latin typeface="Carlito"/>
                <a:cs typeface="Carlito"/>
              </a:rPr>
              <a:t>based on </a:t>
            </a:r>
            <a:r>
              <a:rPr sz="2000" b="1" spc="-10" dirty="0">
                <a:latin typeface="Carlito"/>
                <a:cs typeface="Carlito"/>
              </a:rPr>
              <a:t>filter </a:t>
            </a:r>
            <a:r>
              <a:rPr sz="2000" b="1" spc="-15" dirty="0">
                <a:latin typeface="Carlito"/>
                <a:cs typeface="Carlito"/>
              </a:rPr>
              <a:t>context</a:t>
            </a:r>
            <a:r>
              <a:rPr sz="2000" spc="-15" dirty="0">
                <a:latin typeface="Carlito"/>
                <a:cs typeface="Carlito"/>
              </a:rPr>
              <a:t>, </a:t>
            </a:r>
            <a:r>
              <a:rPr sz="2000" spc="-5" dirty="0">
                <a:latin typeface="Carlito"/>
                <a:cs typeface="Carlito"/>
              </a:rPr>
              <a:t>which means  they </a:t>
            </a:r>
            <a:r>
              <a:rPr sz="2000" spc="-10" dirty="0">
                <a:latin typeface="Carlito"/>
                <a:cs typeface="Carlito"/>
              </a:rPr>
              <a:t>recalculate </a:t>
            </a:r>
            <a:r>
              <a:rPr sz="2000" spc="-5" dirty="0">
                <a:latin typeface="Carlito"/>
                <a:cs typeface="Carlito"/>
              </a:rPr>
              <a:t>when the fields or </a:t>
            </a:r>
            <a:r>
              <a:rPr sz="2000" spc="-15" dirty="0">
                <a:latin typeface="Carlito"/>
                <a:cs typeface="Carlito"/>
              </a:rPr>
              <a:t>filters </a:t>
            </a:r>
            <a:r>
              <a:rPr sz="2000" spc="-10" dirty="0">
                <a:latin typeface="Carlito"/>
                <a:cs typeface="Carlito"/>
              </a:rPr>
              <a:t>around </a:t>
            </a:r>
            <a:r>
              <a:rPr sz="2000" spc="-5" dirty="0">
                <a:latin typeface="Carlito"/>
                <a:cs typeface="Carlito"/>
              </a:rPr>
              <a:t>them change  </a:t>
            </a:r>
            <a:r>
              <a:rPr sz="2000" spc="-20" dirty="0">
                <a:latin typeface="Carlito"/>
                <a:cs typeface="Carlito"/>
              </a:rPr>
              <a:t>(</a:t>
            </a:r>
            <a:r>
              <a:rPr sz="2000" i="1" spc="-20" dirty="0">
                <a:latin typeface="Carlito"/>
                <a:cs typeface="Carlito"/>
              </a:rPr>
              <a:t>like </a:t>
            </a:r>
            <a:r>
              <a:rPr sz="2000" i="1" spc="-5" dirty="0">
                <a:latin typeface="Carlito"/>
                <a:cs typeface="Carlito"/>
              </a:rPr>
              <a:t>when </a:t>
            </a:r>
            <a:r>
              <a:rPr sz="2000" i="1" spc="-10" dirty="0">
                <a:latin typeface="Carlito"/>
                <a:cs typeface="Carlito"/>
              </a:rPr>
              <a:t>new row </a:t>
            </a:r>
            <a:r>
              <a:rPr sz="2000" i="1" spc="-5" dirty="0">
                <a:latin typeface="Carlito"/>
                <a:cs typeface="Carlito"/>
              </a:rPr>
              <a:t>or </a:t>
            </a:r>
            <a:r>
              <a:rPr sz="2000" i="1" spc="-10" dirty="0">
                <a:latin typeface="Carlito"/>
                <a:cs typeface="Carlito"/>
              </a:rPr>
              <a:t>column </a:t>
            </a:r>
            <a:r>
              <a:rPr sz="2000" i="1" spc="-5" dirty="0">
                <a:latin typeface="Carlito"/>
                <a:cs typeface="Carlito"/>
              </a:rPr>
              <a:t>labels are </a:t>
            </a:r>
            <a:r>
              <a:rPr sz="2000" i="1" spc="-10" dirty="0">
                <a:latin typeface="Carlito"/>
                <a:cs typeface="Carlito"/>
              </a:rPr>
              <a:t>pulled </a:t>
            </a:r>
            <a:r>
              <a:rPr sz="2000" i="1" spc="-15" dirty="0">
                <a:latin typeface="Carlito"/>
                <a:cs typeface="Carlito"/>
              </a:rPr>
              <a:t>into </a:t>
            </a:r>
            <a:r>
              <a:rPr sz="2000" i="1" spc="-5" dirty="0">
                <a:latin typeface="Carlito"/>
                <a:cs typeface="Carlito"/>
              </a:rPr>
              <a:t>a matrix </a:t>
            </a:r>
            <a:r>
              <a:rPr sz="2000" i="1" spc="-10" dirty="0">
                <a:latin typeface="Carlito"/>
                <a:cs typeface="Carlito"/>
              </a:rPr>
              <a:t>or  </a:t>
            </a:r>
            <a:r>
              <a:rPr sz="2000" i="1" spc="-5" dirty="0">
                <a:latin typeface="Carlito"/>
                <a:cs typeface="Carlito"/>
              </a:rPr>
              <a:t>when </a:t>
            </a:r>
            <a:r>
              <a:rPr sz="2000" i="1" spc="-10" dirty="0">
                <a:latin typeface="Carlito"/>
                <a:cs typeface="Carlito"/>
              </a:rPr>
              <a:t>new filters </a:t>
            </a:r>
            <a:r>
              <a:rPr sz="2000" i="1" spc="-5" dirty="0">
                <a:latin typeface="Carlito"/>
                <a:cs typeface="Carlito"/>
              </a:rPr>
              <a:t>are applied </a:t>
            </a:r>
            <a:r>
              <a:rPr sz="2000" i="1" spc="-15" dirty="0">
                <a:latin typeface="Carlito"/>
                <a:cs typeface="Carlito"/>
              </a:rPr>
              <a:t>to </a:t>
            </a:r>
            <a:r>
              <a:rPr sz="2000" i="1" dirty="0">
                <a:latin typeface="Carlito"/>
                <a:cs typeface="Carlito"/>
              </a:rPr>
              <a:t>a</a:t>
            </a:r>
            <a:r>
              <a:rPr sz="2000" i="1" spc="-5" dirty="0">
                <a:latin typeface="Carlito"/>
                <a:cs typeface="Carlito"/>
              </a:rPr>
              <a:t> report</a:t>
            </a:r>
            <a:r>
              <a:rPr sz="2000" spc="-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9849" y="5402798"/>
            <a:ext cx="11421110" cy="1069975"/>
            <a:chOff x="419849" y="5402798"/>
            <a:chExt cx="11421110" cy="1069975"/>
          </a:xfrm>
        </p:grpSpPr>
        <p:sp>
          <p:nvSpPr>
            <p:cNvPr id="6" name="object 6"/>
            <p:cNvSpPr/>
            <p:nvPr/>
          </p:nvSpPr>
          <p:spPr>
            <a:xfrm>
              <a:off x="419849" y="5402798"/>
              <a:ext cx="11420868" cy="1069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105" y="5450586"/>
              <a:ext cx="11238865" cy="887094"/>
            </a:xfrm>
            <a:custGeom>
              <a:avLst/>
              <a:gdLst/>
              <a:ahLst/>
              <a:cxnLst/>
              <a:rect l="l" t="t" r="r" b="b"/>
              <a:pathLst>
                <a:path w="11238865" h="887095">
                  <a:moveTo>
                    <a:pt x="11238738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11238738" y="886968"/>
                  </a:lnTo>
                  <a:lnTo>
                    <a:pt x="11238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0831" y="5525262"/>
              <a:ext cx="689610" cy="715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7105" y="5450585"/>
            <a:ext cx="11238865" cy="88709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959485">
              <a:lnSpc>
                <a:spcPct val="100000"/>
              </a:lnSpc>
              <a:spcBef>
                <a:spcPts val="900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69010">
              <a:lnSpc>
                <a:spcPct val="100000"/>
              </a:lnSpc>
              <a:spcBef>
                <a:spcPts val="220"/>
              </a:spcBef>
            </a:pPr>
            <a:r>
              <a:rPr sz="1700" i="1" spc="-5" dirty="0">
                <a:latin typeface="Carlito"/>
                <a:cs typeface="Carlito"/>
              </a:rPr>
              <a:t>Use measures </a:t>
            </a:r>
            <a:r>
              <a:rPr sz="1700" i="1" spc="-15" dirty="0">
                <a:latin typeface="Carlito"/>
                <a:cs typeface="Carlito"/>
              </a:rPr>
              <a:t>to </a:t>
            </a:r>
            <a:r>
              <a:rPr sz="1700" i="1" spc="-5" dirty="0">
                <a:latin typeface="Carlito"/>
                <a:cs typeface="Carlito"/>
              </a:rPr>
              <a:t>create </a:t>
            </a:r>
            <a:r>
              <a:rPr sz="1700" b="1" i="1" spc="-10" dirty="0">
                <a:latin typeface="Carlito"/>
                <a:cs typeface="Carlito"/>
              </a:rPr>
              <a:t>numerical, calculated values </a:t>
            </a:r>
            <a:r>
              <a:rPr sz="1700" i="1" dirty="0">
                <a:latin typeface="Carlito"/>
                <a:cs typeface="Carlito"/>
              </a:rPr>
              <a:t>that </a:t>
            </a:r>
            <a:r>
              <a:rPr sz="1700" i="1" spc="-10" dirty="0">
                <a:latin typeface="Carlito"/>
                <a:cs typeface="Carlito"/>
              </a:rPr>
              <a:t>can </a:t>
            </a:r>
            <a:r>
              <a:rPr sz="1700" i="1" spc="-5" dirty="0">
                <a:latin typeface="Carlito"/>
                <a:cs typeface="Carlito"/>
              </a:rPr>
              <a:t>be </a:t>
            </a:r>
            <a:r>
              <a:rPr sz="1700" i="1" spc="-10" dirty="0">
                <a:latin typeface="Carlito"/>
                <a:cs typeface="Carlito"/>
              </a:rPr>
              <a:t>analyzed </a:t>
            </a:r>
            <a:r>
              <a:rPr sz="1700" i="1" spc="-5" dirty="0">
                <a:latin typeface="Carlito"/>
                <a:cs typeface="Carlito"/>
              </a:rPr>
              <a:t>in the “</a:t>
            </a:r>
            <a:r>
              <a:rPr sz="1700" b="1" i="1" spc="-5" dirty="0">
                <a:latin typeface="Carlito"/>
                <a:cs typeface="Carlito"/>
              </a:rPr>
              <a:t>values</a:t>
            </a:r>
            <a:r>
              <a:rPr sz="1700" i="1" spc="-5" dirty="0">
                <a:latin typeface="Carlito"/>
                <a:cs typeface="Carlito"/>
              </a:rPr>
              <a:t>” field of a report</a:t>
            </a:r>
            <a:r>
              <a:rPr sz="1700" i="1" spc="70" dirty="0">
                <a:latin typeface="Carlito"/>
                <a:cs typeface="Carlito"/>
              </a:rPr>
              <a:t> </a:t>
            </a:r>
            <a:r>
              <a:rPr sz="1700" i="1" spc="-5" dirty="0">
                <a:latin typeface="Carlito"/>
                <a:cs typeface="Carlito"/>
              </a:rPr>
              <a:t>visual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8588" y="2665150"/>
            <a:ext cx="2818765" cy="16040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25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As 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rule of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thumb,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use measures  (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vs. </a:t>
            </a:r>
            <a:r>
              <a:rPr sz="1600" i="1" spc="-10" dirty="0">
                <a:solidFill>
                  <a:srgbClr val="0D0D0D"/>
                </a:solidFill>
                <a:latin typeface="Carlito"/>
                <a:cs typeface="Carlito"/>
              </a:rPr>
              <a:t>calculated columns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)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when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  </a:t>
            </a:r>
            <a:r>
              <a:rPr sz="1600" spc="-5" dirty="0">
                <a:latin typeface="Carlito"/>
                <a:cs typeface="Carlito"/>
              </a:rPr>
              <a:t>single </a:t>
            </a:r>
            <a:r>
              <a:rPr sz="1600" spc="-10" dirty="0">
                <a:latin typeface="Carlito"/>
                <a:cs typeface="Carlito"/>
              </a:rPr>
              <a:t>row </a:t>
            </a:r>
            <a:r>
              <a:rPr sz="1600" spc="-5" dirty="0">
                <a:latin typeface="Carlito"/>
                <a:cs typeface="Carlito"/>
              </a:rPr>
              <a:t>can’t give </a:t>
            </a:r>
            <a:r>
              <a:rPr sz="1600" spc="-10" dirty="0">
                <a:latin typeface="Carlito"/>
                <a:cs typeface="Carlito"/>
              </a:rPr>
              <a:t>you </a:t>
            </a:r>
            <a:r>
              <a:rPr sz="1600" dirty="0">
                <a:latin typeface="Carlito"/>
                <a:cs typeface="Carlito"/>
              </a:rPr>
              <a:t>the  </a:t>
            </a:r>
            <a:r>
              <a:rPr sz="1600" spc="-5" dirty="0">
                <a:latin typeface="Carlito"/>
                <a:cs typeface="Carlito"/>
              </a:rPr>
              <a:t>answer (</a:t>
            </a:r>
            <a:r>
              <a:rPr sz="1600" i="1" spc="-5" dirty="0">
                <a:latin typeface="Carlito"/>
                <a:cs typeface="Carlito"/>
              </a:rPr>
              <a:t>in other </a:t>
            </a:r>
            <a:r>
              <a:rPr sz="1600" i="1" dirty="0">
                <a:latin typeface="Carlito"/>
                <a:cs typeface="Carlito"/>
              </a:rPr>
              <a:t>words, when </a:t>
            </a:r>
            <a:r>
              <a:rPr sz="1600" i="1" spc="-5" dirty="0">
                <a:latin typeface="Carlito"/>
                <a:cs typeface="Carlito"/>
              </a:rPr>
              <a:t>you  need </a:t>
            </a:r>
            <a:r>
              <a:rPr sz="1600" i="1" spc="-15" dirty="0">
                <a:latin typeface="Carlito"/>
                <a:cs typeface="Carlito"/>
              </a:rPr>
              <a:t>to</a:t>
            </a:r>
            <a:r>
              <a:rPr sz="1600" i="1" dirty="0">
                <a:latin typeface="Carlito"/>
                <a:cs typeface="Carlito"/>
              </a:rPr>
              <a:t> </a:t>
            </a:r>
            <a:r>
              <a:rPr sz="1600" b="1" i="1" spc="-5" dirty="0">
                <a:latin typeface="Carlito"/>
                <a:cs typeface="Carlito"/>
              </a:rPr>
              <a:t>aggregate</a:t>
            </a:r>
            <a:r>
              <a:rPr sz="1600" spc="-5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8214" y="2592958"/>
            <a:ext cx="3910965" cy="1887855"/>
            <a:chOff x="7808214" y="2592958"/>
            <a:chExt cx="3910965" cy="1887855"/>
          </a:xfrm>
        </p:grpSpPr>
        <p:sp>
          <p:nvSpPr>
            <p:cNvPr id="12" name="object 12"/>
            <p:cNvSpPr/>
            <p:nvPr/>
          </p:nvSpPr>
          <p:spPr>
            <a:xfrm>
              <a:off x="8196453" y="2605658"/>
              <a:ext cx="3510279" cy="1862455"/>
            </a:xfrm>
            <a:custGeom>
              <a:avLst/>
              <a:gdLst/>
              <a:ahLst/>
              <a:cxnLst/>
              <a:rect l="l" t="t" r="r" b="b"/>
              <a:pathLst>
                <a:path w="3510279" h="1862454">
                  <a:moveTo>
                    <a:pt x="0" y="1862327"/>
                  </a:moveTo>
                  <a:lnTo>
                    <a:pt x="3509772" y="1862327"/>
                  </a:lnTo>
                  <a:lnTo>
                    <a:pt x="3509772" y="0"/>
                  </a:lnTo>
                  <a:lnTo>
                    <a:pt x="0" y="0"/>
                  </a:lnTo>
                  <a:lnTo>
                    <a:pt x="0" y="1862327"/>
                  </a:lnTo>
                  <a:close/>
                </a:path>
              </a:pathLst>
            </a:custGeom>
            <a:ln w="25399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08214" y="3143250"/>
              <a:ext cx="822198" cy="8214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71440" y="242569"/>
            <a:ext cx="1851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Carlito"/>
                <a:cs typeface="Carlito"/>
              </a:rPr>
              <a:t>MEASURES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3459" y="4443173"/>
            <a:ext cx="4023995" cy="1737995"/>
            <a:chOff x="1253459" y="4443173"/>
            <a:chExt cx="4023995" cy="1737995"/>
          </a:xfrm>
        </p:grpSpPr>
        <p:sp>
          <p:nvSpPr>
            <p:cNvPr id="3" name="object 3"/>
            <p:cNvSpPr/>
            <p:nvPr/>
          </p:nvSpPr>
          <p:spPr>
            <a:xfrm>
              <a:off x="1253459" y="4443173"/>
              <a:ext cx="4023421" cy="17374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0" y="4454651"/>
              <a:ext cx="3954017" cy="1668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00961" y="1190231"/>
            <a:ext cx="3209543" cy="490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8811" y="1190231"/>
            <a:ext cx="3208782" cy="490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4085" y="1220216"/>
            <a:ext cx="787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59855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CA</a:t>
            </a:r>
            <a:r>
              <a:rPr sz="2400" b="1" spc="-3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CUL</a:t>
            </a:r>
            <a:r>
              <a:rPr sz="2400" b="1" spc="-19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TE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400" b="1" spc="-6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UMNS	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2400" b="1" spc="-3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b="1" spc="-3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897" y="1891792"/>
            <a:ext cx="5753735" cy="219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  <a:tab pos="5669280" algn="l"/>
              </a:tabLst>
            </a:pPr>
            <a:r>
              <a:rPr sz="1600" spc="-95" dirty="0">
                <a:latin typeface="Carlito"/>
                <a:cs typeface="Carlito"/>
              </a:rPr>
              <a:t>V</a:t>
            </a:r>
            <a:r>
              <a:rPr sz="1600" dirty="0">
                <a:latin typeface="Carlito"/>
                <a:cs typeface="Carlito"/>
              </a:rPr>
              <a:t>alues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30" dirty="0">
                <a:latin typeface="Carlito"/>
                <a:cs typeface="Carlito"/>
              </a:rPr>
              <a:t>r</a:t>
            </a:r>
            <a:r>
              <a:rPr sz="1600" dirty="0">
                <a:latin typeface="Carlito"/>
                <a:cs typeface="Carlito"/>
              </a:rPr>
              <a:t>e </a:t>
            </a:r>
            <a:r>
              <a:rPr sz="1600" spc="-10" dirty="0">
                <a:latin typeface="Carlito"/>
                <a:cs typeface="Carlito"/>
              </a:rPr>
              <a:t>c</a:t>
            </a:r>
            <a:r>
              <a:rPr sz="1600" dirty="0">
                <a:latin typeface="Carlito"/>
                <a:cs typeface="Carlito"/>
              </a:rPr>
              <a:t>alcu</a:t>
            </a:r>
            <a:r>
              <a:rPr sz="1600" spc="-5" dirty="0">
                <a:latin typeface="Carlito"/>
                <a:cs typeface="Carlito"/>
              </a:rPr>
              <a:t>l</a:t>
            </a:r>
            <a:r>
              <a:rPr sz="1600" spc="-25" dirty="0">
                <a:latin typeface="Carlito"/>
                <a:cs typeface="Carlito"/>
              </a:rPr>
              <a:t>at</a:t>
            </a:r>
            <a:r>
              <a:rPr sz="1600" dirty="0">
                <a:latin typeface="Carlito"/>
                <a:cs typeface="Carlito"/>
              </a:rPr>
              <a:t>ed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base</a:t>
            </a:r>
            <a:r>
              <a:rPr sz="1600" dirty="0">
                <a:latin typeface="Carlito"/>
                <a:cs typeface="Carlito"/>
              </a:rPr>
              <a:t>d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n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i</a:t>
            </a:r>
            <a:r>
              <a:rPr sz="1600" spc="-15" dirty="0">
                <a:latin typeface="Carlito"/>
                <a:cs typeface="Carlito"/>
              </a:rPr>
              <a:t>n</a:t>
            </a:r>
            <a:r>
              <a:rPr sz="1600" spc="-40" dirty="0">
                <a:latin typeface="Carlito"/>
                <a:cs typeface="Carlito"/>
              </a:rPr>
              <a:t>f</a:t>
            </a:r>
            <a:r>
              <a:rPr sz="1600" spc="-5" dirty="0">
                <a:latin typeface="Carlito"/>
                <a:cs typeface="Carlito"/>
              </a:rPr>
              <a:t>orm</a:t>
            </a:r>
            <a:r>
              <a:rPr sz="1600" spc="-20" dirty="0">
                <a:latin typeface="Carlito"/>
                <a:cs typeface="Carlito"/>
              </a:rPr>
              <a:t>a</a:t>
            </a:r>
            <a:r>
              <a:rPr sz="1600" dirty="0">
                <a:latin typeface="Carlito"/>
                <a:cs typeface="Carlito"/>
              </a:rPr>
              <a:t>t</a:t>
            </a:r>
            <a:r>
              <a:rPr sz="1600" spc="-5" dirty="0">
                <a:latin typeface="Carlito"/>
                <a:cs typeface="Carlito"/>
              </a:rPr>
              <a:t>io</a:t>
            </a:r>
            <a:r>
              <a:rPr sz="1600" dirty="0">
                <a:latin typeface="Carlito"/>
                <a:cs typeface="Carlito"/>
              </a:rPr>
              <a:t>n</a:t>
            </a:r>
            <a:r>
              <a:rPr sz="1600" spc="-5" dirty="0">
                <a:latin typeface="Carlito"/>
                <a:cs typeface="Carlito"/>
              </a:rPr>
              <a:t> f</a:t>
            </a:r>
            <a:r>
              <a:rPr sz="1600" spc="-25" dirty="0">
                <a:latin typeface="Carlito"/>
                <a:cs typeface="Carlito"/>
              </a:rPr>
              <a:t>r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m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each	</a:t>
            </a:r>
            <a:r>
              <a:rPr sz="160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row </a:t>
            </a:r>
            <a:r>
              <a:rPr sz="1600" spc="-5" dirty="0">
                <a:latin typeface="Carlito"/>
                <a:cs typeface="Carlito"/>
              </a:rPr>
              <a:t>of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table (has </a:t>
            </a:r>
            <a:r>
              <a:rPr sz="1600" b="1" spc="-10" dirty="0">
                <a:latin typeface="Carlito"/>
                <a:cs typeface="Carlito"/>
              </a:rPr>
              <a:t>row</a:t>
            </a:r>
            <a:r>
              <a:rPr sz="1600" b="1" spc="-5" dirty="0">
                <a:latin typeface="Carlito"/>
                <a:cs typeface="Carlito"/>
              </a:rPr>
              <a:t> </a:t>
            </a:r>
            <a:r>
              <a:rPr sz="1600" b="1" spc="-10" dirty="0">
                <a:latin typeface="Carlito"/>
                <a:cs typeface="Carlito"/>
              </a:rPr>
              <a:t>context</a:t>
            </a:r>
            <a:r>
              <a:rPr sz="1600" spc="-10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8450" algn="l"/>
                <a:tab pos="299085" algn="l"/>
                <a:tab pos="5669280" algn="l"/>
              </a:tabLst>
            </a:pPr>
            <a:r>
              <a:rPr sz="1600" dirty="0">
                <a:latin typeface="Carlito"/>
                <a:cs typeface="Carlito"/>
              </a:rPr>
              <a:t>Ap</a:t>
            </a:r>
            <a:r>
              <a:rPr sz="1600" spc="-10" dirty="0">
                <a:latin typeface="Carlito"/>
                <a:cs typeface="Carlito"/>
              </a:rPr>
              <a:t>p</a:t>
            </a:r>
            <a:r>
              <a:rPr sz="1600" dirty="0">
                <a:latin typeface="Carlito"/>
                <a:cs typeface="Carlito"/>
              </a:rPr>
              <a:t>ends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st</a:t>
            </a:r>
            <a:r>
              <a:rPr sz="1600" spc="-20" dirty="0">
                <a:latin typeface="Carlito"/>
                <a:cs typeface="Carlito"/>
              </a:rPr>
              <a:t>a</a:t>
            </a:r>
            <a:r>
              <a:rPr sz="1600" dirty="0">
                <a:latin typeface="Carlito"/>
                <a:cs typeface="Carlito"/>
              </a:rPr>
              <a:t>t</a:t>
            </a:r>
            <a:r>
              <a:rPr sz="1600" spc="-5" dirty="0">
                <a:latin typeface="Carlito"/>
                <a:cs typeface="Carlito"/>
              </a:rPr>
              <a:t>i</a:t>
            </a:r>
            <a:r>
              <a:rPr sz="1600" dirty="0">
                <a:latin typeface="Carlito"/>
                <a:cs typeface="Carlito"/>
              </a:rPr>
              <a:t>c </a:t>
            </a:r>
            <a:r>
              <a:rPr sz="1600" spc="-25" dirty="0">
                <a:latin typeface="Carlito"/>
                <a:cs typeface="Carlito"/>
              </a:rPr>
              <a:t>v</a:t>
            </a:r>
            <a:r>
              <a:rPr sz="1600" dirty="0">
                <a:latin typeface="Carlito"/>
                <a:cs typeface="Carlito"/>
              </a:rPr>
              <a:t>alues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o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each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r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w in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able a</a:t>
            </a:r>
            <a:r>
              <a:rPr sz="1600" spc="-5" dirty="0">
                <a:latin typeface="Carlito"/>
                <a:cs typeface="Carlito"/>
              </a:rPr>
              <a:t>n</a:t>
            </a:r>
            <a:r>
              <a:rPr sz="1600" dirty="0">
                <a:latin typeface="Carlito"/>
                <a:cs typeface="Carlito"/>
              </a:rPr>
              <a:t>d	</a:t>
            </a:r>
            <a:r>
              <a:rPr sz="160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stores </a:t>
            </a:r>
            <a:r>
              <a:rPr sz="1600" dirty="0">
                <a:latin typeface="Carlito"/>
                <a:cs typeface="Carlito"/>
              </a:rPr>
              <a:t>them in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dirty="0">
                <a:latin typeface="Carlito"/>
                <a:cs typeface="Carlito"/>
              </a:rPr>
              <a:t>model (</a:t>
            </a:r>
            <a:r>
              <a:rPr sz="1600" i="1" dirty="0">
                <a:latin typeface="Carlito"/>
                <a:cs typeface="Carlito"/>
              </a:rPr>
              <a:t>which increases </a:t>
            </a:r>
            <a:r>
              <a:rPr sz="1600" i="1" spc="-5" dirty="0">
                <a:latin typeface="Carlito"/>
                <a:cs typeface="Carlito"/>
              </a:rPr>
              <a:t>file</a:t>
            </a:r>
            <a:r>
              <a:rPr sz="1600" i="1" spc="-15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size</a:t>
            </a:r>
            <a:r>
              <a:rPr sz="1600" spc="-10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8450" algn="l"/>
                <a:tab pos="299085" algn="l"/>
                <a:tab pos="5669280" algn="l"/>
              </a:tabLst>
            </a:pPr>
            <a:r>
              <a:rPr sz="1600" spc="-35" dirty="0">
                <a:latin typeface="Carlito"/>
                <a:cs typeface="Carlito"/>
              </a:rPr>
              <a:t>R</a:t>
            </a:r>
            <a:r>
              <a:rPr sz="1600" dirty="0">
                <a:latin typeface="Carlito"/>
                <a:cs typeface="Carlito"/>
              </a:rPr>
              <a:t>e</a:t>
            </a:r>
            <a:r>
              <a:rPr sz="1600" spc="-15" dirty="0">
                <a:latin typeface="Carlito"/>
                <a:cs typeface="Carlito"/>
              </a:rPr>
              <a:t>c</a:t>
            </a:r>
            <a:r>
              <a:rPr sz="1600" dirty="0">
                <a:latin typeface="Carlito"/>
                <a:cs typeface="Carlito"/>
              </a:rPr>
              <a:t>alcu</a:t>
            </a:r>
            <a:r>
              <a:rPr sz="1600" spc="-5" dirty="0">
                <a:latin typeface="Carlito"/>
                <a:cs typeface="Carlito"/>
              </a:rPr>
              <a:t>l</a:t>
            </a:r>
            <a:r>
              <a:rPr sz="1600" spc="-20" dirty="0">
                <a:latin typeface="Carlito"/>
                <a:cs typeface="Carlito"/>
              </a:rPr>
              <a:t>a</a:t>
            </a:r>
            <a:r>
              <a:rPr sz="1600" spc="-2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e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n</a:t>
            </a:r>
            <a:r>
              <a:rPr sz="1600" spc="-5" dirty="0">
                <a:latin typeface="Carlito"/>
                <a:cs typeface="Carlito"/>
              </a:rPr>
              <a:t> d</a:t>
            </a:r>
            <a:r>
              <a:rPr sz="1600" spc="-15" dirty="0">
                <a:latin typeface="Carlito"/>
                <a:cs typeface="Carlito"/>
              </a:rPr>
              <a:t>a</a:t>
            </a:r>
            <a:r>
              <a:rPr sz="1600" spc="-2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sou</a:t>
            </a:r>
            <a:r>
              <a:rPr sz="1600" spc="-30" dirty="0">
                <a:latin typeface="Carlito"/>
                <a:cs typeface="Carlito"/>
              </a:rPr>
              <a:t>r</a:t>
            </a:r>
            <a:r>
              <a:rPr sz="1600" dirty="0">
                <a:latin typeface="Carlito"/>
                <a:cs typeface="Carlito"/>
              </a:rPr>
              <a:t>ce </a:t>
            </a:r>
            <a:r>
              <a:rPr sz="1600" spc="-25" dirty="0">
                <a:latin typeface="Carlito"/>
                <a:cs typeface="Carlito"/>
              </a:rPr>
              <a:t>r</a:t>
            </a:r>
            <a:r>
              <a:rPr sz="1600" spc="-15" dirty="0">
                <a:latin typeface="Carlito"/>
                <a:cs typeface="Carlito"/>
              </a:rPr>
              <a:t>e</a:t>
            </a:r>
            <a:r>
              <a:rPr sz="1600" spc="-5" dirty="0">
                <a:latin typeface="Carlito"/>
                <a:cs typeface="Carlito"/>
              </a:rPr>
              <a:t>f</a:t>
            </a:r>
            <a:r>
              <a:rPr sz="1600" spc="-30" dirty="0">
                <a:latin typeface="Carlito"/>
                <a:cs typeface="Carlito"/>
              </a:rPr>
              <a:t>r</a:t>
            </a:r>
            <a:r>
              <a:rPr sz="1600" dirty="0">
                <a:latin typeface="Carlito"/>
                <a:cs typeface="Carlito"/>
              </a:rPr>
              <a:t>esh</a:t>
            </a:r>
            <a:r>
              <a:rPr sz="1600" spc="1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r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when chan</a:t>
            </a:r>
            <a:r>
              <a:rPr sz="1600" spc="-15" dirty="0">
                <a:latin typeface="Carlito"/>
                <a:cs typeface="Carlito"/>
              </a:rPr>
              <a:t>g</a:t>
            </a:r>
            <a:r>
              <a:rPr sz="1600" dirty="0">
                <a:latin typeface="Carlito"/>
                <a:cs typeface="Carlito"/>
              </a:rPr>
              <a:t>es	</a:t>
            </a:r>
            <a:r>
              <a:rPr sz="160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are </a:t>
            </a:r>
            <a:r>
              <a:rPr sz="1600" dirty="0">
                <a:latin typeface="Carlito"/>
                <a:cs typeface="Carlito"/>
              </a:rPr>
              <a:t>made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component</a:t>
            </a:r>
            <a:r>
              <a:rPr sz="1600" spc="1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columns</a:t>
            </a:r>
            <a:endParaRPr sz="16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8450" algn="l"/>
                <a:tab pos="299085" algn="l"/>
                <a:tab pos="5669280" algn="l"/>
              </a:tabLst>
            </a:pPr>
            <a:r>
              <a:rPr sz="1600" dirty="0">
                <a:latin typeface="Carlito"/>
                <a:cs typeface="Carlito"/>
              </a:rPr>
              <a:t>Pri</a:t>
            </a:r>
            <a:r>
              <a:rPr sz="1600" spc="-10" dirty="0">
                <a:latin typeface="Carlito"/>
                <a:cs typeface="Carlito"/>
              </a:rPr>
              <a:t>m</a:t>
            </a:r>
            <a:r>
              <a:rPr sz="1600" dirty="0">
                <a:latin typeface="Carlito"/>
                <a:cs typeface="Carlito"/>
              </a:rPr>
              <a:t>ari</a:t>
            </a:r>
            <a:r>
              <a:rPr sz="1600" spc="-5" dirty="0">
                <a:latin typeface="Carlito"/>
                <a:cs typeface="Carlito"/>
              </a:rPr>
              <a:t>l</a:t>
            </a:r>
            <a:r>
              <a:rPr sz="1600" dirty="0">
                <a:latin typeface="Carlito"/>
                <a:cs typeface="Carlito"/>
              </a:rPr>
              <a:t>y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use</a:t>
            </a:r>
            <a:r>
              <a:rPr sz="1600" dirty="0">
                <a:latin typeface="Carlito"/>
                <a:cs typeface="Carlito"/>
              </a:rPr>
              <a:t>d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as </a:t>
            </a:r>
            <a:r>
              <a:rPr sz="1600" b="1" spc="-20" dirty="0">
                <a:latin typeface="Carlito"/>
                <a:cs typeface="Carlito"/>
              </a:rPr>
              <a:t>r</a:t>
            </a:r>
            <a:r>
              <a:rPr sz="1600" b="1" dirty="0">
                <a:latin typeface="Carlito"/>
                <a:cs typeface="Carlito"/>
              </a:rPr>
              <a:t>o</a:t>
            </a:r>
            <a:r>
              <a:rPr sz="1600" b="1" spc="-20" dirty="0">
                <a:latin typeface="Carlito"/>
                <a:cs typeface="Carlito"/>
              </a:rPr>
              <a:t>w</a:t>
            </a:r>
            <a:r>
              <a:rPr sz="1600" b="1" dirty="0">
                <a:latin typeface="Carlito"/>
                <a:cs typeface="Carlito"/>
              </a:rPr>
              <a:t>s</a:t>
            </a:r>
            <a:r>
              <a:rPr sz="1600" dirty="0">
                <a:latin typeface="Carlito"/>
                <a:cs typeface="Carlito"/>
              </a:rPr>
              <a:t>,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b="1" spc="-5" dirty="0">
                <a:latin typeface="Carlito"/>
                <a:cs typeface="Carlito"/>
              </a:rPr>
              <a:t>column</a:t>
            </a:r>
            <a:r>
              <a:rPr sz="1600" b="1" dirty="0">
                <a:latin typeface="Carlito"/>
                <a:cs typeface="Carlito"/>
              </a:rPr>
              <a:t>s</a:t>
            </a:r>
            <a:r>
              <a:rPr sz="1600" dirty="0">
                <a:latin typeface="Carlito"/>
                <a:cs typeface="Carlito"/>
              </a:rPr>
              <a:t>,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sli</a:t>
            </a:r>
            <a:r>
              <a:rPr sz="1600" b="1" spc="-5" dirty="0">
                <a:latin typeface="Carlito"/>
                <a:cs typeface="Carlito"/>
              </a:rPr>
              <a:t>ce</a:t>
            </a:r>
            <a:r>
              <a:rPr sz="1600" b="1" spc="-20" dirty="0">
                <a:latin typeface="Carlito"/>
                <a:cs typeface="Carlito"/>
              </a:rPr>
              <a:t>r</a:t>
            </a:r>
            <a:r>
              <a:rPr sz="1600" b="1" dirty="0">
                <a:latin typeface="Carlito"/>
                <a:cs typeface="Carlito"/>
              </a:rPr>
              <a:t>s</a:t>
            </a:r>
            <a:r>
              <a:rPr sz="1600" b="1" spc="-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r </a:t>
            </a:r>
            <a:r>
              <a:rPr sz="1600" b="1" spc="-5" dirty="0">
                <a:latin typeface="Carlito"/>
                <a:cs typeface="Carlito"/>
              </a:rPr>
              <a:t>fil</a:t>
            </a:r>
            <a:r>
              <a:rPr sz="1600" b="1" spc="-20" dirty="0">
                <a:latin typeface="Carlito"/>
                <a:cs typeface="Carlito"/>
              </a:rPr>
              <a:t>t</a:t>
            </a:r>
            <a:r>
              <a:rPr sz="1600" b="1" spc="-10" dirty="0">
                <a:latin typeface="Carlito"/>
                <a:cs typeface="Carlito"/>
              </a:rPr>
              <a:t>e</a:t>
            </a:r>
            <a:r>
              <a:rPr sz="1600" b="1" spc="-20" dirty="0">
                <a:latin typeface="Carlito"/>
                <a:cs typeface="Carlito"/>
              </a:rPr>
              <a:t>r</a:t>
            </a:r>
            <a:r>
              <a:rPr sz="1600" b="1" dirty="0">
                <a:latin typeface="Carlito"/>
                <a:cs typeface="Carlito"/>
              </a:rPr>
              <a:t>s	</a:t>
            </a:r>
            <a:r>
              <a:rPr sz="160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7735" y="1891792"/>
            <a:ext cx="4353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Values </a:t>
            </a:r>
            <a:r>
              <a:rPr sz="1600" spc="-10" dirty="0">
                <a:latin typeface="Carlito"/>
                <a:cs typeface="Carlito"/>
              </a:rPr>
              <a:t>are calculated </a:t>
            </a:r>
            <a:r>
              <a:rPr sz="1600" spc="-5" dirty="0">
                <a:latin typeface="Carlito"/>
                <a:cs typeface="Carlito"/>
              </a:rPr>
              <a:t>based on </a:t>
            </a:r>
            <a:r>
              <a:rPr sz="1600" spc="-10" dirty="0">
                <a:latin typeface="Carlito"/>
                <a:cs typeface="Carlito"/>
              </a:rPr>
              <a:t>information from </a:t>
            </a:r>
            <a:r>
              <a:rPr sz="1600" spc="-15" dirty="0">
                <a:latin typeface="Carlito"/>
                <a:cs typeface="Carlito"/>
              </a:rPr>
              <a:t>any  </a:t>
            </a:r>
            <a:r>
              <a:rPr sz="1600" spc="-10" dirty="0">
                <a:latin typeface="Carlito"/>
                <a:cs typeface="Carlito"/>
              </a:rPr>
              <a:t>filters </a:t>
            </a:r>
            <a:r>
              <a:rPr sz="1600" dirty="0">
                <a:latin typeface="Carlito"/>
                <a:cs typeface="Carlito"/>
              </a:rPr>
              <a:t>in the </a:t>
            </a:r>
            <a:r>
              <a:rPr sz="1600" spc="-5" dirty="0">
                <a:latin typeface="Carlito"/>
                <a:cs typeface="Carlito"/>
              </a:rPr>
              <a:t>report (has </a:t>
            </a:r>
            <a:r>
              <a:rPr sz="1600" b="1" spc="-10" dirty="0">
                <a:latin typeface="Carlito"/>
                <a:cs typeface="Carlito"/>
              </a:rPr>
              <a:t>filter</a:t>
            </a:r>
            <a:r>
              <a:rPr sz="1600" b="1" spc="-20" dirty="0">
                <a:latin typeface="Carlito"/>
                <a:cs typeface="Carlito"/>
              </a:rPr>
              <a:t> </a:t>
            </a:r>
            <a:r>
              <a:rPr sz="1600" b="1" spc="-10" dirty="0">
                <a:latin typeface="Carlito"/>
                <a:cs typeface="Carlito"/>
              </a:rPr>
              <a:t>context</a:t>
            </a:r>
            <a:r>
              <a:rPr sz="1600" spc="-10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7735" y="2531872"/>
            <a:ext cx="41865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Does not </a:t>
            </a:r>
            <a:r>
              <a:rPr sz="1600" spc="-15" dirty="0">
                <a:latin typeface="Carlito"/>
                <a:cs typeface="Carlito"/>
              </a:rPr>
              <a:t>create </a:t>
            </a:r>
            <a:r>
              <a:rPr sz="1600" spc="-5" dirty="0">
                <a:latin typeface="Carlito"/>
                <a:cs typeface="Carlito"/>
              </a:rPr>
              <a:t>new </a:t>
            </a:r>
            <a:r>
              <a:rPr sz="1600" spc="-15" dirty="0">
                <a:latin typeface="Carlito"/>
                <a:cs typeface="Carlito"/>
              </a:rPr>
              <a:t>data </a:t>
            </a:r>
            <a:r>
              <a:rPr sz="1600" dirty="0">
                <a:latin typeface="Carlito"/>
                <a:cs typeface="Carlito"/>
              </a:rPr>
              <a:t>in the </a:t>
            </a:r>
            <a:r>
              <a:rPr sz="1600" spc="-5" dirty="0">
                <a:latin typeface="Carlito"/>
                <a:cs typeface="Carlito"/>
              </a:rPr>
              <a:t>tables themselves  (</a:t>
            </a:r>
            <a:r>
              <a:rPr sz="1600" i="1" spc="-5" dirty="0">
                <a:latin typeface="Carlito"/>
                <a:cs typeface="Carlito"/>
              </a:rPr>
              <a:t>doesn’t </a:t>
            </a:r>
            <a:r>
              <a:rPr sz="1600" i="1" dirty="0">
                <a:latin typeface="Carlito"/>
                <a:cs typeface="Carlito"/>
              </a:rPr>
              <a:t>increase </a:t>
            </a:r>
            <a:r>
              <a:rPr sz="1600" i="1" spc="-5" dirty="0">
                <a:latin typeface="Carlito"/>
                <a:cs typeface="Carlito"/>
              </a:rPr>
              <a:t>file</a:t>
            </a:r>
            <a:r>
              <a:rPr sz="1600" i="1" spc="-15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size</a:t>
            </a:r>
            <a:r>
              <a:rPr sz="1600" spc="-10" dirty="0"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7735" y="3171951"/>
            <a:ext cx="44551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rlito"/>
                <a:cs typeface="Carlito"/>
              </a:rPr>
              <a:t>Recalculate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5" dirty="0">
                <a:latin typeface="Carlito"/>
                <a:cs typeface="Carlito"/>
              </a:rPr>
              <a:t>response </a:t>
            </a:r>
            <a:r>
              <a:rPr sz="1600" spc="-15" dirty="0">
                <a:latin typeface="Carlito"/>
                <a:cs typeface="Carlito"/>
              </a:rPr>
              <a:t>to any </a:t>
            </a:r>
            <a:r>
              <a:rPr sz="1600" spc="-5" dirty="0">
                <a:latin typeface="Carlito"/>
                <a:cs typeface="Carlito"/>
              </a:rPr>
              <a:t>change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filters </a:t>
            </a:r>
            <a:r>
              <a:rPr sz="1600" spc="-5" dirty="0">
                <a:latin typeface="Carlito"/>
                <a:cs typeface="Carlito"/>
              </a:rPr>
              <a:t>within  </a:t>
            </a:r>
            <a:r>
              <a:rPr sz="1600" dirty="0">
                <a:latin typeface="Carlito"/>
                <a:cs typeface="Carlito"/>
              </a:rPr>
              <a:t>the</a:t>
            </a:r>
            <a:r>
              <a:rPr sz="1600" spc="-5" dirty="0">
                <a:latin typeface="Carlito"/>
                <a:cs typeface="Carlito"/>
              </a:rPr>
              <a:t> report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7735" y="3812285"/>
            <a:ext cx="44132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Almost </a:t>
            </a:r>
            <a:r>
              <a:rPr sz="1600" i="1" spc="-5" dirty="0">
                <a:latin typeface="Carlito"/>
                <a:cs typeface="Carlito"/>
              </a:rPr>
              <a:t>always </a:t>
            </a:r>
            <a:r>
              <a:rPr sz="1600" spc="-5" dirty="0">
                <a:latin typeface="Carlito"/>
                <a:cs typeface="Carlito"/>
              </a:rPr>
              <a:t>used within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b="1" spc="-5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field of 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2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visual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0180" y="1229486"/>
            <a:ext cx="0" cy="5076190"/>
          </a:xfrm>
          <a:custGeom>
            <a:avLst/>
            <a:gdLst/>
            <a:ahLst/>
            <a:cxnLst/>
            <a:rect l="l" t="t" r="r" b="b"/>
            <a:pathLst>
              <a:path h="5076190">
                <a:moveTo>
                  <a:pt x="0" y="0"/>
                </a:moveTo>
                <a:lnTo>
                  <a:pt x="0" y="5076012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43327" y="6261608"/>
            <a:ext cx="198247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latin typeface="Carlito"/>
                <a:cs typeface="Carlito"/>
              </a:rPr>
              <a:t>Calculated </a:t>
            </a:r>
            <a:r>
              <a:rPr sz="1100" i="1" spc="-5" dirty="0">
                <a:latin typeface="Carlito"/>
                <a:cs typeface="Carlito"/>
              </a:rPr>
              <a:t>columns “live” in</a:t>
            </a:r>
            <a:r>
              <a:rPr sz="1100" i="1" spc="25" dirty="0">
                <a:latin typeface="Carlito"/>
                <a:cs typeface="Carlito"/>
              </a:rPr>
              <a:t> </a:t>
            </a:r>
            <a:r>
              <a:rPr sz="1100" b="1" i="1" spc="-5" dirty="0">
                <a:latin typeface="Carlito"/>
                <a:cs typeface="Carlito"/>
              </a:rPr>
              <a:t>tables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5604" y="6261608"/>
            <a:ext cx="14763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latin typeface="Carlito"/>
                <a:cs typeface="Carlito"/>
              </a:rPr>
              <a:t>Measures </a:t>
            </a:r>
            <a:r>
              <a:rPr sz="1100" i="1" spc="-5" dirty="0">
                <a:latin typeface="Carlito"/>
                <a:cs typeface="Carlito"/>
              </a:rPr>
              <a:t>“live” in</a:t>
            </a:r>
            <a:r>
              <a:rPr sz="1100" i="1" spc="-10" dirty="0">
                <a:latin typeface="Carlito"/>
                <a:cs typeface="Carlito"/>
              </a:rPr>
              <a:t> </a:t>
            </a:r>
            <a:r>
              <a:rPr sz="1100" b="1" i="1" spc="-5" dirty="0">
                <a:latin typeface="Carlito"/>
                <a:cs typeface="Carlito"/>
              </a:rPr>
              <a:t>visuals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15388" y="242569"/>
            <a:ext cx="7762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RECAP: </a:t>
            </a:r>
            <a:r>
              <a:rPr sz="3200" b="0" spc="-35" dirty="0">
                <a:latin typeface="Carlito"/>
                <a:cs typeface="Carlito"/>
              </a:rPr>
              <a:t>CALCULATED </a:t>
            </a:r>
            <a:r>
              <a:rPr sz="3200" b="0" spc="-20" dirty="0">
                <a:latin typeface="Carlito"/>
                <a:cs typeface="Carlito"/>
              </a:rPr>
              <a:t>COLUMNS </a:t>
            </a:r>
            <a:r>
              <a:rPr sz="3200" b="0" spc="-395" dirty="0">
                <a:latin typeface="Arial"/>
                <a:cs typeface="Arial"/>
              </a:rPr>
              <a:t>VS.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MEASURES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262246" y="4591786"/>
            <a:ext cx="936625" cy="1812289"/>
            <a:chOff x="4262246" y="4591786"/>
            <a:chExt cx="936625" cy="1812289"/>
          </a:xfrm>
        </p:grpSpPr>
        <p:sp>
          <p:nvSpPr>
            <p:cNvPr id="19" name="object 19"/>
            <p:cNvSpPr/>
            <p:nvPr/>
          </p:nvSpPr>
          <p:spPr>
            <a:xfrm>
              <a:off x="4696967" y="4591786"/>
              <a:ext cx="501383" cy="16162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4686" y="4629531"/>
              <a:ext cx="379095" cy="1493520"/>
            </a:xfrm>
            <a:custGeom>
              <a:avLst/>
              <a:gdLst/>
              <a:ahLst/>
              <a:cxnLst/>
              <a:rect l="l" t="t" r="r" b="b"/>
              <a:pathLst>
                <a:path w="379095" h="1493520">
                  <a:moveTo>
                    <a:pt x="0" y="1493520"/>
                  </a:moveTo>
                  <a:lnTo>
                    <a:pt x="378713" y="1493520"/>
                  </a:lnTo>
                  <a:lnTo>
                    <a:pt x="378713" y="0"/>
                  </a:lnTo>
                  <a:lnTo>
                    <a:pt x="0" y="0"/>
                  </a:lnTo>
                  <a:lnTo>
                    <a:pt x="0" y="149352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62246" y="6129248"/>
              <a:ext cx="576580" cy="274955"/>
            </a:xfrm>
            <a:custGeom>
              <a:avLst/>
              <a:gdLst/>
              <a:ahLst/>
              <a:cxnLst/>
              <a:rect l="l" t="t" r="r" b="b"/>
              <a:pathLst>
                <a:path w="576579" h="274954">
                  <a:moveTo>
                    <a:pt x="74422" y="198513"/>
                  </a:moveTo>
                  <a:lnTo>
                    <a:pt x="0" y="239928"/>
                  </a:lnTo>
                  <a:lnTo>
                    <a:pt x="77850" y="274637"/>
                  </a:lnTo>
                  <a:lnTo>
                    <a:pt x="76733" y="249821"/>
                  </a:lnTo>
                  <a:lnTo>
                    <a:pt x="64007" y="249821"/>
                  </a:lnTo>
                  <a:lnTo>
                    <a:pt x="62864" y="224447"/>
                  </a:lnTo>
                  <a:lnTo>
                    <a:pt x="75562" y="223830"/>
                  </a:lnTo>
                  <a:lnTo>
                    <a:pt x="74422" y="198513"/>
                  </a:lnTo>
                  <a:close/>
                </a:path>
                <a:path w="576579" h="274954">
                  <a:moveTo>
                    <a:pt x="75562" y="223830"/>
                  </a:moveTo>
                  <a:lnTo>
                    <a:pt x="62864" y="224447"/>
                  </a:lnTo>
                  <a:lnTo>
                    <a:pt x="64007" y="249821"/>
                  </a:lnTo>
                  <a:lnTo>
                    <a:pt x="76705" y="249206"/>
                  </a:lnTo>
                  <a:lnTo>
                    <a:pt x="75562" y="223830"/>
                  </a:lnTo>
                  <a:close/>
                </a:path>
                <a:path w="576579" h="274954">
                  <a:moveTo>
                    <a:pt x="76705" y="249206"/>
                  </a:moveTo>
                  <a:lnTo>
                    <a:pt x="64007" y="249821"/>
                  </a:lnTo>
                  <a:lnTo>
                    <a:pt x="76733" y="249821"/>
                  </a:lnTo>
                  <a:lnTo>
                    <a:pt x="76705" y="249206"/>
                  </a:lnTo>
                  <a:close/>
                </a:path>
                <a:path w="576579" h="274954">
                  <a:moveTo>
                    <a:pt x="123062" y="221526"/>
                  </a:moveTo>
                  <a:lnTo>
                    <a:pt x="75562" y="223830"/>
                  </a:lnTo>
                  <a:lnTo>
                    <a:pt x="76705" y="249206"/>
                  </a:lnTo>
                  <a:lnTo>
                    <a:pt x="124332" y="246900"/>
                  </a:lnTo>
                  <a:lnTo>
                    <a:pt x="184276" y="243065"/>
                  </a:lnTo>
                  <a:lnTo>
                    <a:pt x="241807" y="238086"/>
                  </a:lnTo>
                  <a:lnTo>
                    <a:pt x="296163" y="231546"/>
                  </a:lnTo>
                  <a:lnTo>
                    <a:pt x="346328" y="223037"/>
                  </a:lnTo>
                  <a:lnTo>
                    <a:pt x="353137" y="221538"/>
                  </a:lnTo>
                  <a:lnTo>
                    <a:pt x="122936" y="221538"/>
                  </a:lnTo>
                  <a:close/>
                </a:path>
                <a:path w="576579" h="274954">
                  <a:moveTo>
                    <a:pt x="379042" y="215455"/>
                  </a:moveTo>
                  <a:lnTo>
                    <a:pt x="211327" y="215455"/>
                  </a:lnTo>
                  <a:lnTo>
                    <a:pt x="182372" y="217741"/>
                  </a:lnTo>
                  <a:lnTo>
                    <a:pt x="152907" y="219735"/>
                  </a:lnTo>
                  <a:lnTo>
                    <a:pt x="122936" y="221538"/>
                  </a:lnTo>
                  <a:lnTo>
                    <a:pt x="353195" y="221526"/>
                  </a:lnTo>
                  <a:lnTo>
                    <a:pt x="369697" y="217893"/>
                  </a:lnTo>
                  <a:lnTo>
                    <a:pt x="379042" y="215455"/>
                  </a:lnTo>
                  <a:close/>
                </a:path>
                <a:path w="576579" h="274954">
                  <a:moveTo>
                    <a:pt x="239267" y="212801"/>
                  </a:moveTo>
                  <a:lnTo>
                    <a:pt x="211074" y="215468"/>
                  </a:lnTo>
                  <a:lnTo>
                    <a:pt x="211327" y="215455"/>
                  </a:lnTo>
                  <a:lnTo>
                    <a:pt x="379042" y="215455"/>
                  </a:lnTo>
                  <a:lnTo>
                    <a:pt x="389117" y="212826"/>
                  </a:lnTo>
                  <a:lnTo>
                    <a:pt x="239140" y="212826"/>
                  </a:lnTo>
                  <a:close/>
                </a:path>
                <a:path w="576579" h="274954">
                  <a:moveTo>
                    <a:pt x="399243" y="209778"/>
                  </a:moveTo>
                  <a:lnTo>
                    <a:pt x="266573" y="209778"/>
                  </a:lnTo>
                  <a:lnTo>
                    <a:pt x="239140" y="212826"/>
                  </a:lnTo>
                  <a:lnTo>
                    <a:pt x="389117" y="212826"/>
                  </a:lnTo>
                  <a:lnTo>
                    <a:pt x="391794" y="212128"/>
                  </a:lnTo>
                  <a:lnTo>
                    <a:pt x="399243" y="209778"/>
                  </a:lnTo>
                  <a:close/>
                </a:path>
                <a:path w="576579" h="274954">
                  <a:moveTo>
                    <a:pt x="410033" y="206375"/>
                  </a:moveTo>
                  <a:lnTo>
                    <a:pt x="292735" y="206375"/>
                  </a:lnTo>
                  <a:lnTo>
                    <a:pt x="266318" y="209804"/>
                  </a:lnTo>
                  <a:lnTo>
                    <a:pt x="266573" y="209778"/>
                  </a:lnTo>
                  <a:lnTo>
                    <a:pt x="399243" y="209778"/>
                  </a:lnTo>
                  <a:lnTo>
                    <a:pt x="410033" y="206375"/>
                  </a:lnTo>
                  <a:close/>
                </a:path>
                <a:path w="576579" h="274954">
                  <a:moveTo>
                    <a:pt x="420584" y="202514"/>
                  </a:moveTo>
                  <a:lnTo>
                    <a:pt x="317753" y="202514"/>
                  </a:lnTo>
                  <a:lnTo>
                    <a:pt x="292409" y="206417"/>
                  </a:lnTo>
                  <a:lnTo>
                    <a:pt x="292735" y="206375"/>
                  </a:lnTo>
                  <a:lnTo>
                    <a:pt x="410033" y="206375"/>
                  </a:lnTo>
                  <a:lnTo>
                    <a:pt x="412368" y="205638"/>
                  </a:lnTo>
                  <a:lnTo>
                    <a:pt x="420584" y="202514"/>
                  </a:lnTo>
                  <a:close/>
                </a:path>
                <a:path w="576579" h="274954">
                  <a:moveTo>
                    <a:pt x="442843" y="193141"/>
                  </a:moveTo>
                  <a:lnTo>
                    <a:pt x="363981" y="193141"/>
                  </a:lnTo>
                  <a:lnTo>
                    <a:pt x="341122" y="198196"/>
                  </a:lnTo>
                  <a:lnTo>
                    <a:pt x="317527" y="202549"/>
                  </a:lnTo>
                  <a:lnTo>
                    <a:pt x="317753" y="202514"/>
                  </a:lnTo>
                  <a:lnTo>
                    <a:pt x="420584" y="202514"/>
                  </a:lnTo>
                  <a:lnTo>
                    <a:pt x="431673" y="198297"/>
                  </a:lnTo>
                  <a:lnTo>
                    <a:pt x="442843" y="193141"/>
                  </a:lnTo>
                  <a:close/>
                </a:path>
                <a:path w="576579" h="274954">
                  <a:moveTo>
                    <a:pt x="341502" y="198107"/>
                  </a:moveTo>
                  <a:lnTo>
                    <a:pt x="341023" y="198196"/>
                  </a:lnTo>
                  <a:lnTo>
                    <a:pt x="341502" y="198107"/>
                  </a:lnTo>
                  <a:close/>
                </a:path>
                <a:path w="576579" h="274954">
                  <a:moveTo>
                    <a:pt x="453836" y="187629"/>
                  </a:moveTo>
                  <a:lnTo>
                    <a:pt x="385063" y="187629"/>
                  </a:lnTo>
                  <a:lnTo>
                    <a:pt x="363524" y="193242"/>
                  </a:lnTo>
                  <a:lnTo>
                    <a:pt x="363981" y="193141"/>
                  </a:lnTo>
                  <a:lnTo>
                    <a:pt x="442843" y="193141"/>
                  </a:lnTo>
                  <a:lnTo>
                    <a:pt x="449199" y="190207"/>
                  </a:lnTo>
                  <a:lnTo>
                    <a:pt x="453836" y="187629"/>
                  </a:lnTo>
                  <a:close/>
                </a:path>
                <a:path w="576579" h="274954">
                  <a:moveTo>
                    <a:pt x="464825" y="181521"/>
                  </a:moveTo>
                  <a:lnTo>
                    <a:pt x="404494" y="181521"/>
                  </a:lnTo>
                  <a:lnTo>
                    <a:pt x="403732" y="181775"/>
                  </a:lnTo>
                  <a:lnTo>
                    <a:pt x="384662" y="187734"/>
                  </a:lnTo>
                  <a:lnTo>
                    <a:pt x="385063" y="187629"/>
                  </a:lnTo>
                  <a:lnTo>
                    <a:pt x="453836" y="187629"/>
                  </a:lnTo>
                  <a:lnTo>
                    <a:pt x="464825" y="181521"/>
                  </a:lnTo>
                  <a:close/>
                </a:path>
                <a:path w="576579" h="274954">
                  <a:moveTo>
                    <a:pt x="403952" y="181690"/>
                  </a:moveTo>
                  <a:lnTo>
                    <a:pt x="403684" y="181775"/>
                  </a:lnTo>
                  <a:lnTo>
                    <a:pt x="403952" y="181690"/>
                  </a:lnTo>
                  <a:close/>
                </a:path>
                <a:path w="576579" h="274954">
                  <a:moveTo>
                    <a:pt x="475147" y="174726"/>
                  </a:moveTo>
                  <a:lnTo>
                    <a:pt x="422148" y="174726"/>
                  </a:lnTo>
                  <a:lnTo>
                    <a:pt x="421386" y="175056"/>
                  </a:lnTo>
                  <a:lnTo>
                    <a:pt x="403952" y="181690"/>
                  </a:lnTo>
                  <a:lnTo>
                    <a:pt x="404494" y="181521"/>
                  </a:lnTo>
                  <a:lnTo>
                    <a:pt x="464825" y="181521"/>
                  </a:lnTo>
                  <a:lnTo>
                    <a:pt x="465327" y="181241"/>
                  </a:lnTo>
                  <a:lnTo>
                    <a:pt x="475147" y="174726"/>
                  </a:lnTo>
                  <a:close/>
                </a:path>
                <a:path w="576579" h="274954">
                  <a:moveTo>
                    <a:pt x="421881" y="174828"/>
                  </a:moveTo>
                  <a:lnTo>
                    <a:pt x="421285" y="175056"/>
                  </a:lnTo>
                  <a:lnTo>
                    <a:pt x="421881" y="174828"/>
                  </a:lnTo>
                  <a:close/>
                </a:path>
                <a:path w="576579" h="274954">
                  <a:moveTo>
                    <a:pt x="485313" y="167335"/>
                  </a:moveTo>
                  <a:lnTo>
                    <a:pt x="438150" y="167335"/>
                  </a:lnTo>
                  <a:lnTo>
                    <a:pt x="437261" y="167779"/>
                  </a:lnTo>
                  <a:lnTo>
                    <a:pt x="421881" y="174828"/>
                  </a:lnTo>
                  <a:lnTo>
                    <a:pt x="422148" y="174726"/>
                  </a:lnTo>
                  <a:lnTo>
                    <a:pt x="475147" y="174726"/>
                  </a:lnTo>
                  <a:lnTo>
                    <a:pt x="479932" y="171551"/>
                  </a:lnTo>
                  <a:lnTo>
                    <a:pt x="485313" y="167335"/>
                  </a:lnTo>
                  <a:close/>
                </a:path>
                <a:path w="576579" h="274954">
                  <a:moveTo>
                    <a:pt x="437625" y="167576"/>
                  </a:moveTo>
                  <a:lnTo>
                    <a:pt x="437184" y="167779"/>
                  </a:lnTo>
                  <a:lnTo>
                    <a:pt x="437625" y="167576"/>
                  </a:lnTo>
                  <a:close/>
                </a:path>
                <a:path w="576579" h="274954">
                  <a:moveTo>
                    <a:pt x="438150" y="167335"/>
                  </a:moveTo>
                  <a:lnTo>
                    <a:pt x="437625" y="167576"/>
                  </a:lnTo>
                  <a:lnTo>
                    <a:pt x="437261" y="167779"/>
                  </a:lnTo>
                  <a:lnTo>
                    <a:pt x="438150" y="167335"/>
                  </a:lnTo>
                  <a:close/>
                </a:path>
                <a:path w="576579" h="274954">
                  <a:moveTo>
                    <a:pt x="452500" y="159296"/>
                  </a:moveTo>
                  <a:lnTo>
                    <a:pt x="437625" y="167576"/>
                  </a:lnTo>
                  <a:lnTo>
                    <a:pt x="438150" y="167335"/>
                  </a:lnTo>
                  <a:lnTo>
                    <a:pt x="485313" y="167335"/>
                  </a:lnTo>
                  <a:lnTo>
                    <a:pt x="493140" y="161201"/>
                  </a:lnTo>
                  <a:lnTo>
                    <a:pt x="494612" y="159829"/>
                  </a:lnTo>
                  <a:lnTo>
                    <a:pt x="451738" y="159829"/>
                  </a:lnTo>
                  <a:lnTo>
                    <a:pt x="452500" y="159296"/>
                  </a:lnTo>
                  <a:close/>
                </a:path>
                <a:path w="576579" h="274954">
                  <a:moveTo>
                    <a:pt x="504420" y="150685"/>
                  </a:moveTo>
                  <a:lnTo>
                    <a:pt x="465454" y="150685"/>
                  </a:lnTo>
                  <a:lnTo>
                    <a:pt x="451738" y="159829"/>
                  </a:lnTo>
                  <a:lnTo>
                    <a:pt x="494612" y="159829"/>
                  </a:lnTo>
                  <a:lnTo>
                    <a:pt x="504420" y="150685"/>
                  </a:lnTo>
                  <a:close/>
                </a:path>
                <a:path w="576579" h="274954">
                  <a:moveTo>
                    <a:pt x="512814" y="141541"/>
                  </a:moveTo>
                  <a:lnTo>
                    <a:pt x="477012" y="141541"/>
                  </a:lnTo>
                  <a:lnTo>
                    <a:pt x="464565" y="151257"/>
                  </a:lnTo>
                  <a:lnTo>
                    <a:pt x="465454" y="150685"/>
                  </a:lnTo>
                  <a:lnTo>
                    <a:pt x="504420" y="150685"/>
                  </a:lnTo>
                  <a:lnTo>
                    <a:pt x="504951" y="150190"/>
                  </a:lnTo>
                  <a:lnTo>
                    <a:pt x="512814" y="141541"/>
                  </a:lnTo>
                  <a:close/>
                </a:path>
                <a:path w="576579" h="274954">
                  <a:moveTo>
                    <a:pt x="487172" y="131953"/>
                  </a:moveTo>
                  <a:lnTo>
                    <a:pt x="476153" y="142211"/>
                  </a:lnTo>
                  <a:lnTo>
                    <a:pt x="477012" y="141541"/>
                  </a:lnTo>
                  <a:lnTo>
                    <a:pt x="512814" y="141541"/>
                  </a:lnTo>
                  <a:lnTo>
                    <a:pt x="515492" y="138595"/>
                  </a:lnTo>
                  <a:lnTo>
                    <a:pt x="520083" y="132689"/>
                  </a:lnTo>
                  <a:lnTo>
                    <a:pt x="486537" y="132689"/>
                  </a:lnTo>
                  <a:lnTo>
                    <a:pt x="487172" y="131953"/>
                  </a:lnTo>
                  <a:close/>
                </a:path>
                <a:path w="576579" h="274954">
                  <a:moveTo>
                    <a:pt x="528038" y="121831"/>
                  </a:moveTo>
                  <a:lnTo>
                    <a:pt x="496442" y="121831"/>
                  </a:lnTo>
                  <a:lnTo>
                    <a:pt x="495807" y="122567"/>
                  </a:lnTo>
                  <a:lnTo>
                    <a:pt x="486537" y="132689"/>
                  </a:lnTo>
                  <a:lnTo>
                    <a:pt x="520083" y="132689"/>
                  </a:lnTo>
                  <a:lnTo>
                    <a:pt x="524890" y="126504"/>
                  </a:lnTo>
                  <a:lnTo>
                    <a:pt x="528038" y="121831"/>
                  </a:lnTo>
                  <a:close/>
                </a:path>
                <a:path w="576579" h="274954">
                  <a:moveTo>
                    <a:pt x="496014" y="122301"/>
                  </a:moveTo>
                  <a:lnTo>
                    <a:pt x="495771" y="122567"/>
                  </a:lnTo>
                  <a:lnTo>
                    <a:pt x="496014" y="122301"/>
                  </a:lnTo>
                  <a:close/>
                </a:path>
                <a:path w="576579" h="274954">
                  <a:moveTo>
                    <a:pt x="496442" y="121831"/>
                  </a:moveTo>
                  <a:lnTo>
                    <a:pt x="496014" y="122301"/>
                  </a:lnTo>
                  <a:lnTo>
                    <a:pt x="495807" y="122567"/>
                  </a:lnTo>
                  <a:lnTo>
                    <a:pt x="496442" y="121831"/>
                  </a:lnTo>
                  <a:close/>
                </a:path>
                <a:path w="576579" h="274954">
                  <a:moveTo>
                    <a:pt x="541151" y="100291"/>
                  </a:moveTo>
                  <a:lnTo>
                    <a:pt x="511937" y="100291"/>
                  </a:lnTo>
                  <a:lnTo>
                    <a:pt x="504063" y="112014"/>
                  </a:lnTo>
                  <a:lnTo>
                    <a:pt x="496014" y="122301"/>
                  </a:lnTo>
                  <a:lnTo>
                    <a:pt x="496442" y="121831"/>
                  </a:lnTo>
                  <a:lnTo>
                    <a:pt x="528038" y="121831"/>
                  </a:lnTo>
                  <a:lnTo>
                    <a:pt x="533273" y="114058"/>
                  </a:lnTo>
                  <a:lnTo>
                    <a:pt x="540638" y="101307"/>
                  </a:lnTo>
                  <a:lnTo>
                    <a:pt x="541151" y="100291"/>
                  </a:lnTo>
                  <a:close/>
                </a:path>
                <a:path w="576579" h="274954">
                  <a:moveTo>
                    <a:pt x="504570" y="111239"/>
                  </a:moveTo>
                  <a:lnTo>
                    <a:pt x="503971" y="112014"/>
                  </a:lnTo>
                  <a:lnTo>
                    <a:pt x="504570" y="111239"/>
                  </a:lnTo>
                  <a:close/>
                </a:path>
                <a:path w="576579" h="274954">
                  <a:moveTo>
                    <a:pt x="546922" y="88849"/>
                  </a:moveTo>
                  <a:lnTo>
                    <a:pt x="518540" y="88849"/>
                  </a:lnTo>
                  <a:lnTo>
                    <a:pt x="518160" y="89535"/>
                  </a:lnTo>
                  <a:lnTo>
                    <a:pt x="511428" y="100939"/>
                  </a:lnTo>
                  <a:lnTo>
                    <a:pt x="511937" y="100291"/>
                  </a:lnTo>
                  <a:lnTo>
                    <a:pt x="541151" y="100291"/>
                  </a:lnTo>
                  <a:lnTo>
                    <a:pt x="546922" y="88849"/>
                  </a:lnTo>
                  <a:close/>
                </a:path>
                <a:path w="576579" h="274954">
                  <a:moveTo>
                    <a:pt x="518284" y="89285"/>
                  </a:moveTo>
                  <a:lnTo>
                    <a:pt x="518137" y="89535"/>
                  </a:lnTo>
                  <a:lnTo>
                    <a:pt x="518284" y="89285"/>
                  </a:lnTo>
                  <a:close/>
                </a:path>
                <a:path w="576579" h="274954">
                  <a:moveTo>
                    <a:pt x="552249" y="77050"/>
                  </a:moveTo>
                  <a:lnTo>
                    <a:pt x="524382" y="77050"/>
                  </a:lnTo>
                  <a:lnTo>
                    <a:pt x="518284" y="89285"/>
                  </a:lnTo>
                  <a:lnTo>
                    <a:pt x="518540" y="88849"/>
                  </a:lnTo>
                  <a:lnTo>
                    <a:pt x="546922" y="88849"/>
                  </a:lnTo>
                  <a:lnTo>
                    <a:pt x="547242" y="88214"/>
                  </a:lnTo>
                  <a:lnTo>
                    <a:pt x="552249" y="77050"/>
                  </a:lnTo>
                  <a:close/>
                </a:path>
                <a:path w="576579" h="274954">
                  <a:moveTo>
                    <a:pt x="529843" y="64808"/>
                  </a:moveTo>
                  <a:lnTo>
                    <a:pt x="524178" y="77462"/>
                  </a:lnTo>
                  <a:lnTo>
                    <a:pt x="524382" y="77050"/>
                  </a:lnTo>
                  <a:lnTo>
                    <a:pt x="552249" y="77050"/>
                  </a:lnTo>
                  <a:lnTo>
                    <a:pt x="553212" y="74904"/>
                  </a:lnTo>
                  <a:lnTo>
                    <a:pt x="556887" y="65392"/>
                  </a:lnTo>
                  <a:lnTo>
                    <a:pt x="529716" y="65392"/>
                  </a:lnTo>
                  <a:lnTo>
                    <a:pt x="529843" y="64808"/>
                  </a:lnTo>
                  <a:close/>
                </a:path>
                <a:path w="576579" h="274954">
                  <a:moveTo>
                    <a:pt x="551688" y="0"/>
                  </a:moveTo>
                  <a:lnTo>
                    <a:pt x="543560" y="26860"/>
                  </a:lnTo>
                  <a:lnTo>
                    <a:pt x="534542" y="52908"/>
                  </a:lnTo>
                  <a:lnTo>
                    <a:pt x="529716" y="65392"/>
                  </a:lnTo>
                  <a:lnTo>
                    <a:pt x="556887" y="65392"/>
                  </a:lnTo>
                  <a:lnTo>
                    <a:pt x="558418" y="61429"/>
                  </a:lnTo>
                  <a:lnTo>
                    <a:pt x="567816" y="34493"/>
                  </a:lnTo>
                  <a:lnTo>
                    <a:pt x="576072" y="7416"/>
                  </a:lnTo>
                  <a:lnTo>
                    <a:pt x="551688" y="0"/>
                  </a:lnTo>
                  <a:close/>
                </a:path>
                <a:path w="576579" h="274954">
                  <a:moveTo>
                    <a:pt x="534669" y="52438"/>
                  </a:moveTo>
                  <a:lnTo>
                    <a:pt x="534490" y="52908"/>
                  </a:lnTo>
                  <a:lnTo>
                    <a:pt x="534669" y="52438"/>
                  </a:lnTo>
                  <a:close/>
                </a:path>
                <a:path w="576579" h="274954">
                  <a:moveTo>
                    <a:pt x="543687" y="26428"/>
                  </a:moveTo>
                  <a:lnTo>
                    <a:pt x="543537" y="26860"/>
                  </a:lnTo>
                  <a:lnTo>
                    <a:pt x="543687" y="26428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797040" y="4443141"/>
            <a:ext cx="4445000" cy="1988185"/>
            <a:chOff x="6797040" y="4443141"/>
            <a:chExt cx="4445000" cy="1988185"/>
          </a:xfrm>
        </p:grpSpPr>
        <p:sp>
          <p:nvSpPr>
            <p:cNvPr id="23" name="object 23"/>
            <p:cNvSpPr/>
            <p:nvPr/>
          </p:nvSpPr>
          <p:spPr>
            <a:xfrm>
              <a:off x="6822833" y="4443174"/>
              <a:ext cx="1142480" cy="17374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34378" y="4454652"/>
              <a:ext cx="1072896" cy="16680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97040" y="5508498"/>
              <a:ext cx="1123149" cy="2752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34759" y="5546217"/>
              <a:ext cx="1000760" cy="152400"/>
            </a:xfrm>
            <a:custGeom>
              <a:avLst/>
              <a:gdLst/>
              <a:ahLst/>
              <a:cxnLst/>
              <a:rect l="l" t="t" r="r" b="b"/>
              <a:pathLst>
                <a:path w="1000759" h="152400">
                  <a:moveTo>
                    <a:pt x="0" y="152400"/>
                  </a:moveTo>
                  <a:lnTo>
                    <a:pt x="1000505" y="152400"/>
                  </a:lnTo>
                  <a:lnTo>
                    <a:pt x="1000505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97040" y="5907786"/>
              <a:ext cx="1123149" cy="2752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34759" y="5945505"/>
              <a:ext cx="1000760" cy="152400"/>
            </a:xfrm>
            <a:custGeom>
              <a:avLst/>
              <a:gdLst/>
              <a:ahLst/>
              <a:cxnLst/>
              <a:rect l="l" t="t" r="r" b="b"/>
              <a:pathLst>
                <a:path w="1000759" h="152400">
                  <a:moveTo>
                    <a:pt x="0" y="152400"/>
                  </a:moveTo>
                  <a:lnTo>
                    <a:pt x="1000505" y="152400"/>
                  </a:lnTo>
                  <a:lnTo>
                    <a:pt x="1000505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0142" y="6088151"/>
              <a:ext cx="697865" cy="342900"/>
            </a:xfrm>
            <a:custGeom>
              <a:avLst/>
              <a:gdLst/>
              <a:ahLst/>
              <a:cxnLst/>
              <a:rect l="l" t="t" r="r" b="b"/>
              <a:pathLst>
                <a:path w="697865" h="342900">
                  <a:moveTo>
                    <a:pt x="673905" y="291503"/>
                  </a:moveTo>
                  <a:lnTo>
                    <a:pt x="633856" y="291503"/>
                  </a:lnTo>
                  <a:lnTo>
                    <a:pt x="634364" y="316903"/>
                  </a:lnTo>
                  <a:lnTo>
                    <a:pt x="621705" y="317133"/>
                  </a:lnTo>
                  <a:lnTo>
                    <a:pt x="622300" y="342595"/>
                  </a:lnTo>
                  <a:lnTo>
                    <a:pt x="697610" y="302641"/>
                  </a:lnTo>
                  <a:lnTo>
                    <a:pt x="673905" y="291503"/>
                  </a:lnTo>
                  <a:close/>
                </a:path>
                <a:path w="697865" h="342900">
                  <a:moveTo>
                    <a:pt x="24129" y="0"/>
                  </a:moveTo>
                  <a:lnTo>
                    <a:pt x="0" y="7873"/>
                  </a:lnTo>
                  <a:lnTo>
                    <a:pt x="12826" y="47205"/>
                  </a:lnTo>
                  <a:lnTo>
                    <a:pt x="26797" y="86156"/>
                  </a:lnTo>
                  <a:lnTo>
                    <a:pt x="42799" y="124256"/>
                  </a:lnTo>
                  <a:lnTo>
                    <a:pt x="61849" y="160731"/>
                  </a:lnTo>
                  <a:lnTo>
                    <a:pt x="84962" y="194868"/>
                  </a:lnTo>
                  <a:lnTo>
                    <a:pt x="113156" y="225831"/>
                  </a:lnTo>
                  <a:lnTo>
                    <a:pt x="147574" y="252793"/>
                  </a:lnTo>
                  <a:lnTo>
                    <a:pt x="188722" y="274954"/>
                  </a:lnTo>
                  <a:lnTo>
                    <a:pt x="236879" y="291737"/>
                  </a:lnTo>
                  <a:lnTo>
                    <a:pt x="291210" y="303644"/>
                  </a:lnTo>
                  <a:lnTo>
                    <a:pt x="350774" y="311657"/>
                  </a:lnTo>
                  <a:lnTo>
                    <a:pt x="414781" y="316280"/>
                  </a:lnTo>
                  <a:lnTo>
                    <a:pt x="482473" y="318300"/>
                  </a:lnTo>
                  <a:lnTo>
                    <a:pt x="517398" y="318579"/>
                  </a:lnTo>
                  <a:lnTo>
                    <a:pt x="552830" y="318388"/>
                  </a:lnTo>
                  <a:lnTo>
                    <a:pt x="621705" y="317133"/>
                  </a:lnTo>
                  <a:lnTo>
                    <a:pt x="621146" y="293179"/>
                  </a:lnTo>
                  <a:lnTo>
                    <a:pt x="517398" y="293179"/>
                  </a:lnTo>
                  <a:lnTo>
                    <a:pt x="482853" y="292900"/>
                  </a:lnTo>
                  <a:lnTo>
                    <a:pt x="449512" y="292150"/>
                  </a:lnTo>
                  <a:lnTo>
                    <a:pt x="415964" y="290906"/>
                  </a:lnTo>
                  <a:lnTo>
                    <a:pt x="384476" y="289039"/>
                  </a:lnTo>
                  <a:lnTo>
                    <a:pt x="384301" y="289039"/>
                  </a:lnTo>
                  <a:lnTo>
                    <a:pt x="353059" y="286372"/>
                  </a:lnTo>
                  <a:lnTo>
                    <a:pt x="323468" y="282892"/>
                  </a:lnTo>
                  <a:lnTo>
                    <a:pt x="323644" y="282892"/>
                  </a:lnTo>
                  <a:lnTo>
                    <a:pt x="295275" y="278561"/>
                  </a:lnTo>
                  <a:lnTo>
                    <a:pt x="268350" y="273405"/>
                  </a:lnTo>
                  <a:lnTo>
                    <a:pt x="268497" y="273405"/>
                  </a:lnTo>
                  <a:lnTo>
                    <a:pt x="244152" y="267373"/>
                  </a:lnTo>
                  <a:lnTo>
                    <a:pt x="243331" y="267169"/>
                  </a:lnTo>
                  <a:lnTo>
                    <a:pt x="220860" y="260134"/>
                  </a:lnTo>
                  <a:lnTo>
                    <a:pt x="220725" y="260134"/>
                  </a:lnTo>
                  <a:lnTo>
                    <a:pt x="219963" y="259854"/>
                  </a:lnTo>
                  <a:lnTo>
                    <a:pt x="199486" y="251891"/>
                  </a:lnTo>
                  <a:lnTo>
                    <a:pt x="198374" y="251459"/>
                  </a:lnTo>
                  <a:lnTo>
                    <a:pt x="198506" y="251459"/>
                  </a:lnTo>
                  <a:lnTo>
                    <a:pt x="179956" y="242392"/>
                  </a:lnTo>
                  <a:lnTo>
                    <a:pt x="178942" y="241896"/>
                  </a:lnTo>
                  <a:lnTo>
                    <a:pt x="162084" y="231863"/>
                  </a:lnTo>
                  <a:lnTo>
                    <a:pt x="161925" y="231863"/>
                  </a:lnTo>
                  <a:lnTo>
                    <a:pt x="161035" y="231241"/>
                  </a:lnTo>
                  <a:lnTo>
                    <a:pt x="144906" y="219570"/>
                  </a:lnTo>
                  <a:lnTo>
                    <a:pt x="145037" y="219570"/>
                  </a:lnTo>
                  <a:lnTo>
                    <a:pt x="131067" y="207644"/>
                  </a:lnTo>
                  <a:lnTo>
                    <a:pt x="130936" y="207644"/>
                  </a:lnTo>
                  <a:lnTo>
                    <a:pt x="117500" y="193941"/>
                  </a:lnTo>
                  <a:lnTo>
                    <a:pt x="116839" y="193268"/>
                  </a:lnTo>
                  <a:lnTo>
                    <a:pt x="105293" y="179552"/>
                  </a:lnTo>
                  <a:lnTo>
                    <a:pt x="105155" y="179552"/>
                  </a:lnTo>
                  <a:lnTo>
                    <a:pt x="93599" y="163550"/>
                  </a:lnTo>
                  <a:lnTo>
                    <a:pt x="83438" y="147472"/>
                  </a:lnTo>
                  <a:lnTo>
                    <a:pt x="74498" y="131229"/>
                  </a:lnTo>
                  <a:lnTo>
                    <a:pt x="65658" y="113322"/>
                  </a:lnTo>
                  <a:lnTo>
                    <a:pt x="57970" y="95821"/>
                  </a:lnTo>
                  <a:lnTo>
                    <a:pt x="50585" y="77381"/>
                  </a:lnTo>
                  <a:lnTo>
                    <a:pt x="36951" y="39154"/>
                  </a:lnTo>
                  <a:lnTo>
                    <a:pt x="24129" y="0"/>
                  </a:lnTo>
                  <a:close/>
                </a:path>
                <a:path w="697865" h="342900">
                  <a:moveTo>
                    <a:pt x="633856" y="291503"/>
                  </a:moveTo>
                  <a:lnTo>
                    <a:pt x="621112" y="291737"/>
                  </a:lnTo>
                  <a:lnTo>
                    <a:pt x="621705" y="317133"/>
                  </a:lnTo>
                  <a:lnTo>
                    <a:pt x="634364" y="316903"/>
                  </a:lnTo>
                  <a:lnTo>
                    <a:pt x="633856" y="291503"/>
                  </a:lnTo>
                  <a:close/>
                </a:path>
                <a:path w="697865" h="342900">
                  <a:moveTo>
                    <a:pt x="517473" y="293179"/>
                  </a:moveTo>
                  <a:close/>
                </a:path>
                <a:path w="697865" h="342900">
                  <a:moveTo>
                    <a:pt x="552576" y="292988"/>
                  </a:moveTo>
                  <a:lnTo>
                    <a:pt x="517473" y="293179"/>
                  </a:lnTo>
                  <a:lnTo>
                    <a:pt x="621146" y="293179"/>
                  </a:lnTo>
                  <a:lnTo>
                    <a:pt x="621142" y="293001"/>
                  </a:lnTo>
                  <a:lnTo>
                    <a:pt x="552450" y="293001"/>
                  </a:lnTo>
                  <a:close/>
                </a:path>
                <a:path w="697865" h="342900">
                  <a:moveTo>
                    <a:pt x="621112" y="291737"/>
                  </a:moveTo>
                  <a:lnTo>
                    <a:pt x="552450" y="293001"/>
                  </a:lnTo>
                  <a:lnTo>
                    <a:pt x="621142" y="293001"/>
                  </a:lnTo>
                  <a:lnTo>
                    <a:pt x="621112" y="291737"/>
                  </a:lnTo>
                  <a:close/>
                </a:path>
                <a:path w="697865" h="342900">
                  <a:moveTo>
                    <a:pt x="448944" y="292138"/>
                  </a:moveTo>
                  <a:lnTo>
                    <a:pt x="449199" y="292150"/>
                  </a:lnTo>
                  <a:lnTo>
                    <a:pt x="449512" y="292150"/>
                  </a:lnTo>
                  <a:lnTo>
                    <a:pt x="448944" y="292138"/>
                  </a:lnTo>
                  <a:close/>
                </a:path>
                <a:path w="697865" h="342900">
                  <a:moveTo>
                    <a:pt x="620522" y="266420"/>
                  </a:moveTo>
                  <a:lnTo>
                    <a:pt x="621112" y="291737"/>
                  </a:lnTo>
                  <a:lnTo>
                    <a:pt x="633856" y="291503"/>
                  </a:lnTo>
                  <a:lnTo>
                    <a:pt x="673905" y="291503"/>
                  </a:lnTo>
                  <a:lnTo>
                    <a:pt x="620522" y="266420"/>
                  </a:lnTo>
                  <a:close/>
                </a:path>
                <a:path w="697865" h="342900">
                  <a:moveTo>
                    <a:pt x="416032" y="290910"/>
                  </a:moveTo>
                  <a:lnTo>
                    <a:pt x="416178" y="290918"/>
                  </a:lnTo>
                  <a:lnTo>
                    <a:pt x="416032" y="290910"/>
                  </a:lnTo>
                  <a:close/>
                </a:path>
                <a:path w="697865" h="342900">
                  <a:moveTo>
                    <a:pt x="415964" y="290906"/>
                  </a:moveTo>
                  <a:close/>
                </a:path>
                <a:path w="697865" h="342900">
                  <a:moveTo>
                    <a:pt x="384048" y="289013"/>
                  </a:moveTo>
                  <a:lnTo>
                    <a:pt x="384301" y="289039"/>
                  </a:lnTo>
                  <a:lnTo>
                    <a:pt x="384476" y="289039"/>
                  </a:lnTo>
                  <a:lnTo>
                    <a:pt x="384048" y="289013"/>
                  </a:lnTo>
                  <a:close/>
                </a:path>
                <a:path w="697865" h="342900">
                  <a:moveTo>
                    <a:pt x="353266" y="286389"/>
                  </a:moveTo>
                  <a:lnTo>
                    <a:pt x="353440" y="286410"/>
                  </a:lnTo>
                  <a:lnTo>
                    <a:pt x="353266" y="286389"/>
                  </a:lnTo>
                  <a:close/>
                </a:path>
                <a:path w="697865" h="342900">
                  <a:moveTo>
                    <a:pt x="353116" y="286372"/>
                  </a:moveTo>
                  <a:lnTo>
                    <a:pt x="353266" y="286389"/>
                  </a:lnTo>
                  <a:lnTo>
                    <a:pt x="353116" y="286372"/>
                  </a:lnTo>
                  <a:close/>
                </a:path>
                <a:path w="697865" h="342900">
                  <a:moveTo>
                    <a:pt x="323644" y="282892"/>
                  </a:moveTo>
                  <a:lnTo>
                    <a:pt x="323468" y="282892"/>
                  </a:lnTo>
                  <a:lnTo>
                    <a:pt x="323976" y="282943"/>
                  </a:lnTo>
                  <a:lnTo>
                    <a:pt x="323644" y="282892"/>
                  </a:lnTo>
                  <a:close/>
                </a:path>
                <a:path w="697865" h="342900">
                  <a:moveTo>
                    <a:pt x="295488" y="278594"/>
                  </a:moveTo>
                  <a:lnTo>
                    <a:pt x="295782" y="278650"/>
                  </a:lnTo>
                  <a:lnTo>
                    <a:pt x="295488" y="278594"/>
                  </a:lnTo>
                  <a:close/>
                </a:path>
                <a:path w="697865" h="342900">
                  <a:moveTo>
                    <a:pt x="295318" y="278561"/>
                  </a:moveTo>
                  <a:lnTo>
                    <a:pt x="295488" y="278594"/>
                  </a:lnTo>
                  <a:lnTo>
                    <a:pt x="295318" y="278561"/>
                  </a:lnTo>
                  <a:close/>
                </a:path>
                <a:path w="697865" h="342900">
                  <a:moveTo>
                    <a:pt x="268994" y="273528"/>
                  </a:moveTo>
                  <a:lnTo>
                    <a:pt x="269148" y="273557"/>
                  </a:lnTo>
                  <a:lnTo>
                    <a:pt x="268994" y="273528"/>
                  </a:lnTo>
                  <a:close/>
                </a:path>
                <a:path w="697865" h="342900">
                  <a:moveTo>
                    <a:pt x="268497" y="273405"/>
                  </a:moveTo>
                  <a:lnTo>
                    <a:pt x="268350" y="273405"/>
                  </a:lnTo>
                  <a:lnTo>
                    <a:pt x="268994" y="273528"/>
                  </a:lnTo>
                  <a:lnTo>
                    <a:pt x="268497" y="273405"/>
                  </a:lnTo>
                  <a:close/>
                </a:path>
                <a:path w="697865" h="342900">
                  <a:moveTo>
                    <a:pt x="243868" y="267302"/>
                  </a:moveTo>
                  <a:lnTo>
                    <a:pt x="244093" y="267373"/>
                  </a:lnTo>
                  <a:lnTo>
                    <a:pt x="243868" y="267302"/>
                  </a:lnTo>
                  <a:close/>
                </a:path>
                <a:path w="697865" h="342900">
                  <a:moveTo>
                    <a:pt x="243441" y="267169"/>
                  </a:moveTo>
                  <a:lnTo>
                    <a:pt x="243868" y="267302"/>
                  </a:lnTo>
                  <a:lnTo>
                    <a:pt x="243441" y="267169"/>
                  </a:lnTo>
                  <a:close/>
                </a:path>
                <a:path w="697865" h="342900">
                  <a:moveTo>
                    <a:pt x="220177" y="259921"/>
                  </a:moveTo>
                  <a:lnTo>
                    <a:pt x="220725" y="260134"/>
                  </a:lnTo>
                  <a:lnTo>
                    <a:pt x="220860" y="260134"/>
                  </a:lnTo>
                  <a:lnTo>
                    <a:pt x="220177" y="259921"/>
                  </a:lnTo>
                  <a:close/>
                </a:path>
                <a:path w="697865" h="342900">
                  <a:moveTo>
                    <a:pt x="220006" y="259854"/>
                  </a:moveTo>
                  <a:lnTo>
                    <a:pt x="220177" y="259921"/>
                  </a:lnTo>
                  <a:lnTo>
                    <a:pt x="220006" y="259854"/>
                  </a:lnTo>
                  <a:close/>
                </a:path>
                <a:path w="697865" h="342900">
                  <a:moveTo>
                    <a:pt x="198374" y="251459"/>
                  </a:moveTo>
                  <a:lnTo>
                    <a:pt x="199389" y="251891"/>
                  </a:lnTo>
                  <a:lnTo>
                    <a:pt x="199017" y="251709"/>
                  </a:lnTo>
                  <a:lnTo>
                    <a:pt x="198374" y="251459"/>
                  </a:lnTo>
                  <a:close/>
                </a:path>
                <a:path w="697865" h="342900">
                  <a:moveTo>
                    <a:pt x="199017" y="251709"/>
                  </a:moveTo>
                  <a:lnTo>
                    <a:pt x="199389" y="251891"/>
                  </a:lnTo>
                  <a:lnTo>
                    <a:pt x="199017" y="251709"/>
                  </a:lnTo>
                  <a:close/>
                </a:path>
                <a:path w="697865" h="342900">
                  <a:moveTo>
                    <a:pt x="198506" y="251459"/>
                  </a:moveTo>
                  <a:lnTo>
                    <a:pt x="198374" y="251459"/>
                  </a:lnTo>
                  <a:lnTo>
                    <a:pt x="199017" y="251709"/>
                  </a:lnTo>
                  <a:lnTo>
                    <a:pt x="198506" y="251459"/>
                  </a:lnTo>
                  <a:close/>
                </a:path>
                <a:path w="697865" h="342900">
                  <a:moveTo>
                    <a:pt x="178942" y="241896"/>
                  </a:moveTo>
                  <a:lnTo>
                    <a:pt x="179831" y="242392"/>
                  </a:lnTo>
                  <a:lnTo>
                    <a:pt x="179250" y="242047"/>
                  </a:lnTo>
                  <a:lnTo>
                    <a:pt x="178942" y="241896"/>
                  </a:lnTo>
                  <a:close/>
                </a:path>
                <a:path w="697865" h="342900">
                  <a:moveTo>
                    <a:pt x="179250" y="242047"/>
                  </a:moveTo>
                  <a:lnTo>
                    <a:pt x="179831" y="242392"/>
                  </a:lnTo>
                  <a:lnTo>
                    <a:pt x="179250" y="242047"/>
                  </a:lnTo>
                  <a:close/>
                </a:path>
                <a:path w="697865" h="342900">
                  <a:moveTo>
                    <a:pt x="178997" y="241896"/>
                  </a:moveTo>
                  <a:lnTo>
                    <a:pt x="179250" y="242047"/>
                  </a:lnTo>
                  <a:lnTo>
                    <a:pt x="178997" y="241896"/>
                  </a:lnTo>
                  <a:close/>
                </a:path>
                <a:path w="697865" h="342900">
                  <a:moveTo>
                    <a:pt x="161035" y="231241"/>
                  </a:moveTo>
                  <a:lnTo>
                    <a:pt x="161925" y="231863"/>
                  </a:lnTo>
                  <a:lnTo>
                    <a:pt x="161190" y="231333"/>
                  </a:lnTo>
                  <a:lnTo>
                    <a:pt x="161035" y="231241"/>
                  </a:lnTo>
                  <a:close/>
                </a:path>
                <a:path w="697865" h="342900">
                  <a:moveTo>
                    <a:pt x="161190" y="231333"/>
                  </a:moveTo>
                  <a:lnTo>
                    <a:pt x="161925" y="231863"/>
                  </a:lnTo>
                  <a:lnTo>
                    <a:pt x="162084" y="231863"/>
                  </a:lnTo>
                  <a:lnTo>
                    <a:pt x="161190" y="231333"/>
                  </a:lnTo>
                  <a:close/>
                </a:path>
                <a:path w="697865" h="342900">
                  <a:moveTo>
                    <a:pt x="161063" y="231241"/>
                  </a:moveTo>
                  <a:close/>
                </a:path>
                <a:path w="697865" h="342900">
                  <a:moveTo>
                    <a:pt x="145754" y="220182"/>
                  </a:moveTo>
                  <a:close/>
                </a:path>
                <a:path w="697865" h="342900">
                  <a:moveTo>
                    <a:pt x="145037" y="219570"/>
                  </a:moveTo>
                  <a:lnTo>
                    <a:pt x="144906" y="219570"/>
                  </a:lnTo>
                  <a:lnTo>
                    <a:pt x="145754" y="220182"/>
                  </a:lnTo>
                  <a:lnTo>
                    <a:pt x="145037" y="219570"/>
                  </a:lnTo>
                  <a:close/>
                </a:path>
                <a:path w="697865" h="342900">
                  <a:moveTo>
                    <a:pt x="130265" y="206960"/>
                  </a:moveTo>
                  <a:lnTo>
                    <a:pt x="130936" y="207644"/>
                  </a:lnTo>
                  <a:lnTo>
                    <a:pt x="131067" y="207644"/>
                  </a:lnTo>
                  <a:lnTo>
                    <a:pt x="130265" y="206960"/>
                  </a:lnTo>
                  <a:close/>
                </a:path>
                <a:path w="697865" h="342900">
                  <a:moveTo>
                    <a:pt x="130189" y="206882"/>
                  </a:moveTo>
                  <a:close/>
                </a:path>
                <a:path w="697865" h="342900">
                  <a:moveTo>
                    <a:pt x="116839" y="193268"/>
                  </a:moveTo>
                  <a:lnTo>
                    <a:pt x="117475" y="193941"/>
                  </a:lnTo>
                  <a:lnTo>
                    <a:pt x="117316" y="193754"/>
                  </a:lnTo>
                  <a:lnTo>
                    <a:pt x="116839" y="193268"/>
                  </a:lnTo>
                  <a:close/>
                </a:path>
                <a:path w="697865" h="342900">
                  <a:moveTo>
                    <a:pt x="117316" y="193754"/>
                  </a:moveTo>
                  <a:lnTo>
                    <a:pt x="117475" y="193941"/>
                  </a:lnTo>
                  <a:lnTo>
                    <a:pt x="117316" y="193754"/>
                  </a:lnTo>
                  <a:close/>
                </a:path>
                <a:path w="697865" h="342900">
                  <a:moveTo>
                    <a:pt x="116905" y="193268"/>
                  </a:moveTo>
                  <a:lnTo>
                    <a:pt x="117316" y="193754"/>
                  </a:lnTo>
                  <a:lnTo>
                    <a:pt x="116905" y="193268"/>
                  </a:lnTo>
                  <a:close/>
                </a:path>
                <a:path w="697865" h="342900">
                  <a:moveTo>
                    <a:pt x="104648" y="178790"/>
                  </a:moveTo>
                  <a:lnTo>
                    <a:pt x="105155" y="179552"/>
                  </a:lnTo>
                  <a:lnTo>
                    <a:pt x="105293" y="179552"/>
                  </a:lnTo>
                  <a:lnTo>
                    <a:pt x="104648" y="178790"/>
                  </a:lnTo>
                  <a:close/>
                </a:path>
                <a:path w="697865" h="342900">
                  <a:moveTo>
                    <a:pt x="93670" y="163550"/>
                  </a:moveTo>
                  <a:lnTo>
                    <a:pt x="94106" y="164236"/>
                  </a:lnTo>
                  <a:lnTo>
                    <a:pt x="93670" y="163550"/>
                  </a:lnTo>
                  <a:close/>
                </a:path>
                <a:path w="697865" h="342900">
                  <a:moveTo>
                    <a:pt x="83489" y="147472"/>
                  </a:moveTo>
                  <a:lnTo>
                    <a:pt x="83819" y="148069"/>
                  </a:lnTo>
                  <a:lnTo>
                    <a:pt x="83489" y="147472"/>
                  </a:lnTo>
                  <a:close/>
                </a:path>
                <a:path w="697865" h="342900">
                  <a:moveTo>
                    <a:pt x="74167" y="130632"/>
                  </a:moveTo>
                  <a:lnTo>
                    <a:pt x="74422" y="131229"/>
                  </a:lnTo>
                  <a:lnTo>
                    <a:pt x="74167" y="130632"/>
                  </a:lnTo>
                  <a:close/>
                </a:path>
                <a:path w="697865" h="342900">
                  <a:moveTo>
                    <a:pt x="65705" y="113322"/>
                  </a:moveTo>
                  <a:lnTo>
                    <a:pt x="65912" y="113791"/>
                  </a:lnTo>
                  <a:lnTo>
                    <a:pt x="65705" y="113322"/>
                  </a:lnTo>
                  <a:close/>
                </a:path>
                <a:path w="697865" h="342900">
                  <a:moveTo>
                    <a:pt x="57784" y="95402"/>
                  </a:moveTo>
                  <a:lnTo>
                    <a:pt x="57911" y="95821"/>
                  </a:lnTo>
                  <a:lnTo>
                    <a:pt x="57784" y="95402"/>
                  </a:lnTo>
                  <a:close/>
                </a:path>
                <a:path w="697865" h="342900">
                  <a:moveTo>
                    <a:pt x="50418" y="76961"/>
                  </a:moveTo>
                  <a:lnTo>
                    <a:pt x="50546" y="77381"/>
                  </a:lnTo>
                  <a:lnTo>
                    <a:pt x="50418" y="76961"/>
                  </a:lnTo>
                  <a:close/>
                </a:path>
                <a:path w="697865" h="342900">
                  <a:moveTo>
                    <a:pt x="36844" y="38811"/>
                  </a:moveTo>
                  <a:lnTo>
                    <a:pt x="36956" y="39154"/>
                  </a:lnTo>
                  <a:lnTo>
                    <a:pt x="36844" y="38811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82512" y="4443141"/>
              <a:ext cx="2820967" cy="12681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93964" y="4454652"/>
              <a:ext cx="2751581" cy="11986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30312" y="5619851"/>
              <a:ext cx="857250" cy="589915"/>
            </a:xfrm>
            <a:custGeom>
              <a:avLst/>
              <a:gdLst/>
              <a:ahLst/>
              <a:cxnLst/>
              <a:rect l="l" t="t" r="r" b="b"/>
              <a:pathLst>
                <a:path w="857250" h="589914">
                  <a:moveTo>
                    <a:pt x="802400" y="534503"/>
                  </a:moveTo>
                  <a:lnTo>
                    <a:pt x="781685" y="549173"/>
                  </a:lnTo>
                  <a:lnTo>
                    <a:pt x="856869" y="589305"/>
                  </a:lnTo>
                  <a:lnTo>
                    <a:pt x="850036" y="544893"/>
                  </a:lnTo>
                  <a:lnTo>
                    <a:pt x="809879" y="544893"/>
                  </a:lnTo>
                  <a:lnTo>
                    <a:pt x="802400" y="534503"/>
                  </a:lnTo>
                  <a:close/>
                </a:path>
                <a:path w="857250" h="589914">
                  <a:moveTo>
                    <a:pt x="823101" y="519843"/>
                  </a:moveTo>
                  <a:lnTo>
                    <a:pt x="802400" y="534503"/>
                  </a:lnTo>
                  <a:lnTo>
                    <a:pt x="809879" y="544893"/>
                  </a:lnTo>
                  <a:lnTo>
                    <a:pt x="830453" y="530110"/>
                  </a:lnTo>
                  <a:lnTo>
                    <a:pt x="823101" y="519843"/>
                  </a:lnTo>
                  <a:close/>
                </a:path>
                <a:path w="857250" h="589914">
                  <a:moveTo>
                    <a:pt x="843915" y="505104"/>
                  </a:moveTo>
                  <a:lnTo>
                    <a:pt x="823101" y="519843"/>
                  </a:lnTo>
                  <a:lnTo>
                    <a:pt x="830453" y="530110"/>
                  </a:lnTo>
                  <a:lnTo>
                    <a:pt x="809879" y="544893"/>
                  </a:lnTo>
                  <a:lnTo>
                    <a:pt x="850036" y="544893"/>
                  </a:lnTo>
                  <a:lnTo>
                    <a:pt x="843915" y="505104"/>
                  </a:lnTo>
                  <a:close/>
                </a:path>
                <a:path w="857250" h="589914">
                  <a:moveTo>
                    <a:pt x="808439" y="499605"/>
                  </a:moveTo>
                  <a:lnTo>
                    <a:pt x="776605" y="499605"/>
                  </a:lnTo>
                  <a:lnTo>
                    <a:pt x="791337" y="519036"/>
                  </a:lnTo>
                  <a:lnTo>
                    <a:pt x="802400" y="534503"/>
                  </a:lnTo>
                  <a:lnTo>
                    <a:pt x="823101" y="519843"/>
                  </a:lnTo>
                  <a:lnTo>
                    <a:pt x="811657" y="503859"/>
                  </a:lnTo>
                  <a:lnTo>
                    <a:pt x="808439" y="499605"/>
                  </a:lnTo>
                  <a:close/>
                </a:path>
                <a:path w="857250" h="589914">
                  <a:moveTo>
                    <a:pt x="791083" y="518782"/>
                  </a:moveTo>
                  <a:lnTo>
                    <a:pt x="791265" y="519036"/>
                  </a:lnTo>
                  <a:lnTo>
                    <a:pt x="791083" y="518782"/>
                  </a:lnTo>
                  <a:close/>
                </a:path>
                <a:path w="857250" h="589914">
                  <a:moveTo>
                    <a:pt x="793863" y="480453"/>
                  </a:moveTo>
                  <a:lnTo>
                    <a:pt x="761619" y="480453"/>
                  </a:lnTo>
                  <a:lnTo>
                    <a:pt x="776732" y="499795"/>
                  </a:lnTo>
                  <a:lnTo>
                    <a:pt x="776605" y="499605"/>
                  </a:lnTo>
                  <a:lnTo>
                    <a:pt x="808439" y="499605"/>
                  </a:lnTo>
                  <a:lnTo>
                    <a:pt x="796798" y="484212"/>
                  </a:lnTo>
                  <a:lnTo>
                    <a:pt x="793863" y="480453"/>
                  </a:lnTo>
                  <a:close/>
                </a:path>
                <a:path w="857250" h="589914">
                  <a:moveTo>
                    <a:pt x="778886" y="461416"/>
                  </a:moveTo>
                  <a:lnTo>
                    <a:pt x="746125" y="461416"/>
                  </a:lnTo>
                  <a:lnTo>
                    <a:pt x="761746" y="480656"/>
                  </a:lnTo>
                  <a:lnTo>
                    <a:pt x="761619" y="480453"/>
                  </a:lnTo>
                  <a:lnTo>
                    <a:pt x="793863" y="480453"/>
                  </a:lnTo>
                  <a:lnTo>
                    <a:pt x="781558" y="464693"/>
                  </a:lnTo>
                  <a:lnTo>
                    <a:pt x="778886" y="461416"/>
                  </a:lnTo>
                  <a:close/>
                </a:path>
                <a:path w="857250" h="589914">
                  <a:moveTo>
                    <a:pt x="746903" y="423595"/>
                  </a:moveTo>
                  <a:lnTo>
                    <a:pt x="712724" y="423595"/>
                  </a:lnTo>
                  <a:lnTo>
                    <a:pt x="729996" y="442734"/>
                  </a:lnTo>
                  <a:lnTo>
                    <a:pt x="746252" y="461670"/>
                  </a:lnTo>
                  <a:lnTo>
                    <a:pt x="746125" y="461416"/>
                  </a:lnTo>
                  <a:lnTo>
                    <a:pt x="778886" y="461416"/>
                  </a:lnTo>
                  <a:lnTo>
                    <a:pt x="765683" y="445223"/>
                  </a:lnTo>
                  <a:lnTo>
                    <a:pt x="748919" y="425843"/>
                  </a:lnTo>
                  <a:lnTo>
                    <a:pt x="746903" y="423595"/>
                  </a:lnTo>
                  <a:close/>
                </a:path>
                <a:path w="857250" h="589914">
                  <a:moveTo>
                    <a:pt x="729742" y="442518"/>
                  </a:moveTo>
                  <a:lnTo>
                    <a:pt x="729928" y="442734"/>
                  </a:lnTo>
                  <a:lnTo>
                    <a:pt x="729742" y="442518"/>
                  </a:lnTo>
                  <a:close/>
                </a:path>
                <a:path w="857250" h="589914">
                  <a:moveTo>
                    <a:pt x="652454" y="331241"/>
                  </a:moveTo>
                  <a:lnTo>
                    <a:pt x="612140" y="331241"/>
                  </a:lnTo>
                  <a:lnTo>
                    <a:pt x="635000" y="349719"/>
                  </a:lnTo>
                  <a:lnTo>
                    <a:pt x="656209" y="368033"/>
                  </a:lnTo>
                  <a:lnTo>
                    <a:pt x="676275" y="386524"/>
                  </a:lnTo>
                  <a:lnTo>
                    <a:pt x="695071" y="405168"/>
                  </a:lnTo>
                  <a:lnTo>
                    <a:pt x="712978" y="423887"/>
                  </a:lnTo>
                  <a:lnTo>
                    <a:pt x="712724" y="423595"/>
                  </a:lnTo>
                  <a:lnTo>
                    <a:pt x="746903" y="423595"/>
                  </a:lnTo>
                  <a:lnTo>
                    <a:pt x="731520" y="406438"/>
                  </a:lnTo>
                  <a:lnTo>
                    <a:pt x="713105" y="387223"/>
                  </a:lnTo>
                  <a:lnTo>
                    <a:pt x="693674" y="367995"/>
                  </a:lnTo>
                  <a:lnTo>
                    <a:pt x="672973" y="348932"/>
                  </a:lnTo>
                  <a:lnTo>
                    <a:pt x="652454" y="331241"/>
                  </a:lnTo>
                  <a:close/>
                </a:path>
                <a:path w="857250" h="589914">
                  <a:moveTo>
                    <a:pt x="694817" y="404926"/>
                  </a:moveTo>
                  <a:lnTo>
                    <a:pt x="695048" y="405168"/>
                  </a:lnTo>
                  <a:lnTo>
                    <a:pt x="694817" y="404926"/>
                  </a:lnTo>
                  <a:close/>
                </a:path>
                <a:path w="857250" h="589914">
                  <a:moveTo>
                    <a:pt x="675894" y="386207"/>
                  </a:moveTo>
                  <a:lnTo>
                    <a:pt x="676215" y="386524"/>
                  </a:lnTo>
                  <a:lnTo>
                    <a:pt x="675894" y="386207"/>
                  </a:lnTo>
                  <a:close/>
                </a:path>
                <a:path w="857250" h="589914">
                  <a:moveTo>
                    <a:pt x="655828" y="367766"/>
                  </a:moveTo>
                  <a:lnTo>
                    <a:pt x="656118" y="368033"/>
                  </a:lnTo>
                  <a:lnTo>
                    <a:pt x="655828" y="367766"/>
                  </a:lnTo>
                  <a:close/>
                </a:path>
                <a:path w="857250" h="589914">
                  <a:moveTo>
                    <a:pt x="634619" y="349465"/>
                  </a:moveTo>
                  <a:lnTo>
                    <a:pt x="634914" y="349719"/>
                  </a:lnTo>
                  <a:lnTo>
                    <a:pt x="634619" y="349465"/>
                  </a:lnTo>
                  <a:close/>
                </a:path>
                <a:path w="857250" h="589914">
                  <a:moveTo>
                    <a:pt x="555228" y="259994"/>
                  </a:moveTo>
                  <a:lnTo>
                    <a:pt x="506984" y="259994"/>
                  </a:lnTo>
                  <a:lnTo>
                    <a:pt x="535940" y="277710"/>
                  </a:lnTo>
                  <a:lnTo>
                    <a:pt x="562991" y="295503"/>
                  </a:lnTo>
                  <a:lnTo>
                    <a:pt x="588518" y="313461"/>
                  </a:lnTo>
                  <a:lnTo>
                    <a:pt x="612394" y="331508"/>
                  </a:lnTo>
                  <a:lnTo>
                    <a:pt x="612140" y="331241"/>
                  </a:lnTo>
                  <a:lnTo>
                    <a:pt x="652454" y="331241"/>
                  </a:lnTo>
                  <a:lnTo>
                    <a:pt x="651129" y="330098"/>
                  </a:lnTo>
                  <a:lnTo>
                    <a:pt x="627888" y="311353"/>
                  </a:lnTo>
                  <a:lnTo>
                    <a:pt x="603250" y="292811"/>
                  </a:lnTo>
                  <a:lnTo>
                    <a:pt x="577088" y="274383"/>
                  </a:lnTo>
                  <a:lnTo>
                    <a:pt x="555228" y="259994"/>
                  </a:lnTo>
                  <a:close/>
                </a:path>
                <a:path w="857250" h="589914">
                  <a:moveTo>
                    <a:pt x="588137" y="313220"/>
                  </a:moveTo>
                  <a:lnTo>
                    <a:pt x="588457" y="313461"/>
                  </a:lnTo>
                  <a:lnTo>
                    <a:pt x="588137" y="313220"/>
                  </a:lnTo>
                  <a:close/>
                </a:path>
                <a:path w="857250" h="589914">
                  <a:moveTo>
                    <a:pt x="562610" y="295262"/>
                  </a:moveTo>
                  <a:lnTo>
                    <a:pt x="562953" y="295503"/>
                  </a:lnTo>
                  <a:lnTo>
                    <a:pt x="562610" y="295262"/>
                  </a:lnTo>
                  <a:close/>
                </a:path>
                <a:path w="857250" h="589914">
                  <a:moveTo>
                    <a:pt x="535559" y="277495"/>
                  </a:moveTo>
                  <a:lnTo>
                    <a:pt x="535887" y="277710"/>
                  </a:lnTo>
                  <a:lnTo>
                    <a:pt x="535559" y="277495"/>
                  </a:lnTo>
                  <a:close/>
                </a:path>
                <a:path w="857250" h="589914">
                  <a:moveTo>
                    <a:pt x="527076" y="242531"/>
                  </a:moveTo>
                  <a:lnTo>
                    <a:pt x="476885" y="242531"/>
                  </a:lnTo>
                  <a:lnTo>
                    <a:pt x="507238" y="260159"/>
                  </a:lnTo>
                  <a:lnTo>
                    <a:pt x="506984" y="259994"/>
                  </a:lnTo>
                  <a:lnTo>
                    <a:pt x="555228" y="259994"/>
                  </a:lnTo>
                  <a:lnTo>
                    <a:pt x="549402" y="256159"/>
                  </a:lnTo>
                  <a:lnTo>
                    <a:pt x="527076" y="242531"/>
                  </a:lnTo>
                  <a:close/>
                </a:path>
                <a:path w="857250" h="589914">
                  <a:moveTo>
                    <a:pt x="497449" y="225132"/>
                  </a:moveTo>
                  <a:lnTo>
                    <a:pt x="445389" y="225132"/>
                  </a:lnTo>
                  <a:lnTo>
                    <a:pt x="477012" y="242658"/>
                  </a:lnTo>
                  <a:lnTo>
                    <a:pt x="527076" y="242531"/>
                  </a:lnTo>
                  <a:lnTo>
                    <a:pt x="520065" y="238252"/>
                  </a:lnTo>
                  <a:lnTo>
                    <a:pt x="497449" y="225132"/>
                  </a:lnTo>
                  <a:close/>
                </a:path>
                <a:path w="857250" h="589914">
                  <a:moveTo>
                    <a:pt x="466731" y="207911"/>
                  </a:moveTo>
                  <a:lnTo>
                    <a:pt x="412750" y="207911"/>
                  </a:lnTo>
                  <a:lnTo>
                    <a:pt x="445516" y="225247"/>
                  </a:lnTo>
                  <a:lnTo>
                    <a:pt x="497449" y="225132"/>
                  </a:lnTo>
                  <a:lnTo>
                    <a:pt x="489458" y="220497"/>
                  </a:lnTo>
                  <a:lnTo>
                    <a:pt x="466731" y="207911"/>
                  </a:lnTo>
                  <a:close/>
                </a:path>
                <a:path w="857250" h="589914">
                  <a:moveTo>
                    <a:pt x="434662" y="190779"/>
                  </a:moveTo>
                  <a:lnTo>
                    <a:pt x="378841" y="190779"/>
                  </a:lnTo>
                  <a:lnTo>
                    <a:pt x="412877" y="208013"/>
                  </a:lnTo>
                  <a:lnTo>
                    <a:pt x="412750" y="207911"/>
                  </a:lnTo>
                  <a:lnTo>
                    <a:pt x="466731" y="207911"/>
                  </a:lnTo>
                  <a:lnTo>
                    <a:pt x="457581" y="202844"/>
                  </a:lnTo>
                  <a:lnTo>
                    <a:pt x="434662" y="190779"/>
                  </a:lnTo>
                  <a:close/>
                </a:path>
                <a:path w="857250" h="589914">
                  <a:moveTo>
                    <a:pt x="367021" y="156819"/>
                  </a:moveTo>
                  <a:lnTo>
                    <a:pt x="308102" y="156819"/>
                  </a:lnTo>
                  <a:lnTo>
                    <a:pt x="344043" y="173863"/>
                  </a:lnTo>
                  <a:lnTo>
                    <a:pt x="378968" y="190868"/>
                  </a:lnTo>
                  <a:lnTo>
                    <a:pt x="434662" y="190779"/>
                  </a:lnTo>
                  <a:lnTo>
                    <a:pt x="424434" y="185394"/>
                  </a:lnTo>
                  <a:lnTo>
                    <a:pt x="390144" y="168071"/>
                  </a:lnTo>
                  <a:lnTo>
                    <a:pt x="367021" y="156819"/>
                  </a:lnTo>
                  <a:close/>
                </a:path>
                <a:path w="857250" h="589914">
                  <a:moveTo>
                    <a:pt x="343916" y="173812"/>
                  </a:moveTo>
                  <a:close/>
                </a:path>
                <a:path w="857250" h="589914">
                  <a:moveTo>
                    <a:pt x="258861" y="106489"/>
                  </a:moveTo>
                  <a:lnTo>
                    <a:pt x="196088" y="106489"/>
                  </a:lnTo>
                  <a:lnTo>
                    <a:pt x="234188" y="123253"/>
                  </a:lnTo>
                  <a:lnTo>
                    <a:pt x="271653" y="140068"/>
                  </a:lnTo>
                  <a:lnTo>
                    <a:pt x="308229" y="156883"/>
                  </a:lnTo>
                  <a:lnTo>
                    <a:pt x="367021" y="156819"/>
                  </a:lnTo>
                  <a:lnTo>
                    <a:pt x="354965" y="150952"/>
                  </a:lnTo>
                  <a:lnTo>
                    <a:pt x="318897" y="133832"/>
                  </a:lnTo>
                  <a:lnTo>
                    <a:pt x="295781" y="123215"/>
                  </a:lnTo>
                  <a:lnTo>
                    <a:pt x="258861" y="106489"/>
                  </a:lnTo>
                  <a:close/>
                </a:path>
                <a:path w="857250" h="589914">
                  <a:moveTo>
                    <a:pt x="271526" y="140030"/>
                  </a:moveTo>
                  <a:close/>
                </a:path>
                <a:path w="857250" h="589914">
                  <a:moveTo>
                    <a:pt x="234061" y="123215"/>
                  </a:moveTo>
                  <a:close/>
                </a:path>
                <a:path w="857250" h="589914">
                  <a:moveTo>
                    <a:pt x="221330" y="89852"/>
                  </a:moveTo>
                  <a:lnTo>
                    <a:pt x="157480" y="89852"/>
                  </a:lnTo>
                  <a:lnTo>
                    <a:pt x="196088" y="106527"/>
                  </a:lnTo>
                  <a:lnTo>
                    <a:pt x="258861" y="106489"/>
                  </a:lnTo>
                  <a:lnTo>
                    <a:pt x="221330" y="89852"/>
                  </a:lnTo>
                  <a:close/>
                </a:path>
                <a:path w="857250" h="589914">
                  <a:moveTo>
                    <a:pt x="9906" y="0"/>
                  </a:moveTo>
                  <a:lnTo>
                    <a:pt x="0" y="23418"/>
                  </a:lnTo>
                  <a:lnTo>
                    <a:pt x="79248" y="56565"/>
                  </a:lnTo>
                  <a:lnTo>
                    <a:pt x="157480" y="89877"/>
                  </a:lnTo>
                  <a:lnTo>
                    <a:pt x="221330" y="89852"/>
                  </a:lnTo>
                  <a:lnTo>
                    <a:pt x="144029" y="56540"/>
                  </a:lnTo>
                  <a:lnTo>
                    <a:pt x="9906" y="0"/>
                  </a:lnTo>
                  <a:close/>
                </a:path>
                <a:path w="857250" h="589914">
                  <a:moveTo>
                    <a:pt x="79121" y="56540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39884" y="5156454"/>
              <a:ext cx="1501902" cy="1040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65030" y="5181600"/>
              <a:ext cx="1405127" cy="9433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3390" y="1831047"/>
            <a:ext cx="5636260" cy="1190625"/>
            <a:chOff x="453390" y="1831047"/>
            <a:chExt cx="5636260" cy="1190625"/>
          </a:xfrm>
        </p:grpSpPr>
        <p:sp>
          <p:nvSpPr>
            <p:cNvPr id="3" name="object 3"/>
            <p:cNvSpPr/>
            <p:nvPr/>
          </p:nvSpPr>
          <p:spPr>
            <a:xfrm>
              <a:off x="533375" y="2162483"/>
              <a:ext cx="5462827" cy="831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4830" y="2173986"/>
              <a:ext cx="5393436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3390" y="1831047"/>
              <a:ext cx="5635752" cy="3475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8061" y="1932051"/>
              <a:ext cx="5520055" cy="174625"/>
            </a:xfrm>
            <a:custGeom>
              <a:avLst/>
              <a:gdLst/>
              <a:ahLst/>
              <a:cxnLst/>
              <a:rect l="l" t="t" r="r" b="b"/>
              <a:pathLst>
                <a:path w="5520055" h="174625">
                  <a:moveTo>
                    <a:pt x="0" y="174498"/>
                  </a:moveTo>
                  <a:lnTo>
                    <a:pt x="9712" y="140559"/>
                  </a:lnTo>
                  <a:lnTo>
                    <a:pt x="36199" y="112823"/>
                  </a:lnTo>
                  <a:lnTo>
                    <a:pt x="75486" y="94112"/>
                  </a:lnTo>
                  <a:lnTo>
                    <a:pt x="123596" y="87249"/>
                  </a:lnTo>
                  <a:lnTo>
                    <a:pt x="1247520" y="87249"/>
                  </a:lnTo>
                  <a:lnTo>
                    <a:pt x="1295600" y="80385"/>
                  </a:lnTo>
                  <a:lnTo>
                    <a:pt x="1334881" y="61674"/>
                  </a:lnTo>
                  <a:lnTo>
                    <a:pt x="1361374" y="33938"/>
                  </a:lnTo>
                  <a:lnTo>
                    <a:pt x="1371091" y="0"/>
                  </a:lnTo>
                  <a:lnTo>
                    <a:pt x="1380809" y="33938"/>
                  </a:lnTo>
                  <a:lnTo>
                    <a:pt x="1407302" y="61674"/>
                  </a:lnTo>
                  <a:lnTo>
                    <a:pt x="1446583" y="80385"/>
                  </a:lnTo>
                  <a:lnTo>
                    <a:pt x="1494663" y="87249"/>
                  </a:lnTo>
                  <a:lnTo>
                    <a:pt x="5396357" y="87249"/>
                  </a:lnTo>
                  <a:lnTo>
                    <a:pt x="5444436" y="94112"/>
                  </a:lnTo>
                  <a:lnTo>
                    <a:pt x="5483717" y="112823"/>
                  </a:lnTo>
                  <a:lnTo>
                    <a:pt x="5510210" y="140559"/>
                  </a:lnTo>
                  <a:lnTo>
                    <a:pt x="5519928" y="174498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9713" y="2343899"/>
              <a:ext cx="1159002" cy="677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07432" y="2381631"/>
              <a:ext cx="1036319" cy="554990"/>
            </a:xfrm>
            <a:custGeom>
              <a:avLst/>
              <a:gdLst/>
              <a:ahLst/>
              <a:cxnLst/>
              <a:rect l="l" t="t" r="r" b="b"/>
              <a:pathLst>
                <a:path w="1036320" h="554989">
                  <a:moveTo>
                    <a:pt x="0" y="554736"/>
                  </a:moveTo>
                  <a:lnTo>
                    <a:pt x="1036319" y="554736"/>
                  </a:lnTo>
                  <a:lnTo>
                    <a:pt x="1036319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65500" y="242569"/>
            <a:ext cx="5462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ADDING </a:t>
            </a:r>
            <a:r>
              <a:rPr sz="3200" b="0" spc="-20" dirty="0">
                <a:latin typeface="Carlito"/>
                <a:cs typeface="Carlito"/>
              </a:rPr>
              <a:t>COLUMNS </a:t>
            </a:r>
            <a:r>
              <a:rPr sz="3200" b="0" spc="5" dirty="0">
                <a:latin typeface="Arial"/>
                <a:cs typeface="Arial"/>
              </a:rPr>
              <a:t>&amp;</a:t>
            </a:r>
            <a:r>
              <a:rPr sz="3200" b="0" spc="-120" dirty="0">
                <a:latin typeface="Arial"/>
                <a:cs typeface="Arial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MEASURES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476238" y="1840280"/>
            <a:ext cx="4870450" cy="4015740"/>
            <a:chOff x="6476238" y="1840280"/>
            <a:chExt cx="4870450" cy="4015740"/>
          </a:xfrm>
        </p:grpSpPr>
        <p:sp>
          <p:nvSpPr>
            <p:cNvPr id="12" name="object 12"/>
            <p:cNvSpPr/>
            <p:nvPr/>
          </p:nvSpPr>
          <p:spPr>
            <a:xfrm>
              <a:off x="6681917" y="2163257"/>
              <a:ext cx="3236335" cy="32500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3408" y="2174748"/>
              <a:ext cx="3166872" cy="31805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25939" y="2577858"/>
              <a:ext cx="1920240" cy="3278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51086" y="2602992"/>
              <a:ext cx="1823466" cy="31813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6238" y="1840280"/>
              <a:ext cx="4840223" cy="3382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0909" y="1941195"/>
              <a:ext cx="4724400" cy="165735"/>
            </a:xfrm>
            <a:custGeom>
              <a:avLst/>
              <a:gdLst/>
              <a:ahLst/>
              <a:cxnLst/>
              <a:rect l="l" t="t" r="r" b="b"/>
              <a:pathLst>
                <a:path w="4724400" h="165735">
                  <a:moveTo>
                    <a:pt x="0" y="165353"/>
                  </a:moveTo>
                  <a:lnTo>
                    <a:pt x="9205" y="133147"/>
                  </a:lnTo>
                  <a:lnTo>
                    <a:pt x="34305" y="106870"/>
                  </a:lnTo>
                  <a:lnTo>
                    <a:pt x="71526" y="89165"/>
                  </a:lnTo>
                  <a:lnTo>
                    <a:pt x="117094" y="82676"/>
                  </a:lnTo>
                  <a:lnTo>
                    <a:pt x="1056386" y="82676"/>
                  </a:lnTo>
                  <a:lnTo>
                    <a:pt x="1101953" y="76188"/>
                  </a:lnTo>
                  <a:lnTo>
                    <a:pt x="1139174" y="58483"/>
                  </a:lnTo>
                  <a:lnTo>
                    <a:pt x="1164274" y="32206"/>
                  </a:lnTo>
                  <a:lnTo>
                    <a:pt x="1173480" y="0"/>
                  </a:lnTo>
                  <a:lnTo>
                    <a:pt x="1182685" y="32206"/>
                  </a:lnTo>
                  <a:lnTo>
                    <a:pt x="1207785" y="58483"/>
                  </a:lnTo>
                  <a:lnTo>
                    <a:pt x="1245006" y="76188"/>
                  </a:lnTo>
                  <a:lnTo>
                    <a:pt x="1290574" y="82676"/>
                  </a:lnTo>
                  <a:lnTo>
                    <a:pt x="4607306" y="82676"/>
                  </a:lnTo>
                  <a:lnTo>
                    <a:pt x="4652873" y="89165"/>
                  </a:lnTo>
                  <a:lnTo>
                    <a:pt x="4690094" y="106870"/>
                  </a:lnTo>
                  <a:lnTo>
                    <a:pt x="4715194" y="133147"/>
                  </a:lnTo>
                  <a:lnTo>
                    <a:pt x="4724400" y="165353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14360" y="3208845"/>
              <a:ext cx="1078979" cy="4495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2079" y="3246501"/>
              <a:ext cx="956310" cy="327025"/>
            </a:xfrm>
            <a:custGeom>
              <a:avLst/>
              <a:gdLst/>
              <a:ahLst/>
              <a:cxnLst/>
              <a:rect l="l" t="t" r="r" b="b"/>
              <a:pathLst>
                <a:path w="956309" h="327025">
                  <a:moveTo>
                    <a:pt x="0" y="326898"/>
                  </a:moveTo>
                  <a:lnTo>
                    <a:pt x="956309" y="326898"/>
                  </a:lnTo>
                  <a:lnTo>
                    <a:pt x="956309" y="0"/>
                  </a:lnTo>
                  <a:lnTo>
                    <a:pt x="0" y="0"/>
                  </a:lnTo>
                  <a:lnTo>
                    <a:pt x="0" y="32689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66732" y="3294176"/>
              <a:ext cx="1117092" cy="6011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04451" y="3331845"/>
              <a:ext cx="994410" cy="478790"/>
            </a:xfrm>
            <a:custGeom>
              <a:avLst/>
              <a:gdLst/>
              <a:ahLst/>
              <a:cxnLst/>
              <a:rect l="l" t="t" r="r" b="b"/>
              <a:pathLst>
                <a:path w="994409" h="478789">
                  <a:moveTo>
                    <a:pt x="0" y="478535"/>
                  </a:moveTo>
                  <a:lnTo>
                    <a:pt x="994409" y="478535"/>
                  </a:lnTo>
                  <a:lnTo>
                    <a:pt x="994409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2191" y="1188465"/>
            <a:ext cx="3383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Option </a:t>
            </a:r>
            <a:r>
              <a:rPr sz="1800" b="1" dirty="0">
                <a:latin typeface="Carlito"/>
                <a:cs typeface="Carlito"/>
              </a:rPr>
              <a:t>1: </a:t>
            </a:r>
            <a:r>
              <a:rPr sz="1800" spc="-5" dirty="0">
                <a:latin typeface="Carlito"/>
                <a:cs typeface="Carlito"/>
              </a:rPr>
              <a:t>Select “</a:t>
            </a:r>
            <a:r>
              <a:rPr sz="1800" b="1" spc="-5" dirty="0">
                <a:latin typeface="Carlito"/>
                <a:cs typeface="Carlito"/>
              </a:rPr>
              <a:t>New Measure</a:t>
            </a:r>
            <a:r>
              <a:rPr sz="1800" spc="-5" dirty="0">
                <a:latin typeface="Carlito"/>
                <a:cs typeface="Carlito"/>
              </a:rPr>
              <a:t>” or  “</a:t>
            </a:r>
            <a:r>
              <a:rPr sz="1800" b="1" spc="-5" dirty="0">
                <a:latin typeface="Carlito"/>
                <a:cs typeface="Carlito"/>
              </a:rPr>
              <a:t>New Column</a:t>
            </a:r>
            <a:r>
              <a:rPr sz="1800" spc="-5" dirty="0">
                <a:latin typeface="Carlito"/>
                <a:cs typeface="Carlito"/>
              </a:rPr>
              <a:t>”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dirty="0">
                <a:latin typeface="Carlito"/>
                <a:cs typeface="Carlito"/>
              </a:rPr>
              <a:t>Home</a:t>
            </a:r>
            <a:r>
              <a:rPr sz="1800" b="1" spc="-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tab*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2811" y="1189735"/>
            <a:ext cx="5160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Option </a:t>
            </a:r>
            <a:r>
              <a:rPr sz="1800" b="1" dirty="0">
                <a:latin typeface="Carlito"/>
                <a:cs typeface="Carlito"/>
              </a:rPr>
              <a:t>2: </a:t>
            </a:r>
            <a:r>
              <a:rPr sz="1800" spc="-5" dirty="0">
                <a:latin typeface="Carlito"/>
                <a:cs typeface="Carlito"/>
              </a:rPr>
              <a:t>Right-click within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5" dirty="0">
                <a:latin typeface="Carlito"/>
                <a:cs typeface="Carlito"/>
              </a:rPr>
              <a:t>table </a:t>
            </a:r>
            <a:r>
              <a:rPr sz="1800" spc="-5" dirty="0">
                <a:latin typeface="Carlito"/>
                <a:cs typeface="Carlito"/>
              </a:rPr>
              <a:t>(in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spc="-15" dirty="0">
                <a:latin typeface="Carlito"/>
                <a:cs typeface="Carlito"/>
              </a:rPr>
              <a:t>Data </a:t>
            </a:r>
            <a:r>
              <a:rPr sz="1800" spc="-5" dirty="0">
                <a:latin typeface="Carlito"/>
                <a:cs typeface="Carlito"/>
              </a:rPr>
              <a:t>view)  or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b="1" dirty="0">
                <a:latin typeface="Carlito"/>
                <a:cs typeface="Carlito"/>
              </a:rPr>
              <a:t>Field </a:t>
            </a:r>
            <a:r>
              <a:rPr sz="1800" b="1" spc="-10" dirty="0">
                <a:latin typeface="Carlito"/>
                <a:cs typeface="Carlito"/>
              </a:rPr>
              <a:t>List </a:t>
            </a:r>
            <a:r>
              <a:rPr sz="1800" spc="-5" dirty="0">
                <a:latin typeface="Carlito"/>
                <a:cs typeface="Carlito"/>
              </a:rPr>
              <a:t>(in </a:t>
            </a:r>
            <a:r>
              <a:rPr sz="1800" dirty="0">
                <a:latin typeface="Carlito"/>
                <a:cs typeface="Carlito"/>
              </a:rPr>
              <a:t>either the </a:t>
            </a:r>
            <a:r>
              <a:rPr sz="1800" b="1" spc="-15" dirty="0">
                <a:latin typeface="Carlito"/>
                <a:cs typeface="Carlito"/>
              </a:rPr>
              <a:t>Data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b="1" spc="-10" dirty="0">
                <a:latin typeface="Carlito"/>
                <a:cs typeface="Carlito"/>
              </a:rPr>
              <a:t>Report</a:t>
            </a:r>
            <a:r>
              <a:rPr sz="1800" b="1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view)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569" y="3406140"/>
            <a:ext cx="5326380" cy="212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4335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rlito"/>
                <a:cs typeface="Carlito"/>
              </a:rPr>
              <a:t>When </a:t>
            </a:r>
            <a:r>
              <a:rPr sz="1600" spc="-10" dirty="0">
                <a:latin typeface="Carlito"/>
                <a:cs typeface="Carlito"/>
              </a:rPr>
              <a:t>you </a:t>
            </a:r>
            <a:r>
              <a:rPr sz="1600" dirty="0">
                <a:latin typeface="Carlito"/>
                <a:cs typeface="Carlito"/>
              </a:rPr>
              <a:t>insert </a:t>
            </a:r>
            <a:r>
              <a:rPr sz="1600" spc="-5" dirty="0">
                <a:latin typeface="Carlito"/>
                <a:cs typeface="Carlito"/>
              </a:rPr>
              <a:t>Columns or Measures using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b="1" dirty="0">
                <a:latin typeface="Carlito"/>
                <a:cs typeface="Carlito"/>
              </a:rPr>
              <a:t>Home </a:t>
            </a:r>
            <a:r>
              <a:rPr sz="1600" spc="-10" dirty="0">
                <a:latin typeface="Carlito"/>
                <a:cs typeface="Carlito"/>
              </a:rPr>
              <a:t>tab  </a:t>
            </a:r>
            <a:r>
              <a:rPr sz="1600" spc="-5" dirty="0">
                <a:latin typeface="Carlito"/>
                <a:cs typeface="Carlito"/>
              </a:rPr>
              <a:t>(Option </a:t>
            </a:r>
            <a:r>
              <a:rPr sz="1600" dirty="0">
                <a:latin typeface="Carlito"/>
                <a:cs typeface="Carlito"/>
              </a:rPr>
              <a:t>1), </a:t>
            </a:r>
            <a:r>
              <a:rPr sz="1600" spc="-5" dirty="0">
                <a:latin typeface="Carlito"/>
                <a:cs typeface="Carlito"/>
              </a:rPr>
              <a:t>they </a:t>
            </a:r>
            <a:r>
              <a:rPr sz="1600" spc="-10" dirty="0">
                <a:latin typeface="Carlito"/>
                <a:cs typeface="Carlito"/>
              </a:rPr>
              <a:t>are </a:t>
            </a:r>
            <a:r>
              <a:rPr sz="1600" dirty="0">
                <a:latin typeface="Carlito"/>
                <a:cs typeface="Carlito"/>
              </a:rPr>
              <a:t>assigned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whichever table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i="1" spc="-5" dirty="0">
                <a:latin typeface="Carlito"/>
                <a:cs typeface="Carlito"/>
              </a:rPr>
              <a:t>currently  selected</a:t>
            </a:r>
            <a:r>
              <a:rPr sz="1600" spc="-5" dirty="0">
                <a:latin typeface="Carlito"/>
                <a:cs typeface="Carlito"/>
              </a:rPr>
              <a:t>, or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i="1" spc="-10" dirty="0">
                <a:latin typeface="Carlito"/>
                <a:cs typeface="Carlito"/>
              </a:rPr>
              <a:t>first table </a:t>
            </a:r>
            <a:r>
              <a:rPr sz="1600" i="1" dirty="0">
                <a:latin typeface="Carlito"/>
                <a:cs typeface="Carlito"/>
              </a:rPr>
              <a:t>in the </a:t>
            </a:r>
            <a:r>
              <a:rPr sz="1600" i="1" spc="-5" dirty="0">
                <a:latin typeface="Carlito"/>
                <a:cs typeface="Carlito"/>
              </a:rPr>
              <a:t>field </a:t>
            </a:r>
            <a:r>
              <a:rPr sz="1600" i="1" spc="-10" dirty="0">
                <a:latin typeface="Carlito"/>
                <a:cs typeface="Carlito"/>
              </a:rPr>
              <a:t>list </a:t>
            </a:r>
            <a:r>
              <a:rPr sz="1600" spc="-5" dirty="0">
                <a:latin typeface="Carlito"/>
                <a:cs typeface="Carlito"/>
              </a:rPr>
              <a:t>by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default</a:t>
            </a:r>
            <a:endParaRPr sz="1600">
              <a:latin typeface="Carlito"/>
              <a:cs typeface="Carlito"/>
            </a:endParaRPr>
          </a:p>
          <a:p>
            <a:pPr marL="755650" marR="74930" indent="-28638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400" spc="-5" dirty="0">
                <a:latin typeface="Carlito"/>
                <a:cs typeface="Carlito"/>
              </a:rPr>
              <a:t>Measures can be reassigned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new </a:t>
            </a:r>
            <a:r>
              <a:rPr sz="1400" spc="-10" dirty="0">
                <a:latin typeface="Carlito"/>
                <a:cs typeface="Carlito"/>
              </a:rPr>
              <a:t>“Home” </a:t>
            </a:r>
            <a:r>
              <a:rPr sz="1400" spc="-5" dirty="0">
                <a:latin typeface="Carlito"/>
                <a:cs typeface="Carlito"/>
              </a:rPr>
              <a:t>tables </a:t>
            </a:r>
            <a:r>
              <a:rPr sz="1400" spc="-10" dirty="0">
                <a:latin typeface="Carlito"/>
                <a:cs typeface="Carlito"/>
              </a:rPr>
              <a:t>(under </a:t>
            </a:r>
            <a:r>
              <a:rPr sz="1400" spc="-5" dirty="0">
                <a:latin typeface="Carlito"/>
                <a:cs typeface="Carlito"/>
              </a:rPr>
              <a:t>the  “</a:t>
            </a:r>
            <a:r>
              <a:rPr sz="1400" i="1" spc="-5" dirty="0">
                <a:latin typeface="Carlito"/>
                <a:cs typeface="Carlito"/>
              </a:rPr>
              <a:t>Structure</a:t>
            </a:r>
            <a:r>
              <a:rPr sz="1400" spc="-5" dirty="0">
                <a:latin typeface="Carlito"/>
                <a:cs typeface="Carlito"/>
              </a:rPr>
              <a:t>” options in the </a:t>
            </a:r>
            <a:r>
              <a:rPr sz="1400" spc="-10" dirty="0">
                <a:latin typeface="Carlito"/>
                <a:cs typeface="Carlito"/>
              </a:rPr>
              <a:t>contextual </a:t>
            </a:r>
            <a:r>
              <a:rPr sz="1400" b="1" spc="-5" dirty="0">
                <a:latin typeface="Carlito"/>
                <a:cs typeface="Carlito"/>
              </a:rPr>
              <a:t>Measure </a:t>
            </a:r>
            <a:r>
              <a:rPr sz="1400" b="1" spc="-30" dirty="0">
                <a:latin typeface="Carlito"/>
                <a:cs typeface="Carlito"/>
              </a:rPr>
              <a:t>Tools </a:t>
            </a:r>
            <a:r>
              <a:rPr sz="1400" spc="-5" dirty="0">
                <a:latin typeface="Carlito"/>
                <a:cs typeface="Carlito"/>
              </a:rPr>
              <a:t>tab), </a:t>
            </a:r>
            <a:r>
              <a:rPr sz="1400" spc="-10" dirty="0">
                <a:latin typeface="Carlito"/>
                <a:cs typeface="Carlito"/>
              </a:rPr>
              <a:t>but  </a:t>
            </a:r>
            <a:r>
              <a:rPr sz="1400" spc="-5" dirty="0">
                <a:latin typeface="Carlito"/>
                <a:cs typeface="Carlito"/>
              </a:rPr>
              <a:t>Option 2 allows </a:t>
            </a:r>
            <a:r>
              <a:rPr sz="1400" spc="-15" dirty="0">
                <a:latin typeface="Carlito"/>
                <a:cs typeface="Carlito"/>
              </a:rPr>
              <a:t>you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 </a:t>
            </a:r>
            <a:r>
              <a:rPr sz="1400" spc="-10" dirty="0">
                <a:latin typeface="Carlito"/>
                <a:cs typeface="Carlito"/>
              </a:rPr>
              <a:t>more deliberate </a:t>
            </a:r>
            <a:r>
              <a:rPr sz="1400" spc="-5" dirty="0">
                <a:latin typeface="Carlito"/>
                <a:cs typeface="Carlito"/>
              </a:rPr>
              <a:t>about placing</a:t>
            </a:r>
            <a:r>
              <a:rPr sz="1400" spc="13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them</a:t>
            </a:r>
            <a:endParaRPr sz="1400">
              <a:latin typeface="Carlito"/>
              <a:cs typeface="Carlito"/>
            </a:endParaRPr>
          </a:p>
          <a:p>
            <a:pPr marL="755650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400" b="1" spc="-10" dirty="0">
                <a:latin typeface="Carlito"/>
                <a:cs typeface="Carlito"/>
              </a:rPr>
              <a:t>NOTE: </a:t>
            </a:r>
            <a:r>
              <a:rPr sz="1400" spc="-5" dirty="0">
                <a:latin typeface="Carlito"/>
                <a:cs typeface="Carlito"/>
              </a:rPr>
              <a:t>Assigning measures </a:t>
            </a:r>
            <a:r>
              <a:rPr sz="1400" spc="-10" dirty="0">
                <a:latin typeface="Carlito"/>
                <a:cs typeface="Carlito"/>
              </a:rPr>
              <a:t>to specific </a:t>
            </a:r>
            <a:r>
              <a:rPr sz="1400" spc="-5" dirty="0">
                <a:latin typeface="Carlito"/>
                <a:cs typeface="Carlito"/>
              </a:rPr>
              <a:t>tables </a:t>
            </a:r>
            <a:r>
              <a:rPr sz="1400" spc="-10" dirty="0">
                <a:latin typeface="Carlito"/>
                <a:cs typeface="Carlito"/>
              </a:rPr>
              <a:t>doesn’t </a:t>
            </a:r>
            <a:r>
              <a:rPr sz="1400" spc="-15" dirty="0">
                <a:latin typeface="Carlito"/>
                <a:cs typeface="Carlito"/>
              </a:rPr>
              <a:t>have</a:t>
            </a:r>
            <a:r>
              <a:rPr sz="1400" spc="17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ANY</a:t>
            </a:r>
            <a:endParaRPr sz="1400">
              <a:latin typeface="Carlito"/>
              <a:cs typeface="Carlito"/>
            </a:endParaRPr>
          </a:p>
          <a:p>
            <a:pPr marL="75565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impact on functionality – </a:t>
            </a:r>
            <a:r>
              <a:rPr sz="1400" spc="-15" dirty="0">
                <a:latin typeface="Carlito"/>
                <a:cs typeface="Carlito"/>
              </a:rPr>
              <a:t>it’s </a:t>
            </a:r>
            <a:r>
              <a:rPr sz="1400" spc="-10" dirty="0">
                <a:latin typeface="Carlito"/>
                <a:cs typeface="Carlito"/>
              </a:rPr>
              <a:t>just </a:t>
            </a:r>
            <a:r>
              <a:rPr sz="1400" spc="-5" dirty="0">
                <a:latin typeface="Carlito"/>
                <a:cs typeface="Carlito"/>
              </a:rPr>
              <a:t>a </a:t>
            </a:r>
            <a:r>
              <a:rPr sz="1400" spc="-20" dirty="0">
                <a:latin typeface="Carlito"/>
                <a:cs typeface="Carlito"/>
              </a:rPr>
              <a:t>way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15" dirty="0">
                <a:latin typeface="Carlito"/>
                <a:cs typeface="Carlito"/>
              </a:rPr>
              <a:t>keep </a:t>
            </a:r>
            <a:r>
              <a:rPr sz="1400" spc="-5" dirty="0">
                <a:latin typeface="Carlito"/>
                <a:cs typeface="Carlito"/>
              </a:rPr>
              <a:t>them</a:t>
            </a:r>
            <a:r>
              <a:rPr sz="1400" spc="185" dirty="0">
                <a:latin typeface="Carlito"/>
                <a:cs typeface="Carlito"/>
              </a:rPr>
              <a:t> </a:t>
            </a:r>
            <a:r>
              <a:rPr sz="1400" spc="-15" dirty="0">
                <a:latin typeface="Carlito"/>
                <a:cs typeface="Carlito"/>
              </a:rPr>
              <a:t>organized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739" y="6648704"/>
            <a:ext cx="5923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Carlito"/>
                <a:cs typeface="Carlito"/>
              </a:rPr>
              <a:t>*In </a:t>
            </a:r>
            <a:r>
              <a:rPr sz="900" i="1" spc="-5" dirty="0">
                <a:latin typeface="Carlito"/>
                <a:cs typeface="Carlito"/>
              </a:rPr>
              <a:t>older versions of Power </a:t>
            </a:r>
            <a:r>
              <a:rPr sz="900" i="1" dirty="0">
                <a:latin typeface="Carlito"/>
                <a:cs typeface="Carlito"/>
              </a:rPr>
              <a:t>BI, the </a:t>
            </a:r>
            <a:r>
              <a:rPr sz="900" i="1" spc="-5" dirty="0">
                <a:latin typeface="Carlito"/>
                <a:cs typeface="Carlito"/>
              </a:rPr>
              <a:t>“New Measure” and “New Column” options </a:t>
            </a:r>
            <a:r>
              <a:rPr sz="900" i="1" dirty="0">
                <a:latin typeface="Carlito"/>
                <a:cs typeface="Carlito"/>
              </a:rPr>
              <a:t>were </a:t>
            </a:r>
            <a:r>
              <a:rPr sz="900" i="1" spc="-5" dirty="0">
                <a:latin typeface="Carlito"/>
                <a:cs typeface="Carlito"/>
              </a:rPr>
              <a:t>found </a:t>
            </a:r>
            <a:r>
              <a:rPr sz="900" i="1" dirty="0">
                <a:latin typeface="Carlito"/>
                <a:cs typeface="Carlito"/>
              </a:rPr>
              <a:t>in the </a:t>
            </a:r>
            <a:r>
              <a:rPr sz="900" b="1" i="1" dirty="0">
                <a:latin typeface="Carlito"/>
                <a:cs typeface="Carlito"/>
              </a:rPr>
              <a:t>Modeling </a:t>
            </a:r>
            <a:r>
              <a:rPr sz="900" i="1" dirty="0">
                <a:latin typeface="Carlito"/>
                <a:cs typeface="Carlito"/>
              </a:rPr>
              <a:t>tab </a:t>
            </a:r>
            <a:r>
              <a:rPr sz="900" i="1" spc="-5" dirty="0">
                <a:latin typeface="Carlito"/>
                <a:cs typeface="Carlito"/>
              </a:rPr>
              <a:t>of </a:t>
            </a:r>
            <a:r>
              <a:rPr sz="900" i="1" dirty="0">
                <a:latin typeface="Carlito"/>
                <a:cs typeface="Carlito"/>
              </a:rPr>
              <a:t>the </a:t>
            </a:r>
            <a:r>
              <a:rPr sz="900" b="1" i="1" dirty="0">
                <a:latin typeface="Carlito"/>
                <a:cs typeface="Carlito"/>
              </a:rPr>
              <a:t>Data</a:t>
            </a:r>
            <a:r>
              <a:rPr sz="900" b="1" i="1" spc="-85" dirty="0">
                <a:latin typeface="Carlito"/>
                <a:cs typeface="Carlito"/>
              </a:rPr>
              <a:t> </a:t>
            </a:r>
            <a:r>
              <a:rPr sz="900" i="1" dirty="0">
                <a:latin typeface="Carlito"/>
                <a:cs typeface="Carlito"/>
              </a:rPr>
              <a:t>view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2320" y="242569"/>
            <a:ext cx="30079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QUICK</a:t>
            </a:r>
            <a:r>
              <a:rPr sz="3200" b="0" spc="-35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MEASURES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49895" y="1905508"/>
            <a:ext cx="4132579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Quick Measures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spc="-5" dirty="0">
                <a:latin typeface="Carlito"/>
                <a:cs typeface="Carlito"/>
              </a:rPr>
              <a:t>pre-built </a:t>
            </a:r>
            <a:r>
              <a:rPr sz="1800" spc="-10" dirty="0">
                <a:latin typeface="Carlito"/>
                <a:cs typeface="Carlito"/>
              </a:rPr>
              <a:t>formula  templates </a:t>
            </a:r>
            <a:r>
              <a:rPr sz="1800" spc="-5" dirty="0">
                <a:latin typeface="Carlito"/>
                <a:cs typeface="Carlito"/>
              </a:rPr>
              <a:t>that allow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10" dirty="0">
                <a:latin typeface="Carlito"/>
                <a:cs typeface="Carlito"/>
              </a:rPr>
              <a:t>drag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5" dirty="0">
                <a:latin typeface="Carlito"/>
                <a:cs typeface="Carlito"/>
              </a:rPr>
              <a:t>drop  </a:t>
            </a:r>
            <a:r>
              <a:rPr sz="1800" spc="-5" dirty="0">
                <a:latin typeface="Carlito"/>
                <a:cs typeface="Carlito"/>
              </a:rPr>
              <a:t>fields, </a:t>
            </a:r>
            <a:r>
              <a:rPr sz="1800" spc="-10" dirty="0">
                <a:latin typeface="Carlito"/>
                <a:cs typeface="Carlito"/>
              </a:rPr>
              <a:t>rather </a:t>
            </a:r>
            <a:r>
              <a:rPr sz="1800" dirty="0">
                <a:latin typeface="Carlito"/>
                <a:cs typeface="Carlito"/>
              </a:rPr>
              <a:t>than </a:t>
            </a:r>
            <a:r>
              <a:rPr sz="1800" spc="-5" dirty="0">
                <a:latin typeface="Carlito"/>
                <a:cs typeface="Carlito"/>
              </a:rPr>
              <a:t>write </a:t>
            </a:r>
            <a:r>
              <a:rPr sz="1800" spc="-10" dirty="0">
                <a:latin typeface="Carlito"/>
                <a:cs typeface="Carlito"/>
              </a:rPr>
              <a:t>DAX from</a:t>
            </a:r>
            <a:r>
              <a:rPr sz="1800" spc="-15" dirty="0">
                <a:latin typeface="Carlito"/>
                <a:cs typeface="Carlito"/>
              </a:rPr>
              <a:t> scratch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While these </a:t>
            </a:r>
            <a:r>
              <a:rPr sz="1800" spc="-10" dirty="0">
                <a:latin typeface="Carlito"/>
                <a:cs typeface="Carlito"/>
              </a:rPr>
              <a:t>tools </a:t>
            </a:r>
            <a:r>
              <a:rPr sz="1800" spc="-5" dirty="0">
                <a:latin typeface="Carlito"/>
                <a:cs typeface="Carlito"/>
              </a:rPr>
              <a:t>can be </a:t>
            </a:r>
            <a:r>
              <a:rPr sz="1800" spc="-10" dirty="0">
                <a:latin typeface="Carlito"/>
                <a:cs typeface="Carlito"/>
              </a:rPr>
              <a:t>helpful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5" dirty="0">
                <a:latin typeface="Carlito"/>
                <a:cs typeface="Carlito"/>
              </a:rPr>
              <a:t>defining  </a:t>
            </a:r>
            <a:r>
              <a:rPr sz="1800" spc="-10" dirty="0">
                <a:latin typeface="Carlito"/>
                <a:cs typeface="Carlito"/>
              </a:rPr>
              <a:t>more complex </a:t>
            </a:r>
            <a:r>
              <a:rPr sz="1800" spc="-5" dirty="0">
                <a:latin typeface="Carlito"/>
                <a:cs typeface="Carlito"/>
              </a:rPr>
              <a:t>measures </a:t>
            </a:r>
            <a:r>
              <a:rPr sz="1800" spc="-15" dirty="0">
                <a:latin typeface="Carlito"/>
                <a:cs typeface="Carlito"/>
              </a:rPr>
              <a:t>(</a:t>
            </a:r>
            <a:r>
              <a:rPr sz="1800" i="1" spc="-15" dirty="0">
                <a:latin typeface="Carlito"/>
                <a:cs typeface="Carlito"/>
              </a:rPr>
              <a:t>like </a:t>
            </a:r>
            <a:r>
              <a:rPr sz="1800" i="1" spc="-10" dirty="0">
                <a:latin typeface="Carlito"/>
                <a:cs typeface="Carlito"/>
              </a:rPr>
              <a:t>weighted  </a:t>
            </a:r>
            <a:r>
              <a:rPr sz="1800" i="1" spc="-5" dirty="0">
                <a:latin typeface="Carlito"/>
                <a:cs typeface="Carlito"/>
              </a:rPr>
              <a:t>averages or </a:t>
            </a:r>
            <a:r>
              <a:rPr sz="1800" i="1" dirty="0">
                <a:latin typeface="Carlito"/>
                <a:cs typeface="Carlito"/>
              </a:rPr>
              <a:t>time </a:t>
            </a:r>
            <a:r>
              <a:rPr sz="1800" i="1" spc="-10" dirty="0">
                <a:latin typeface="Carlito"/>
                <a:cs typeface="Carlito"/>
              </a:rPr>
              <a:t>intelligence</a:t>
            </a:r>
            <a:r>
              <a:rPr sz="1800" i="1" spc="25" dirty="0">
                <a:latin typeface="Carlito"/>
                <a:cs typeface="Carlito"/>
              </a:rPr>
              <a:t> </a:t>
            </a:r>
            <a:r>
              <a:rPr sz="1800" i="1" spc="-10" dirty="0">
                <a:latin typeface="Carlito"/>
                <a:cs typeface="Carlito"/>
              </a:rPr>
              <a:t>formulas</a:t>
            </a:r>
            <a:r>
              <a:rPr sz="1800" spc="-10" dirty="0">
                <a:latin typeface="Carlito"/>
                <a:cs typeface="Carlito"/>
              </a:rPr>
              <a:t>),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they </a:t>
            </a:r>
            <a:r>
              <a:rPr sz="1800" spc="-10" dirty="0">
                <a:latin typeface="Carlito"/>
                <a:cs typeface="Carlito"/>
              </a:rPr>
              <a:t>encourage </a:t>
            </a:r>
            <a:r>
              <a:rPr sz="1800" dirty="0">
                <a:latin typeface="Carlito"/>
                <a:cs typeface="Carlito"/>
              </a:rPr>
              <a:t>laziness and </a:t>
            </a:r>
            <a:r>
              <a:rPr sz="1800" spc="-5" dirty="0">
                <a:latin typeface="Carlito"/>
                <a:cs typeface="Carlito"/>
              </a:rPr>
              <a:t>don’t help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you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understand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fundamentals of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DAX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3839" y="1269469"/>
            <a:ext cx="6874509" cy="5121910"/>
            <a:chOff x="483839" y="1269469"/>
            <a:chExt cx="6874509" cy="5121910"/>
          </a:xfrm>
        </p:grpSpPr>
        <p:sp>
          <p:nvSpPr>
            <p:cNvPr id="6" name="object 6"/>
            <p:cNvSpPr/>
            <p:nvPr/>
          </p:nvSpPr>
          <p:spPr>
            <a:xfrm>
              <a:off x="2251692" y="1269469"/>
              <a:ext cx="4780822" cy="5121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63140" y="1280921"/>
              <a:ext cx="4711446" cy="5052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8681" y="2176272"/>
              <a:ext cx="2164080" cy="24216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6400" y="2213991"/>
              <a:ext cx="2041525" cy="2299335"/>
            </a:xfrm>
            <a:custGeom>
              <a:avLst/>
              <a:gdLst/>
              <a:ahLst/>
              <a:cxnLst/>
              <a:rect l="l" t="t" r="r" b="b"/>
              <a:pathLst>
                <a:path w="2041525" h="2299335">
                  <a:moveTo>
                    <a:pt x="0" y="2298954"/>
                  </a:moveTo>
                  <a:lnTo>
                    <a:pt x="2041398" y="2298954"/>
                  </a:lnTo>
                  <a:lnTo>
                    <a:pt x="2041398" y="0"/>
                  </a:lnTo>
                  <a:lnTo>
                    <a:pt x="0" y="0"/>
                  </a:lnTo>
                  <a:lnTo>
                    <a:pt x="0" y="229895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86275" y="2195956"/>
              <a:ext cx="2872105" cy="586105"/>
            </a:xfrm>
            <a:custGeom>
              <a:avLst/>
              <a:gdLst/>
              <a:ahLst/>
              <a:cxnLst/>
              <a:rect l="l" t="t" r="r" b="b"/>
              <a:pathLst>
                <a:path w="2872104" h="586105">
                  <a:moveTo>
                    <a:pt x="1278636" y="396113"/>
                  </a:moveTo>
                  <a:lnTo>
                    <a:pt x="1160526" y="412876"/>
                  </a:lnTo>
                  <a:lnTo>
                    <a:pt x="789177" y="462788"/>
                  </a:lnTo>
                  <a:lnTo>
                    <a:pt x="0" y="560958"/>
                  </a:lnTo>
                  <a:lnTo>
                    <a:pt x="3048" y="586104"/>
                  </a:lnTo>
                  <a:lnTo>
                    <a:pt x="1042924" y="454913"/>
                  </a:lnTo>
                  <a:lnTo>
                    <a:pt x="1397000" y="404367"/>
                  </a:lnTo>
                  <a:lnTo>
                    <a:pt x="1450074" y="396239"/>
                  </a:lnTo>
                  <a:lnTo>
                    <a:pt x="1278636" y="396239"/>
                  </a:lnTo>
                  <a:close/>
                </a:path>
                <a:path w="2872104" h="586105">
                  <a:moveTo>
                    <a:pt x="2220595" y="220471"/>
                  </a:moveTo>
                  <a:lnTo>
                    <a:pt x="2184780" y="229742"/>
                  </a:lnTo>
                  <a:lnTo>
                    <a:pt x="2147951" y="238759"/>
                  </a:lnTo>
                  <a:lnTo>
                    <a:pt x="2110104" y="247903"/>
                  </a:lnTo>
                  <a:lnTo>
                    <a:pt x="2071116" y="256920"/>
                  </a:lnTo>
                  <a:lnTo>
                    <a:pt x="2030856" y="265938"/>
                  </a:lnTo>
                  <a:lnTo>
                    <a:pt x="1989454" y="274827"/>
                  </a:lnTo>
                  <a:lnTo>
                    <a:pt x="1989582" y="274827"/>
                  </a:lnTo>
                  <a:lnTo>
                    <a:pt x="1946655" y="283844"/>
                  </a:lnTo>
                  <a:lnTo>
                    <a:pt x="1946783" y="283844"/>
                  </a:lnTo>
                  <a:lnTo>
                    <a:pt x="1902587" y="292607"/>
                  </a:lnTo>
                  <a:lnTo>
                    <a:pt x="1810385" y="310260"/>
                  </a:lnTo>
                  <a:lnTo>
                    <a:pt x="1712976" y="327787"/>
                  </a:lnTo>
                  <a:lnTo>
                    <a:pt x="1610740" y="345058"/>
                  </a:lnTo>
                  <a:lnTo>
                    <a:pt x="1504061" y="362203"/>
                  </a:lnTo>
                  <a:lnTo>
                    <a:pt x="1393189" y="379221"/>
                  </a:lnTo>
                  <a:lnTo>
                    <a:pt x="1278636" y="396239"/>
                  </a:lnTo>
                  <a:lnTo>
                    <a:pt x="1450074" y="396239"/>
                  </a:lnTo>
                  <a:lnTo>
                    <a:pt x="1614932" y="370077"/>
                  </a:lnTo>
                  <a:lnTo>
                    <a:pt x="1717294" y="352805"/>
                  </a:lnTo>
                  <a:lnTo>
                    <a:pt x="1814957" y="335279"/>
                  </a:lnTo>
                  <a:lnTo>
                    <a:pt x="1951863" y="308737"/>
                  </a:lnTo>
                  <a:lnTo>
                    <a:pt x="2036445" y="290702"/>
                  </a:lnTo>
                  <a:lnTo>
                    <a:pt x="2116074" y="272668"/>
                  </a:lnTo>
                  <a:lnTo>
                    <a:pt x="2191004" y="254380"/>
                  </a:lnTo>
                  <a:lnTo>
                    <a:pt x="2261616" y="235965"/>
                  </a:lnTo>
                  <a:lnTo>
                    <a:pt x="2316905" y="220598"/>
                  </a:lnTo>
                  <a:lnTo>
                    <a:pt x="2220468" y="220598"/>
                  </a:lnTo>
                  <a:close/>
                </a:path>
                <a:path w="2872104" h="586105">
                  <a:moveTo>
                    <a:pt x="2472435" y="146303"/>
                  </a:moveTo>
                  <a:lnTo>
                    <a:pt x="2414270" y="165100"/>
                  </a:lnTo>
                  <a:lnTo>
                    <a:pt x="2414524" y="165100"/>
                  </a:lnTo>
                  <a:lnTo>
                    <a:pt x="2384171" y="174370"/>
                  </a:lnTo>
                  <a:lnTo>
                    <a:pt x="2353182" y="183641"/>
                  </a:lnTo>
                  <a:lnTo>
                    <a:pt x="2288667" y="202183"/>
                  </a:lnTo>
                  <a:lnTo>
                    <a:pt x="2255011" y="211454"/>
                  </a:lnTo>
                  <a:lnTo>
                    <a:pt x="2255139" y="211454"/>
                  </a:lnTo>
                  <a:lnTo>
                    <a:pt x="2220468" y="220598"/>
                  </a:lnTo>
                  <a:lnTo>
                    <a:pt x="2316905" y="220598"/>
                  </a:lnTo>
                  <a:lnTo>
                    <a:pt x="2360422" y="208025"/>
                  </a:lnTo>
                  <a:lnTo>
                    <a:pt x="2422017" y="189356"/>
                  </a:lnTo>
                  <a:lnTo>
                    <a:pt x="2480436" y="170433"/>
                  </a:lnTo>
                  <a:lnTo>
                    <a:pt x="2550348" y="146430"/>
                  </a:lnTo>
                  <a:lnTo>
                    <a:pt x="2472308" y="146430"/>
                  </a:lnTo>
                  <a:close/>
                </a:path>
                <a:path w="2872104" h="586105">
                  <a:moveTo>
                    <a:pt x="2500376" y="136905"/>
                  </a:moveTo>
                  <a:lnTo>
                    <a:pt x="2472308" y="146430"/>
                  </a:lnTo>
                  <a:lnTo>
                    <a:pt x="2550348" y="146430"/>
                  </a:lnTo>
                  <a:lnTo>
                    <a:pt x="2576776" y="137032"/>
                  </a:lnTo>
                  <a:lnTo>
                    <a:pt x="2500249" y="137032"/>
                  </a:lnTo>
                  <a:close/>
                </a:path>
                <a:path w="2872104" h="586105">
                  <a:moveTo>
                    <a:pt x="2527680" y="127507"/>
                  </a:moveTo>
                  <a:lnTo>
                    <a:pt x="2500249" y="137032"/>
                  </a:lnTo>
                  <a:lnTo>
                    <a:pt x="2576776" y="137032"/>
                  </a:lnTo>
                  <a:lnTo>
                    <a:pt x="2589276" y="132587"/>
                  </a:lnTo>
                  <a:lnTo>
                    <a:pt x="2602462" y="127634"/>
                  </a:lnTo>
                  <a:lnTo>
                    <a:pt x="2527554" y="127634"/>
                  </a:lnTo>
                  <a:close/>
                </a:path>
                <a:path w="2872104" h="586105">
                  <a:moveTo>
                    <a:pt x="2680461" y="70612"/>
                  </a:moveTo>
                  <a:lnTo>
                    <a:pt x="2631313" y="89662"/>
                  </a:lnTo>
                  <a:lnTo>
                    <a:pt x="2580385" y="108712"/>
                  </a:lnTo>
                  <a:lnTo>
                    <a:pt x="2580640" y="108712"/>
                  </a:lnTo>
                  <a:lnTo>
                    <a:pt x="2527554" y="127634"/>
                  </a:lnTo>
                  <a:lnTo>
                    <a:pt x="2602462" y="127634"/>
                  </a:lnTo>
                  <a:lnTo>
                    <a:pt x="2689732" y="94360"/>
                  </a:lnTo>
                  <a:lnTo>
                    <a:pt x="2748630" y="70738"/>
                  </a:lnTo>
                  <a:lnTo>
                    <a:pt x="2680334" y="70738"/>
                  </a:lnTo>
                  <a:close/>
                </a:path>
                <a:path w="2872104" h="586105">
                  <a:moveTo>
                    <a:pt x="2796778" y="23416"/>
                  </a:moveTo>
                  <a:lnTo>
                    <a:pt x="2774950" y="32512"/>
                  </a:lnTo>
                  <a:lnTo>
                    <a:pt x="2728214" y="51562"/>
                  </a:lnTo>
                  <a:lnTo>
                    <a:pt x="2680334" y="70738"/>
                  </a:lnTo>
                  <a:lnTo>
                    <a:pt x="2748630" y="70738"/>
                  </a:lnTo>
                  <a:lnTo>
                    <a:pt x="2806573" y="46905"/>
                  </a:lnTo>
                  <a:lnTo>
                    <a:pt x="2796778" y="23416"/>
                  </a:lnTo>
                  <a:close/>
                </a:path>
                <a:path w="2872104" h="586105">
                  <a:moveTo>
                    <a:pt x="2861027" y="18541"/>
                  </a:moveTo>
                  <a:lnTo>
                    <a:pt x="2808478" y="18541"/>
                  </a:lnTo>
                  <a:lnTo>
                    <a:pt x="2818256" y="42037"/>
                  </a:lnTo>
                  <a:lnTo>
                    <a:pt x="2806573" y="46905"/>
                  </a:lnTo>
                  <a:lnTo>
                    <a:pt x="2816352" y="70357"/>
                  </a:lnTo>
                  <a:lnTo>
                    <a:pt x="2861027" y="18541"/>
                  </a:lnTo>
                  <a:close/>
                </a:path>
                <a:path w="2872104" h="586105">
                  <a:moveTo>
                    <a:pt x="2808478" y="18541"/>
                  </a:moveTo>
                  <a:lnTo>
                    <a:pt x="2796778" y="23416"/>
                  </a:lnTo>
                  <a:lnTo>
                    <a:pt x="2806573" y="46905"/>
                  </a:lnTo>
                  <a:lnTo>
                    <a:pt x="2818256" y="42037"/>
                  </a:lnTo>
                  <a:lnTo>
                    <a:pt x="2808478" y="18541"/>
                  </a:lnTo>
                  <a:close/>
                </a:path>
                <a:path w="2872104" h="586105">
                  <a:moveTo>
                    <a:pt x="2787015" y="0"/>
                  </a:moveTo>
                  <a:lnTo>
                    <a:pt x="2796778" y="23416"/>
                  </a:lnTo>
                  <a:lnTo>
                    <a:pt x="2808478" y="18541"/>
                  </a:lnTo>
                  <a:lnTo>
                    <a:pt x="2861027" y="18541"/>
                  </a:lnTo>
                  <a:lnTo>
                    <a:pt x="2871978" y="5841"/>
                  </a:lnTo>
                  <a:lnTo>
                    <a:pt x="2787015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3839" y="1292289"/>
              <a:ext cx="1341180" cy="29490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299" y="1303781"/>
              <a:ext cx="1271777" cy="28795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027" y="1671027"/>
              <a:ext cx="1247432" cy="3011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6" y="1708784"/>
              <a:ext cx="1125220" cy="178435"/>
            </a:xfrm>
            <a:custGeom>
              <a:avLst/>
              <a:gdLst/>
              <a:ahLst/>
              <a:cxnLst/>
              <a:rect l="l" t="t" r="r" b="b"/>
              <a:pathLst>
                <a:path w="1125220" h="178435">
                  <a:moveTo>
                    <a:pt x="0" y="178308"/>
                  </a:moveTo>
                  <a:lnTo>
                    <a:pt x="1124712" y="178308"/>
                  </a:lnTo>
                  <a:lnTo>
                    <a:pt x="1124712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793" y="1797430"/>
              <a:ext cx="582295" cy="702945"/>
            </a:xfrm>
            <a:custGeom>
              <a:avLst/>
              <a:gdLst/>
              <a:ahLst/>
              <a:cxnLst/>
              <a:rect l="l" t="t" r="r" b="b"/>
              <a:pathLst>
                <a:path w="582294" h="702944">
                  <a:moveTo>
                    <a:pt x="508507" y="626364"/>
                  </a:moveTo>
                  <a:lnTo>
                    <a:pt x="506749" y="650855"/>
                  </a:lnTo>
                  <a:lnTo>
                    <a:pt x="520319" y="652780"/>
                  </a:lnTo>
                  <a:lnTo>
                    <a:pt x="516636" y="677926"/>
                  </a:lnTo>
                  <a:lnTo>
                    <a:pt x="504806" y="677926"/>
                  </a:lnTo>
                  <a:lnTo>
                    <a:pt x="503047" y="702437"/>
                  </a:lnTo>
                  <a:lnTo>
                    <a:pt x="562409" y="677926"/>
                  </a:lnTo>
                  <a:lnTo>
                    <a:pt x="516636" y="677926"/>
                  </a:lnTo>
                  <a:lnTo>
                    <a:pt x="504927" y="676242"/>
                  </a:lnTo>
                  <a:lnTo>
                    <a:pt x="566487" y="676242"/>
                  </a:lnTo>
                  <a:lnTo>
                    <a:pt x="581787" y="669925"/>
                  </a:lnTo>
                  <a:lnTo>
                    <a:pt x="508507" y="626364"/>
                  </a:lnTo>
                  <a:close/>
                </a:path>
                <a:path w="582294" h="702944">
                  <a:moveTo>
                    <a:pt x="506749" y="650855"/>
                  </a:moveTo>
                  <a:lnTo>
                    <a:pt x="504927" y="676242"/>
                  </a:lnTo>
                  <a:lnTo>
                    <a:pt x="516636" y="677926"/>
                  </a:lnTo>
                  <a:lnTo>
                    <a:pt x="520319" y="652780"/>
                  </a:lnTo>
                  <a:lnTo>
                    <a:pt x="506749" y="650855"/>
                  </a:lnTo>
                  <a:close/>
                </a:path>
                <a:path w="582294" h="702944">
                  <a:moveTo>
                    <a:pt x="261567" y="222885"/>
                  </a:moveTo>
                  <a:lnTo>
                    <a:pt x="233806" y="222885"/>
                  </a:lnTo>
                  <a:lnTo>
                    <a:pt x="247904" y="254508"/>
                  </a:lnTo>
                  <a:lnTo>
                    <a:pt x="262000" y="287655"/>
                  </a:lnTo>
                  <a:lnTo>
                    <a:pt x="276225" y="321945"/>
                  </a:lnTo>
                  <a:lnTo>
                    <a:pt x="304673" y="391795"/>
                  </a:lnTo>
                  <a:lnTo>
                    <a:pt x="332994" y="459359"/>
                  </a:lnTo>
                  <a:lnTo>
                    <a:pt x="353694" y="506095"/>
                  </a:lnTo>
                  <a:lnTo>
                    <a:pt x="373888" y="547497"/>
                  </a:lnTo>
                  <a:lnTo>
                    <a:pt x="393700" y="581914"/>
                  </a:lnTo>
                  <a:lnTo>
                    <a:pt x="424814" y="622935"/>
                  </a:lnTo>
                  <a:lnTo>
                    <a:pt x="460882" y="655828"/>
                  </a:lnTo>
                  <a:lnTo>
                    <a:pt x="497205" y="675132"/>
                  </a:lnTo>
                  <a:lnTo>
                    <a:pt x="504927" y="676242"/>
                  </a:lnTo>
                  <a:lnTo>
                    <a:pt x="506739" y="651002"/>
                  </a:lnTo>
                  <a:lnTo>
                    <a:pt x="505460" y="651002"/>
                  </a:lnTo>
                  <a:lnTo>
                    <a:pt x="502412" y="650240"/>
                  </a:lnTo>
                  <a:lnTo>
                    <a:pt x="503599" y="650240"/>
                  </a:lnTo>
                  <a:lnTo>
                    <a:pt x="496159" y="647192"/>
                  </a:lnTo>
                  <a:lnTo>
                    <a:pt x="494919" y="646684"/>
                  </a:lnTo>
                  <a:lnTo>
                    <a:pt x="495102" y="646684"/>
                  </a:lnTo>
                  <a:lnTo>
                    <a:pt x="485267" y="641477"/>
                  </a:lnTo>
                  <a:lnTo>
                    <a:pt x="485493" y="641477"/>
                  </a:lnTo>
                  <a:lnTo>
                    <a:pt x="476220" y="635508"/>
                  </a:lnTo>
                  <a:lnTo>
                    <a:pt x="475233" y="634873"/>
                  </a:lnTo>
                  <a:lnTo>
                    <a:pt x="465886" y="627507"/>
                  </a:lnTo>
                  <a:lnTo>
                    <a:pt x="465074" y="626872"/>
                  </a:lnTo>
                  <a:lnTo>
                    <a:pt x="454532" y="617220"/>
                  </a:lnTo>
                  <a:lnTo>
                    <a:pt x="454676" y="617220"/>
                  </a:lnTo>
                  <a:lnTo>
                    <a:pt x="444221" y="606425"/>
                  </a:lnTo>
                  <a:lnTo>
                    <a:pt x="432856" y="592836"/>
                  </a:lnTo>
                  <a:lnTo>
                    <a:pt x="421128" y="577088"/>
                  </a:lnTo>
                  <a:lnTo>
                    <a:pt x="414908" y="567944"/>
                  </a:lnTo>
                  <a:lnTo>
                    <a:pt x="408813" y="558165"/>
                  </a:lnTo>
                  <a:lnTo>
                    <a:pt x="402933" y="547751"/>
                  </a:lnTo>
                  <a:lnTo>
                    <a:pt x="396435" y="535813"/>
                  </a:lnTo>
                  <a:lnTo>
                    <a:pt x="396428" y="535686"/>
                  </a:lnTo>
                  <a:lnTo>
                    <a:pt x="389894" y="522986"/>
                  </a:lnTo>
                  <a:lnTo>
                    <a:pt x="383535" y="509778"/>
                  </a:lnTo>
                  <a:lnTo>
                    <a:pt x="370009" y="480695"/>
                  </a:lnTo>
                  <a:lnTo>
                    <a:pt x="356291" y="449453"/>
                  </a:lnTo>
                  <a:lnTo>
                    <a:pt x="342319" y="416433"/>
                  </a:lnTo>
                  <a:lnTo>
                    <a:pt x="328168" y="382143"/>
                  </a:lnTo>
                  <a:lnTo>
                    <a:pt x="299719" y="312293"/>
                  </a:lnTo>
                  <a:lnTo>
                    <a:pt x="285369" y="277749"/>
                  </a:lnTo>
                  <a:lnTo>
                    <a:pt x="271144" y="244348"/>
                  </a:lnTo>
                  <a:lnTo>
                    <a:pt x="261567" y="222885"/>
                  </a:lnTo>
                  <a:close/>
                </a:path>
                <a:path w="582294" h="702944">
                  <a:moveTo>
                    <a:pt x="502412" y="650240"/>
                  </a:moveTo>
                  <a:lnTo>
                    <a:pt x="505460" y="651002"/>
                  </a:lnTo>
                  <a:lnTo>
                    <a:pt x="504228" y="650497"/>
                  </a:lnTo>
                  <a:lnTo>
                    <a:pt x="502412" y="650240"/>
                  </a:lnTo>
                  <a:close/>
                </a:path>
                <a:path w="582294" h="702944">
                  <a:moveTo>
                    <a:pt x="504228" y="650497"/>
                  </a:moveTo>
                  <a:lnTo>
                    <a:pt x="505460" y="651002"/>
                  </a:lnTo>
                  <a:lnTo>
                    <a:pt x="506739" y="651002"/>
                  </a:lnTo>
                  <a:lnTo>
                    <a:pt x="506749" y="650855"/>
                  </a:lnTo>
                  <a:lnTo>
                    <a:pt x="504228" y="650497"/>
                  </a:lnTo>
                  <a:close/>
                </a:path>
                <a:path w="582294" h="702944">
                  <a:moveTo>
                    <a:pt x="503599" y="650240"/>
                  </a:moveTo>
                  <a:lnTo>
                    <a:pt x="502412" y="650240"/>
                  </a:lnTo>
                  <a:lnTo>
                    <a:pt x="504228" y="650497"/>
                  </a:lnTo>
                  <a:lnTo>
                    <a:pt x="503599" y="650240"/>
                  </a:lnTo>
                  <a:close/>
                </a:path>
                <a:path w="582294" h="702944">
                  <a:moveTo>
                    <a:pt x="494919" y="646684"/>
                  </a:moveTo>
                  <a:lnTo>
                    <a:pt x="496062" y="647192"/>
                  </a:lnTo>
                  <a:lnTo>
                    <a:pt x="495729" y="647016"/>
                  </a:lnTo>
                  <a:lnTo>
                    <a:pt x="494919" y="646684"/>
                  </a:lnTo>
                  <a:close/>
                </a:path>
                <a:path w="582294" h="702944">
                  <a:moveTo>
                    <a:pt x="495729" y="647016"/>
                  </a:moveTo>
                  <a:lnTo>
                    <a:pt x="496062" y="647192"/>
                  </a:lnTo>
                  <a:lnTo>
                    <a:pt x="495729" y="647016"/>
                  </a:lnTo>
                  <a:close/>
                </a:path>
                <a:path w="582294" h="702944">
                  <a:moveTo>
                    <a:pt x="495102" y="646684"/>
                  </a:moveTo>
                  <a:lnTo>
                    <a:pt x="494919" y="646684"/>
                  </a:lnTo>
                  <a:lnTo>
                    <a:pt x="495729" y="647016"/>
                  </a:lnTo>
                  <a:lnTo>
                    <a:pt x="495102" y="646684"/>
                  </a:lnTo>
                  <a:close/>
                </a:path>
                <a:path w="582294" h="702944">
                  <a:moveTo>
                    <a:pt x="485493" y="641477"/>
                  </a:moveTo>
                  <a:lnTo>
                    <a:pt x="485267" y="641477"/>
                  </a:lnTo>
                  <a:lnTo>
                    <a:pt x="486282" y="641985"/>
                  </a:lnTo>
                  <a:lnTo>
                    <a:pt x="485493" y="641477"/>
                  </a:lnTo>
                  <a:close/>
                </a:path>
                <a:path w="582294" h="702944">
                  <a:moveTo>
                    <a:pt x="475233" y="634873"/>
                  </a:moveTo>
                  <a:lnTo>
                    <a:pt x="476123" y="635508"/>
                  </a:lnTo>
                  <a:lnTo>
                    <a:pt x="475667" y="635152"/>
                  </a:lnTo>
                  <a:lnTo>
                    <a:pt x="475233" y="634873"/>
                  </a:lnTo>
                  <a:close/>
                </a:path>
                <a:path w="582294" h="702944">
                  <a:moveTo>
                    <a:pt x="475667" y="635152"/>
                  </a:moveTo>
                  <a:lnTo>
                    <a:pt x="476123" y="635508"/>
                  </a:lnTo>
                  <a:lnTo>
                    <a:pt x="475667" y="635152"/>
                  </a:lnTo>
                  <a:close/>
                </a:path>
                <a:path w="582294" h="702944">
                  <a:moveTo>
                    <a:pt x="475310" y="634873"/>
                  </a:moveTo>
                  <a:lnTo>
                    <a:pt x="475667" y="635152"/>
                  </a:lnTo>
                  <a:lnTo>
                    <a:pt x="475310" y="634873"/>
                  </a:lnTo>
                  <a:close/>
                </a:path>
                <a:path w="582294" h="702944">
                  <a:moveTo>
                    <a:pt x="465074" y="626872"/>
                  </a:moveTo>
                  <a:lnTo>
                    <a:pt x="465836" y="627507"/>
                  </a:lnTo>
                  <a:lnTo>
                    <a:pt x="465529" y="627227"/>
                  </a:lnTo>
                  <a:lnTo>
                    <a:pt x="465074" y="626872"/>
                  </a:lnTo>
                  <a:close/>
                </a:path>
                <a:path w="582294" h="702944">
                  <a:moveTo>
                    <a:pt x="465529" y="627227"/>
                  </a:moveTo>
                  <a:lnTo>
                    <a:pt x="465836" y="627507"/>
                  </a:lnTo>
                  <a:lnTo>
                    <a:pt x="465529" y="627227"/>
                  </a:lnTo>
                  <a:close/>
                </a:path>
                <a:path w="582294" h="702944">
                  <a:moveTo>
                    <a:pt x="465138" y="626872"/>
                  </a:moveTo>
                  <a:lnTo>
                    <a:pt x="465529" y="627227"/>
                  </a:lnTo>
                  <a:lnTo>
                    <a:pt x="465138" y="626872"/>
                  </a:lnTo>
                  <a:close/>
                </a:path>
                <a:path w="582294" h="702944">
                  <a:moveTo>
                    <a:pt x="454676" y="617220"/>
                  </a:moveTo>
                  <a:lnTo>
                    <a:pt x="454532" y="617220"/>
                  </a:lnTo>
                  <a:lnTo>
                    <a:pt x="455168" y="617728"/>
                  </a:lnTo>
                  <a:lnTo>
                    <a:pt x="454676" y="617220"/>
                  </a:lnTo>
                  <a:close/>
                </a:path>
                <a:path w="582294" h="702944">
                  <a:moveTo>
                    <a:pt x="443507" y="605687"/>
                  </a:moveTo>
                  <a:lnTo>
                    <a:pt x="444119" y="606425"/>
                  </a:lnTo>
                  <a:lnTo>
                    <a:pt x="443507" y="605687"/>
                  </a:lnTo>
                  <a:close/>
                </a:path>
                <a:path w="582294" h="702944">
                  <a:moveTo>
                    <a:pt x="443487" y="605663"/>
                  </a:moveTo>
                  <a:close/>
                </a:path>
                <a:path w="582294" h="702944">
                  <a:moveTo>
                    <a:pt x="432472" y="592373"/>
                  </a:moveTo>
                  <a:lnTo>
                    <a:pt x="432816" y="592836"/>
                  </a:lnTo>
                  <a:lnTo>
                    <a:pt x="432472" y="592373"/>
                  </a:lnTo>
                  <a:close/>
                </a:path>
                <a:path w="582294" h="702944">
                  <a:moveTo>
                    <a:pt x="432438" y="592328"/>
                  </a:moveTo>
                  <a:close/>
                </a:path>
                <a:path w="582294" h="702944">
                  <a:moveTo>
                    <a:pt x="420750" y="576580"/>
                  </a:moveTo>
                  <a:lnTo>
                    <a:pt x="421005" y="577088"/>
                  </a:lnTo>
                  <a:lnTo>
                    <a:pt x="420750" y="576580"/>
                  </a:lnTo>
                  <a:close/>
                </a:path>
                <a:path w="582294" h="702944">
                  <a:moveTo>
                    <a:pt x="414924" y="567944"/>
                  </a:moveTo>
                  <a:lnTo>
                    <a:pt x="415163" y="568325"/>
                  </a:lnTo>
                  <a:lnTo>
                    <a:pt x="414924" y="567944"/>
                  </a:lnTo>
                  <a:close/>
                </a:path>
                <a:path w="582294" h="702944">
                  <a:moveTo>
                    <a:pt x="408850" y="558165"/>
                  </a:moveTo>
                  <a:lnTo>
                    <a:pt x="409067" y="558546"/>
                  </a:lnTo>
                  <a:lnTo>
                    <a:pt x="408850" y="558165"/>
                  </a:lnTo>
                  <a:close/>
                </a:path>
                <a:path w="582294" h="702944">
                  <a:moveTo>
                    <a:pt x="402717" y="547370"/>
                  </a:moveTo>
                  <a:lnTo>
                    <a:pt x="402844" y="547751"/>
                  </a:lnTo>
                  <a:lnTo>
                    <a:pt x="402717" y="547370"/>
                  </a:lnTo>
                  <a:close/>
                </a:path>
                <a:path w="582294" h="702944">
                  <a:moveTo>
                    <a:pt x="396428" y="535686"/>
                  </a:moveTo>
                  <a:lnTo>
                    <a:pt x="396494" y="535813"/>
                  </a:lnTo>
                  <a:lnTo>
                    <a:pt x="396428" y="535686"/>
                  </a:lnTo>
                  <a:close/>
                </a:path>
                <a:path w="582294" h="702944">
                  <a:moveTo>
                    <a:pt x="389962" y="523126"/>
                  </a:moveTo>
                  <a:close/>
                </a:path>
                <a:path w="582294" h="702944">
                  <a:moveTo>
                    <a:pt x="389894" y="522986"/>
                  </a:moveTo>
                  <a:lnTo>
                    <a:pt x="389962" y="523126"/>
                  </a:lnTo>
                  <a:lnTo>
                    <a:pt x="389894" y="522986"/>
                  </a:lnTo>
                  <a:close/>
                </a:path>
                <a:path w="582294" h="702944">
                  <a:moveTo>
                    <a:pt x="383413" y="509524"/>
                  </a:moveTo>
                  <a:lnTo>
                    <a:pt x="383413" y="509778"/>
                  </a:lnTo>
                  <a:lnTo>
                    <a:pt x="383413" y="509524"/>
                  </a:lnTo>
                  <a:close/>
                </a:path>
                <a:path w="582294" h="702944">
                  <a:moveTo>
                    <a:pt x="370021" y="480568"/>
                  </a:moveTo>
                  <a:close/>
                </a:path>
                <a:path w="582294" h="702944">
                  <a:moveTo>
                    <a:pt x="356307" y="449326"/>
                  </a:moveTo>
                  <a:close/>
                </a:path>
                <a:path w="582294" h="702944">
                  <a:moveTo>
                    <a:pt x="342339" y="416306"/>
                  </a:moveTo>
                  <a:close/>
                </a:path>
                <a:path w="582294" h="702944">
                  <a:moveTo>
                    <a:pt x="247776" y="254381"/>
                  </a:moveTo>
                  <a:lnTo>
                    <a:pt x="247904" y="254508"/>
                  </a:lnTo>
                  <a:lnTo>
                    <a:pt x="247776" y="254381"/>
                  </a:lnTo>
                  <a:close/>
                </a:path>
                <a:path w="582294" h="702944">
                  <a:moveTo>
                    <a:pt x="241617" y="179832"/>
                  </a:moveTo>
                  <a:lnTo>
                    <a:pt x="213360" y="179832"/>
                  </a:lnTo>
                  <a:lnTo>
                    <a:pt x="213487" y="180086"/>
                  </a:lnTo>
                  <a:lnTo>
                    <a:pt x="220218" y="193675"/>
                  </a:lnTo>
                  <a:lnTo>
                    <a:pt x="226949" y="208026"/>
                  </a:lnTo>
                  <a:lnTo>
                    <a:pt x="233806" y="223012"/>
                  </a:lnTo>
                  <a:lnTo>
                    <a:pt x="261567" y="222885"/>
                  </a:lnTo>
                  <a:lnTo>
                    <a:pt x="256920" y="212471"/>
                  </a:lnTo>
                  <a:lnTo>
                    <a:pt x="249936" y="197104"/>
                  </a:lnTo>
                  <a:lnTo>
                    <a:pt x="242950" y="182499"/>
                  </a:lnTo>
                  <a:lnTo>
                    <a:pt x="241617" y="179832"/>
                  </a:lnTo>
                  <a:close/>
                </a:path>
                <a:path w="582294" h="702944">
                  <a:moveTo>
                    <a:pt x="226822" y="207772"/>
                  </a:moveTo>
                  <a:lnTo>
                    <a:pt x="226938" y="208026"/>
                  </a:lnTo>
                  <a:lnTo>
                    <a:pt x="226822" y="207772"/>
                  </a:lnTo>
                  <a:close/>
                </a:path>
                <a:path w="582294" h="702944">
                  <a:moveTo>
                    <a:pt x="220091" y="193548"/>
                  </a:moveTo>
                  <a:close/>
                </a:path>
                <a:path w="582294" h="702944">
                  <a:moveTo>
                    <a:pt x="213465" y="180045"/>
                  </a:moveTo>
                  <a:close/>
                </a:path>
                <a:path w="582294" h="702944">
                  <a:moveTo>
                    <a:pt x="235182" y="167005"/>
                  </a:moveTo>
                  <a:lnTo>
                    <a:pt x="206629" y="167005"/>
                  </a:lnTo>
                  <a:lnTo>
                    <a:pt x="213465" y="180045"/>
                  </a:lnTo>
                  <a:lnTo>
                    <a:pt x="213360" y="179832"/>
                  </a:lnTo>
                  <a:lnTo>
                    <a:pt x="241617" y="179832"/>
                  </a:lnTo>
                  <a:lnTo>
                    <a:pt x="235966" y="168529"/>
                  </a:lnTo>
                  <a:lnTo>
                    <a:pt x="235182" y="167005"/>
                  </a:lnTo>
                  <a:close/>
                </a:path>
                <a:path w="582294" h="702944">
                  <a:moveTo>
                    <a:pt x="228900" y="154813"/>
                  </a:moveTo>
                  <a:lnTo>
                    <a:pt x="200025" y="154813"/>
                  </a:lnTo>
                  <a:lnTo>
                    <a:pt x="206629" y="167132"/>
                  </a:lnTo>
                  <a:lnTo>
                    <a:pt x="235182" y="167005"/>
                  </a:lnTo>
                  <a:lnTo>
                    <a:pt x="228900" y="154813"/>
                  </a:lnTo>
                  <a:close/>
                </a:path>
                <a:path w="582294" h="702944">
                  <a:moveTo>
                    <a:pt x="222873" y="143764"/>
                  </a:moveTo>
                  <a:lnTo>
                    <a:pt x="193548" y="143764"/>
                  </a:lnTo>
                  <a:lnTo>
                    <a:pt x="200151" y="155194"/>
                  </a:lnTo>
                  <a:lnTo>
                    <a:pt x="200025" y="154813"/>
                  </a:lnTo>
                  <a:lnTo>
                    <a:pt x="228900" y="154813"/>
                  </a:lnTo>
                  <a:lnTo>
                    <a:pt x="222873" y="143764"/>
                  </a:lnTo>
                  <a:close/>
                </a:path>
                <a:path w="582294" h="702944">
                  <a:moveTo>
                    <a:pt x="211590" y="124714"/>
                  </a:moveTo>
                  <a:lnTo>
                    <a:pt x="181101" y="124714"/>
                  </a:lnTo>
                  <a:lnTo>
                    <a:pt x="187579" y="134112"/>
                  </a:lnTo>
                  <a:lnTo>
                    <a:pt x="193675" y="144018"/>
                  </a:lnTo>
                  <a:lnTo>
                    <a:pt x="193548" y="143764"/>
                  </a:lnTo>
                  <a:lnTo>
                    <a:pt x="222873" y="143764"/>
                  </a:lnTo>
                  <a:lnTo>
                    <a:pt x="222250" y="142621"/>
                  </a:lnTo>
                  <a:lnTo>
                    <a:pt x="215392" y="130810"/>
                  </a:lnTo>
                  <a:lnTo>
                    <a:pt x="211590" y="124714"/>
                  </a:lnTo>
                  <a:close/>
                </a:path>
                <a:path w="582294" h="702944">
                  <a:moveTo>
                    <a:pt x="187198" y="133604"/>
                  </a:moveTo>
                  <a:lnTo>
                    <a:pt x="187513" y="134112"/>
                  </a:lnTo>
                  <a:lnTo>
                    <a:pt x="187198" y="133604"/>
                  </a:lnTo>
                  <a:close/>
                </a:path>
                <a:path w="582294" h="702944">
                  <a:moveTo>
                    <a:pt x="200384" y="108204"/>
                  </a:moveTo>
                  <a:lnTo>
                    <a:pt x="168782" y="108204"/>
                  </a:lnTo>
                  <a:lnTo>
                    <a:pt x="181356" y="125095"/>
                  </a:lnTo>
                  <a:lnTo>
                    <a:pt x="181101" y="124714"/>
                  </a:lnTo>
                  <a:lnTo>
                    <a:pt x="211590" y="124714"/>
                  </a:lnTo>
                  <a:lnTo>
                    <a:pt x="208661" y="120015"/>
                  </a:lnTo>
                  <a:lnTo>
                    <a:pt x="201803" y="110109"/>
                  </a:lnTo>
                  <a:lnTo>
                    <a:pt x="200384" y="108204"/>
                  </a:lnTo>
                  <a:close/>
                </a:path>
                <a:path w="582294" h="702944">
                  <a:moveTo>
                    <a:pt x="144653" y="81534"/>
                  </a:moveTo>
                  <a:lnTo>
                    <a:pt x="157099" y="94615"/>
                  </a:lnTo>
                  <a:lnTo>
                    <a:pt x="169163" y="108839"/>
                  </a:lnTo>
                  <a:lnTo>
                    <a:pt x="168782" y="108204"/>
                  </a:lnTo>
                  <a:lnTo>
                    <a:pt x="200384" y="108204"/>
                  </a:lnTo>
                  <a:lnTo>
                    <a:pt x="188849" y="92710"/>
                  </a:lnTo>
                  <a:lnTo>
                    <a:pt x="179876" y="82169"/>
                  </a:lnTo>
                  <a:lnTo>
                    <a:pt x="145414" y="82169"/>
                  </a:lnTo>
                  <a:lnTo>
                    <a:pt x="144653" y="81534"/>
                  </a:lnTo>
                  <a:close/>
                </a:path>
                <a:path w="582294" h="702944">
                  <a:moveTo>
                    <a:pt x="156591" y="94107"/>
                  </a:moveTo>
                  <a:lnTo>
                    <a:pt x="157024" y="94615"/>
                  </a:lnTo>
                  <a:lnTo>
                    <a:pt x="156591" y="94107"/>
                  </a:lnTo>
                  <a:close/>
                </a:path>
                <a:path w="582294" h="702944">
                  <a:moveTo>
                    <a:pt x="169714" y="70993"/>
                  </a:moveTo>
                  <a:lnTo>
                    <a:pt x="133095" y="70993"/>
                  </a:lnTo>
                  <a:lnTo>
                    <a:pt x="133731" y="71501"/>
                  </a:lnTo>
                  <a:lnTo>
                    <a:pt x="145414" y="82169"/>
                  </a:lnTo>
                  <a:lnTo>
                    <a:pt x="179876" y="82169"/>
                  </a:lnTo>
                  <a:lnTo>
                    <a:pt x="175768" y="77343"/>
                  </a:lnTo>
                  <a:lnTo>
                    <a:pt x="169714" y="70993"/>
                  </a:lnTo>
                  <a:close/>
                </a:path>
                <a:path w="582294" h="702944">
                  <a:moveTo>
                    <a:pt x="133190" y="71078"/>
                  </a:moveTo>
                  <a:lnTo>
                    <a:pt x="133655" y="71501"/>
                  </a:lnTo>
                  <a:lnTo>
                    <a:pt x="133190" y="71078"/>
                  </a:lnTo>
                  <a:close/>
                </a:path>
                <a:path w="582294" h="702944">
                  <a:moveTo>
                    <a:pt x="152478" y="54229"/>
                  </a:moveTo>
                  <a:lnTo>
                    <a:pt x="110236" y="54229"/>
                  </a:lnTo>
                  <a:lnTo>
                    <a:pt x="110998" y="54737"/>
                  </a:lnTo>
                  <a:lnTo>
                    <a:pt x="122300" y="62484"/>
                  </a:lnTo>
                  <a:lnTo>
                    <a:pt x="133190" y="71078"/>
                  </a:lnTo>
                  <a:lnTo>
                    <a:pt x="169714" y="70993"/>
                  </a:lnTo>
                  <a:lnTo>
                    <a:pt x="162813" y="63754"/>
                  </a:lnTo>
                  <a:lnTo>
                    <a:pt x="152478" y="54229"/>
                  </a:lnTo>
                  <a:close/>
                </a:path>
                <a:path w="582294" h="702944">
                  <a:moveTo>
                    <a:pt x="121538" y="61976"/>
                  </a:moveTo>
                  <a:lnTo>
                    <a:pt x="122189" y="62484"/>
                  </a:lnTo>
                  <a:lnTo>
                    <a:pt x="121538" y="61976"/>
                  </a:lnTo>
                  <a:close/>
                </a:path>
                <a:path w="582294" h="702944">
                  <a:moveTo>
                    <a:pt x="110853" y="54651"/>
                  </a:moveTo>
                  <a:lnTo>
                    <a:pt x="110998" y="54737"/>
                  </a:lnTo>
                  <a:lnTo>
                    <a:pt x="110853" y="54651"/>
                  </a:lnTo>
                  <a:close/>
                </a:path>
                <a:path w="582294" h="702944">
                  <a:moveTo>
                    <a:pt x="144678" y="47752"/>
                  </a:moveTo>
                  <a:lnTo>
                    <a:pt x="99187" y="47752"/>
                  </a:lnTo>
                  <a:lnTo>
                    <a:pt x="100075" y="48260"/>
                  </a:lnTo>
                  <a:lnTo>
                    <a:pt x="110853" y="54651"/>
                  </a:lnTo>
                  <a:lnTo>
                    <a:pt x="110236" y="54229"/>
                  </a:lnTo>
                  <a:lnTo>
                    <a:pt x="152478" y="54229"/>
                  </a:lnTo>
                  <a:lnTo>
                    <a:pt x="149860" y="51816"/>
                  </a:lnTo>
                  <a:lnTo>
                    <a:pt x="144678" y="47752"/>
                  </a:lnTo>
                  <a:close/>
                </a:path>
                <a:path w="582294" h="702944">
                  <a:moveTo>
                    <a:pt x="99925" y="48188"/>
                  </a:moveTo>
                  <a:lnTo>
                    <a:pt x="100075" y="48260"/>
                  </a:lnTo>
                  <a:lnTo>
                    <a:pt x="99925" y="48188"/>
                  </a:lnTo>
                  <a:close/>
                </a:path>
                <a:path w="582294" h="702944">
                  <a:moveTo>
                    <a:pt x="99187" y="47752"/>
                  </a:moveTo>
                  <a:lnTo>
                    <a:pt x="99925" y="48188"/>
                  </a:lnTo>
                  <a:lnTo>
                    <a:pt x="100075" y="48260"/>
                  </a:lnTo>
                  <a:lnTo>
                    <a:pt x="99187" y="47752"/>
                  </a:lnTo>
                  <a:close/>
                </a:path>
                <a:path w="582294" h="702944">
                  <a:moveTo>
                    <a:pt x="138201" y="42672"/>
                  </a:moveTo>
                  <a:lnTo>
                    <a:pt x="88264" y="42672"/>
                  </a:lnTo>
                  <a:lnTo>
                    <a:pt x="99925" y="48188"/>
                  </a:lnTo>
                  <a:lnTo>
                    <a:pt x="99187" y="47752"/>
                  </a:lnTo>
                  <a:lnTo>
                    <a:pt x="144678" y="47752"/>
                  </a:lnTo>
                  <a:lnTo>
                    <a:pt x="138201" y="42672"/>
                  </a:lnTo>
                  <a:close/>
                </a:path>
                <a:path w="582294" h="702944">
                  <a:moveTo>
                    <a:pt x="77216" y="38354"/>
                  </a:moveTo>
                  <a:lnTo>
                    <a:pt x="89026" y="43053"/>
                  </a:lnTo>
                  <a:lnTo>
                    <a:pt x="88264" y="42672"/>
                  </a:lnTo>
                  <a:lnTo>
                    <a:pt x="138201" y="42672"/>
                  </a:lnTo>
                  <a:lnTo>
                    <a:pt x="136906" y="41656"/>
                  </a:lnTo>
                  <a:lnTo>
                    <a:pt x="132423" y="38608"/>
                  </a:lnTo>
                  <a:lnTo>
                    <a:pt x="78105" y="38608"/>
                  </a:lnTo>
                  <a:lnTo>
                    <a:pt x="77216" y="38354"/>
                  </a:lnTo>
                  <a:close/>
                </a:path>
                <a:path w="582294" h="702944">
                  <a:moveTo>
                    <a:pt x="127007" y="34925"/>
                  </a:moveTo>
                  <a:lnTo>
                    <a:pt x="66420" y="34925"/>
                  </a:lnTo>
                  <a:lnTo>
                    <a:pt x="67310" y="35179"/>
                  </a:lnTo>
                  <a:lnTo>
                    <a:pt x="78105" y="38608"/>
                  </a:lnTo>
                  <a:lnTo>
                    <a:pt x="132423" y="38608"/>
                  </a:lnTo>
                  <a:lnTo>
                    <a:pt x="127007" y="34925"/>
                  </a:lnTo>
                  <a:close/>
                </a:path>
                <a:path w="582294" h="702944">
                  <a:moveTo>
                    <a:pt x="66907" y="35078"/>
                  </a:moveTo>
                  <a:lnTo>
                    <a:pt x="67226" y="35179"/>
                  </a:lnTo>
                  <a:lnTo>
                    <a:pt x="66907" y="35078"/>
                  </a:lnTo>
                  <a:close/>
                </a:path>
                <a:path w="582294" h="702944">
                  <a:moveTo>
                    <a:pt x="66420" y="34925"/>
                  </a:moveTo>
                  <a:lnTo>
                    <a:pt x="66907" y="35078"/>
                  </a:lnTo>
                  <a:lnTo>
                    <a:pt x="67310" y="35179"/>
                  </a:lnTo>
                  <a:lnTo>
                    <a:pt x="66420" y="34925"/>
                  </a:lnTo>
                  <a:close/>
                </a:path>
                <a:path w="582294" h="702944">
                  <a:moveTo>
                    <a:pt x="55652" y="32264"/>
                  </a:moveTo>
                  <a:lnTo>
                    <a:pt x="66907" y="35078"/>
                  </a:lnTo>
                  <a:lnTo>
                    <a:pt x="66420" y="34925"/>
                  </a:lnTo>
                  <a:lnTo>
                    <a:pt x="127007" y="34925"/>
                  </a:lnTo>
                  <a:lnTo>
                    <a:pt x="124206" y="33020"/>
                  </a:lnTo>
                  <a:lnTo>
                    <a:pt x="123129" y="32385"/>
                  </a:lnTo>
                  <a:lnTo>
                    <a:pt x="56261" y="32385"/>
                  </a:lnTo>
                  <a:lnTo>
                    <a:pt x="55652" y="32264"/>
                  </a:lnTo>
                  <a:close/>
                </a:path>
                <a:path w="582294" h="702944">
                  <a:moveTo>
                    <a:pt x="122914" y="32258"/>
                  </a:moveTo>
                  <a:lnTo>
                    <a:pt x="55625" y="32258"/>
                  </a:lnTo>
                  <a:lnTo>
                    <a:pt x="56261" y="32385"/>
                  </a:lnTo>
                  <a:lnTo>
                    <a:pt x="123129" y="32385"/>
                  </a:lnTo>
                  <a:lnTo>
                    <a:pt x="122914" y="32258"/>
                  </a:lnTo>
                  <a:close/>
                </a:path>
                <a:path w="582294" h="702944">
                  <a:moveTo>
                    <a:pt x="44909" y="30139"/>
                  </a:moveTo>
                  <a:lnTo>
                    <a:pt x="55652" y="32264"/>
                  </a:lnTo>
                  <a:lnTo>
                    <a:pt x="122914" y="32258"/>
                  </a:lnTo>
                  <a:lnTo>
                    <a:pt x="119470" y="30226"/>
                  </a:lnTo>
                  <a:lnTo>
                    <a:pt x="45593" y="30226"/>
                  </a:lnTo>
                  <a:lnTo>
                    <a:pt x="44909" y="30139"/>
                  </a:lnTo>
                  <a:close/>
                </a:path>
                <a:path w="582294" h="702944">
                  <a:moveTo>
                    <a:pt x="119255" y="30099"/>
                  </a:moveTo>
                  <a:lnTo>
                    <a:pt x="44704" y="30099"/>
                  </a:lnTo>
                  <a:lnTo>
                    <a:pt x="45593" y="30226"/>
                  </a:lnTo>
                  <a:lnTo>
                    <a:pt x="119470" y="30226"/>
                  </a:lnTo>
                  <a:lnTo>
                    <a:pt x="119255" y="30099"/>
                  </a:lnTo>
                  <a:close/>
                </a:path>
                <a:path w="582294" h="702944">
                  <a:moveTo>
                    <a:pt x="2286" y="0"/>
                  </a:moveTo>
                  <a:lnTo>
                    <a:pt x="0" y="25400"/>
                  </a:lnTo>
                  <a:lnTo>
                    <a:pt x="22987" y="27305"/>
                  </a:lnTo>
                  <a:lnTo>
                    <a:pt x="22479" y="27305"/>
                  </a:lnTo>
                  <a:lnTo>
                    <a:pt x="44909" y="30139"/>
                  </a:lnTo>
                  <a:lnTo>
                    <a:pt x="44704" y="30099"/>
                  </a:lnTo>
                  <a:lnTo>
                    <a:pt x="119255" y="30099"/>
                  </a:lnTo>
                  <a:lnTo>
                    <a:pt x="73787" y="10541"/>
                  </a:lnTo>
                  <a:lnTo>
                    <a:pt x="25400" y="203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423322" y="4824843"/>
            <a:ext cx="4405630" cy="1210945"/>
            <a:chOff x="7423322" y="4824843"/>
            <a:chExt cx="4405630" cy="1210945"/>
          </a:xfrm>
        </p:grpSpPr>
        <p:sp>
          <p:nvSpPr>
            <p:cNvPr id="17" name="object 17"/>
            <p:cNvSpPr/>
            <p:nvPr/>
          </p:nvSpPr>
          <p:spPr>
            <a:xfrm>
              <a:off x="7423322" y="4824843"/>
              <a:ext cx="4405204" cy="12108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70648" y="4872227"/>
              <a:ext cx="4223385" cy="1028700"/>
            </a:xfrm>
            <a:custGeom>
              <a:avLst/>
              <a:gdLst/>
              <a:ahLst/>
              <a:cxnLst/>
              <a:rect l="l" t="t" r="r" b="b"/>
              <a:pathLst>
                <a:path w="4223384" h="1028700">
                  <a:moveTo>
                    <a:pt x="4223004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4223004" y="1028700"/>
                  </a:lnTo>
                  <a:lnTo>
                    <a:pt x="4223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46848" y="5039867"/>
              <a:ext cx="688848" cy="7147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70647" y="4872228"/>
            <a:ext cx="4223385" cy="10287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32180">
              <a:lnSpc>
                <a:spcPct val="100000"/>
              </a:lnSpc>
              <a:spcBef>
                <a:spcPts val="69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41705">
              <a:lnSpc>
                <a:spcPct val="100000"/>
              </a:lnSpc>
              <a:spcBef>
                <a:spcPts val="155"/>
              </a:spcBef>
            </a:pPr>
            <a:r>
              <a:rPr sz="1700" i="1" spc="-10" dirty="0">
                <a:latin typeface="Carlito"/>
                <a:cs typeface="Carlito"/>
              </a:rPr>
              <a:t>Just </a:t>
            </a:r>
            <a:r>
              <a:rPr sz="1700" i="1" spc="-5" dirty="0">
                <a:latin typeface="Carlito"/>
                <a:cs typeface="Carlito"/>
              </a:rPr>
              <a:t>say “</a:t>
            </a:r>
            <a:r>
              <a:rPr sz="1700" b="1" i="1" spc="-5" dirty="0">
                <a:latin typeface="Carlito"/>
                <a:cs typeface="Carlito"/>
              </a:rPr>
              <a:t>NO</a:t>
            </a:r>
            <a:r>
              <a:rPr sz="1700" i="1" spc="-5" dirty="0">
                <a:latin typeface="Carlito"/>
                <a:cs typeface="Carlito"/>
              </a:rPr>
              <a:t>” </a:t>
            </a:r>
            <a:r>
              <a:rPr sz="1700" i="1" spc="-15" dirty="0">
                <a:latin typeface="Carlito"/>
                <a:cs typeface="Carlito"/>
              </a:rPr>
              <a:t>to </a:t>
            </a:r>
            <a:r>
              <a:rPr sz="1700" i="1" spc="-5" dirty="0">
                <a:latin typeface="Carlito"/>
                <a:cs typeface="Carlito"/>
              </a:rPr>
              <a:t>quick</a:t>
            </a:r>
            <a:r>
              <a:rPr sz="1700" i="1" spc="50" dirty="0">
                <a:latin typeface="Carlito"/>
                <a:cs typeface="Carlito"/>
              </a:rPr>
              <a:t> </a:t>
            </a:r>
            <a:r>
              <a:rPr sz="1700" i="1" spc="-5" dirty="0">
                <a:latin typeface="Carlito"/>
                <a:cs typeface="Carlito"/>
              </a:rPr>
              <a:t>measures</a:t>
            </a:r>
            <a:endParaRPr sz="1700">
              <a:latin typeface="Carlito"/>
              <a:cs typeface="Carlito"/>
            </a:endParaRPr>
          </a:p>
          <a:p>
            <a:pPr marL="941705">
              <a:lnSpc>
                <a:spcPct val="100000"/>
              </a:lnSpc>
              <a:spcBef>
                <a:spcPts val="30"/>
              </a:spcBef>
            </a:pPr>
            <a:r>
              <a:rPr sz="1200" i="1" spc="-15" dirty="0">
                <a:latin typeface="Carlito"/>
                <a:cs typeface="Carlito"/>
              </a:rPr>
              <a:t>(you’re </a:t>
            </a:r>
            <a:r>
              <a:rPr sz="1200" i="1" spc="-10" dirty="0">
                <a:latin typeface="Carlito"/>
                <a:cs typeface="Carlito"/>
              </a:rPr>
              <a:t>better </a:t>
            </a:r>
            <a:r>
              <a:rPr sz="1200" i="1" dirty="0">
                <a:latin typeface="Carlito"/>
                <a:cs typeface="Carlito"/>
              </a:rPr>
              <a:t>than</a:t>
            </a:r>
            <a:r>
              <a:rPr sz="1200" i="1" spc="-10" dirty="0">
                <a:latin typeface="Carlito"/>
                <a:cs typeface="Carlito"/>
              </a:rPr>
              <a:t> </a:t>
            </a:r>
            <a:r>
              <a:rPr sz="1200" i="1" dirty="0">
                <a:latin typeface="Carlito"/>
                <a:cs typeface="Carlito"/>
              </a:rPr>
              <a:t>that)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795" y="1522454"/>
            <a:ext cx="3161030" cy="4368800"/>
            <a:chOff x="653795" y="1522454"/>
            <a:chExt cx="3161030" cy="4368800"/>
          </a:xfrm>
        </p:grpSpPr>
        <p:sp>
          <p:nvSpPr>
            <p:cNvPr id="3" name="object 3"/>
            <p:cNvSpPr/>
            <p:nvPr/>
          </p:nvSpPr>
          <p:spPr>
            <a:xfrm>
              <a:off x="679694" y="1522454"/>
              <a:ext cx="3124981" cy="43411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1133" y="1533905"/>
              <a:ext cx="3055619" cy="4271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4495761"/>
              <a:ext cx="1600962" cy="3475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1514" y="4533518"/>
              <a:ext cx="1478280" cy="224790"/>
            </a:xfrm>
            <a:custGeom>
              <a:avLst/>
              <a:gdLst/>
              <a:ahLst/>
              <a:cxnLst/>
              <a:rect l="l" t="t" r="r" b="b"/>
              <a:pathLst>
                <a:path w="1478280" h="224789">
                  <a:moveTo>
                    <a:pt x="0" y="224789"/>
                  </a:moveTo>
                  <a:lnTo>
                    <a:pt x="1478280" y="224789"/>
                  </a:lnTo>
                  <a:lnTo>
                    <a:pt x="1478280" y="0"/>
                  </a:lnTo>
                  <a:lnTo>
                    <a:pt x="0" y="0"/>
                  </a:lnTo>
                  <a:lnTo>
                    <a:pt x="0" y="2247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8434" y="1575815"/>
              <a:ext cx="1414271" cy="30411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02713" y="2009368"/>
              <a:ext cx="1557527" cy="3422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0432" y="2047112"/>
              <a:ext cx="1435100" cy="219710"/>
            </a:xfrm>
            <a:custGeom>
              <a:avLst/>
              <a:gdLst/>
              <a:ahLst/>
              <a:cxnLst/>
              <a:rect l="l" t="t" r="r" b="b"/>
              <a:pathLst>
                <a:path w="1435100" h="219710">
                  <a:moveTo>
                    <a:pt x="0" y="219455"/>
                  </a:moveTo>
                  <a:lnTo>
                    <a:pt x="1434845" y="219455"/>
                  </a:lnTo>
                  <a:lnTo>
                    <a:pt x="1434845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6379" y="4868037"/>
              <a:ext cx="780415" cy="832485"/>
            </a:xfrm>
            <a:custGeom>
              <a:avLst/>
              <a:gdLst/>
              <a:ahLst/>
              <a:cxnLst/>
              <a:rect l="l" t="t" r="r" b="b"/>
              <a:pathLst>
                <a:path w="780414" h="832485">
                  <a:moveTo>
                    <a:pt x="50580" y="74638"/>
                  </a:moveTo>
                  <a:lnTo>
                    <a:pt x="25303" y="77005"/>
                  </a:lnTo>
                  <a:lnTo>
                    <a:pt x="26669" y="91693"/>
                  </a:lnTo>
                  <a:lnTo>
                    <a:pt x="31368" y="136779"/>
                  </a:lnTo>
                  <a:lnTo>
                    <a:pt x="36448" y="181356"/>
                  </a:lnTo>
                  <a:lnTo>
                    <a:pt x="42163" y="225298"/>
                  </a:lnTo>
                  <a:lnTo>
                    <a:pt x="48640" y="268605"/>
                  </a:lnTo>
                  <a:lnTo>
                    <a:pt x="56006" y="311023"/>
                  </a:lnTo>
                  <a:lnTo>
                    <a:pt x="64515" y="352551"/>
                  </a:lnTo>
                  <a:lnTo>
                    <a:pt x="74167" y="392810"/>
                  </a:lnTo>
                  <a:lnTo>
                    <a:pt x="85343" y="431672"/>
                  </a:lnTo>
                  <a:lnTo>
                    <a:pt x="97916" y="469265"/>
                  </a:lnTo>
                  <a:lnTo>
                    <a:pt x="112268" y="505078"/>
                  </a:lnTo>
                  <a:lnTo>
                    <a:pt x="146812" y="571119"/>
                  </a:lnTo>
                  <a:lnTo>
                    <a:pt x="178562" y="615441"/>
                  </a:lnTo>
                  <a:lnTo>
                    <a:pt x="215772" y="654304"/>
                  </a:lnTo>
                  <a:lnTo>
                    <a:pt x="273176" y="697610"/>
                  </a:lnTo>
                  <a:lnTo>
                    <a:pt x="338200" y="732599"/>
                  </a:lnTo>
                  <a:lnTo>
                    <a:pt x="409447" y="760336"/>
                  </a:lnTo>
                  <a:lnTo>
                    <a:pt x="447167" y="771918"/>
                  </a:lnTo>
                  <a:lnTo>
                    <a:pt x="485901" y="782231"/>
                  </a:lnTo>
                  <a:lnTo>
                    <a:pt x="525652" y="791451"/>
                  </a:lnTo>
                  <a:lnTo>
                    <a:pt x="566293" y="799807"/>
                  </a:lnTo>
                  <a:lnTo>
                    <a:pt x="607568" y="807275"/>
                  </a:lnTo>
                  <a:lnTo>
                    <a:pt x="649477" y="814171"/>
                  </a:lnTo>
                  <a:lnTo>
                    <a:pt x="776605" y="832485"/>
                  </a:lnTo>
                  <a:lnTo>
                    <a:pt x="780161" y="807338"/>
                  </a:lnTo>
                  <a:lnTo>
                    <a:pt x="695240" y="795337"/>
                  </a:lnTo>
                  <a:lnTo>
                    <a:pt x="653457" y="789089"/>
                  </a:lnTo>
                  <a:lnTo>
                    <a:pt x="611758" y="782231"/>
                  </a:lnTo>
                  <a:lnTo>
                    <a:pt x="570998" y="774839"/>
                  </a:lnTo>
                  <a:lnTo>
                    <a:pt x="530859" y="766610"/>
                  </a:lnTo>
                  <a:lnTo>
                    <a:pt x="492308" y="757631"/>
                  </a:lnTo>
                  <a:lnTo>
                    <a:pt x="453897" y="747433"/>
                  </a:lnTo>
                  <a:lnTo>
                    <a:pt x="417194" y="736142"/>
                  </a:lnTo>
                  <a:lnTo>
                    <a:pt x="382015" y="723480"/>
                  </a:lnTo>
                  <a:lnTo>
                    <a:pt x="349267" y="709676"/>
                  </a:lnTo>
                  <a:lnTo>
                    <a:pt x="349122" y="709676"/>
                  </a:lnTo>
                  <a:lnTo>
                    <a:pt x="316356" y="693547"/>
                  </a:lnTo>
                  <a:lnTo>
                    <a:pt x="316589" y="693547"/>
                  </a:lnTo>
                  <a:lnTo>
                    <a:pt x="287260" y="676529"/>
                  </a:lnTo>
                  <a:lnTo>
                    <a:pt x="286384" y="676021"/>
                  </a:lnTo>
                  <a:lnTo>
                    <a:pt x="259052" y="657097"/>
                  </a:lnTo>
                  <a:lnTo>
                    <a:pt x="245237" y="646303"/>
                  </a:lnTo>
                  <a:lnTo>
                    <a:pt x="233104" y="635762"/>
                  </a:lnTo>
                  <a:lnTo>
                    <a:pt x="220873" y="624204"/>
                  </a:lnTo>
                  <a:lnTo>
                    <a:pt x="220471" y="623824"/>
                  </a:lnTo>
                  <a:lnTo>
                    <a:pt x="209402" y="612266"/>
                  </a:lnTo>
                  <a:lnTo>
                    <a:pt x="198305" y="599566"/>
                  </a:lnTo>
                  <a:lnTo>
                    <a:pt x="187974" y="586359"/>
                  </a:lnTo>
                  <a:lnTo>
                    <a:pt x="187832" y="586359"/>
                  </a:lnTo>
                  <a:lnTo>
                    <a:pt x="178032" y="572516"/>
                  </a:lnTo>
                  <a:lnTo>
                    <a:pt x="168687" y="558291"/>
                  </a:lnTo>
                  <a:lnTo>
                    <a:pt x="168275" y="557657"/>
                  </a:lnTo>
                  <a:lnTo>
                    <a:pt x="151309" y="527812"/>
                  </a:lnTo>
                  <a:lnTo>
                    <a:pt x="135381" y="494538"/>
                  </a:lnTo>
                  <a:lnTo>
                    <a:pt x="121665" y="460121"/>
                  </a:lnTo>
                  <a:lnTo>
                    <a:pt x="109645" y="424434"/>
                  </a:lnTo>
                  <a:lnTo>
                    <a:pt x="98823" y="386588"/>
                  </a:lnTo>
                  <a:lnTo>
                    <a:pt x="89246" y="347218"/>
                  </a:lnTo>
                  <a:lnTo>
                    <a:pt x="89203" y="346837"/>
                  </a:lnTo>
                  <a:lnTo>
                    <a:pt x="80976" y="306577"/>
                  </a:lnTo>
                  <a:lnTo>
                    <a:pt x="80959" y="306196"/>
                  </a:lnTo>
                  <a:lnTo>
                    <a:pt x="73726" y="264794"/>
                  </a:lnTo>
                  <a:lnTo>
                    <a:pt x="67328" y="221869"/>
                  </a:lnTo>
                  <a:lnTo>
                    <a:pt x="61628" y="178435"/>
                  </a:lnTo>
                  <a:lnTo>
                    <a:pt x="61693" y="178181"/>
                  </a:lnTo>
                  <a:lnTo>
                    <a:pt x="56656" y="133985"/>
                  </a:lnTo>
                  <a:lnTo>
                    <a:pt x="51956" y="89281"/>
                  </a:lnTo>
                  <a:lnTo>
                    <a:pt x="50580" y="74638"/>
                  </a:lnTo>
                  <a:close/>
                </a:path>
                <a:path w="780414" h="832485">
                  <a:moveTo>
                    <a:pt x="695240" y="795337"/>
                  </a:moveTo>
                  <a:close/>
                </a:path>
                <a:path w="780414" h="832485">
                  <a:moveTo>
                    <a:pt x="653288" y="789063"/>
                  </a:moveTo>
                  <a:lnTo>
                    <a:pt x="653457" y="789089"/>
                  </a:lnTo>
                  <a:lnTo>
                    <a:pt x="653288" y="789063"/>
                  </a:lnTo>
                  <a:close/>
                </a:path>
                <a:path w="780414" h="832485">
                  <a:moveTo>
                    <a:pt x="611802" y="782231"/>
                  </a:moveTo>
                  <a:lnTo>
                    <a:pt x="612013" y="782269"/>
                  </a:lnTo>
                  <a:lnTo>
                    <a:pt x="611802" y="782231"/>
                  </a:lnTo>
                  <a:close/>
                </a:path>
                <a:path w="780414" h="832485">
                  <a:moveTo>
                    <a:pt x="571045" y="774849"/>
                  </a:moveTo>
                  <a:lnTo>
                    <a:pt x="571245" y="774890"/>
                  </a:lnTo>
                  <a:lnTo>
                    <a:pt x="571045" y="774849"/>
                  </a:lnTo>
                  <a:close/>
                </a:path>
                <a:path w="780414" h="832485">
                  <a:moveTo>
                    <a:pt x="570998" y="774839"/>
                  </a:moveTo>
                  <a:close/>
                </a:path>
                <a:path w="780414" h="832485">
                  <a:moveTo>
                    <a:pt x="530967" y="766610"/>
                  </a:moveTo>
                  <a:lnTo>
                    <a:pt x="531240" y="766673"/>
                  </a:lnTo>
                  <a:lnTo>
                    <a:pt x="530967" y="766610"/>
                  </a:lnTo>
                  <a:close/>
                </a:path>
                <a:path w="780414" h="832485">
                  <a:moveTo>
                    <a:pt x="491870" y="757529"/>
                  </a:moveTo>
                  <a:lnTo>
                    <a:pt x="492251" y="757631"/>
                  </a:lnTo>
                  <a:lnTo>
                    <a:pt x="491870" y="757529"/>
                  </a:lnTo>
                  <a:close/>
                </a:path>
                <a:path w="780414" h="832485">
                  <a:moveTo>
                    <a:pt x="454293" y="747538"/>
                  </a:moveTo>
                  <a:lnTo>
                    <a:pt x="454423" y="747572"/>
                  </a:lnTo>
                  <a:lnTo>
                    <a:pt x="454293" y="747538"/>
                  </a:lnTo>
                  <a:close/>
                </a:path>
                <a:path w="780414" h="832485">
                  <a:moveTo>
                    <a:pt x="453951" y="747433"/>
                  </a:moveTo>
                  <a:lnTo>
                    <a:pt x="454293" y="747538"/>
                  </a:lnTo>
                  <a:lnTo>
                    <a:pt x="453951" y="747433"/>
                  </a:lnTo>
                  <a:close/>
                </a:path>
                <a:path w="780414" h="832485">
                  <a:moveTo>
                    <a:pt x="417299" y="736142"/>
                  </a:moveTo>
                  <a:lnTo>
                    <a:pt x="417830" y="736333"/>
                  </a:lnTo>
                  <a:lnTo>
                    <a:pt x="417299" y="736142"/>
                  </a:lnTo>
                  <a:close/>
                </a:path>
                <a:path w="780414" h="832485">
                  <a:moveTo>
                    <a:pt x="382639" y="723704"/>
                  </a:moveTo>
                  <a:close/>
                </a:path>
                <a:path w="780414" h="832485">
                  <a:moveTo>
                    <a:pt x="382107" y="723480"/>
                  </a:moveTo>
                  <a:lnTo>
                    <a:pt x="382639" y="723704"/>
                  </a:lnTo>
                  <a:lnTo>
                    <a:pt x="382107" y="723480"/>
                  </a:lnTo>
                  <a:close/>
                </a:path>
                <a:path w="780414" h="832485">
                  <a:moveTo>
                    <a:pt x="348361" y="709294"/>
                  </a:moveTo>
                  <a:lnTo>
                    <a:pt x="349122" y="709676"/>
                  </a:lnTo>
                  <a:lnTo>
                    <a:pt x="349267" y="709676"/>
                  </a:lnTo>
                  <a:lnTo>
                    <a:pt x="348361" y="709294"/>
                  </a:lnTo>
                  <a:close/>
                </a:path>
                <a:path w="780414" h="832485">
                  <a:moveTo>
                    <a:pt x="316589" y="693547"/>
                  </a:moveTo>
                  <a:lnTo>
                    <a:pt x="316356" y="693547"/>
                  </a:lnTo>
                  <a:lnTo>
                    <a:pt x="317245" y="693928"/>
                  </a:lnTo>
                  <a:lnTo>
                    <a:pt x="316589" y="693547"/>
                  </a:lnTo>
                  <a:close/>
                </a:path>
                <a:path w="780414" h="832485">
                  <a:moveTo>
                    <a:pt x="286555" y="676120"/>
                  </a:moveTo>
                  <a:lnTo>
                    <a:pt x="287146" y="676529"/>
                  </a:lnTo>
                  <a:lnTo>
                    <a:pt x="286555" y="676120"/>
                  </a:lnTo>
                  <a:close/>
                </a:path>
                <a:path w="780414" h="832485">
                  <a:moveTo>
                    <a:pt x="286412" y="676021"/>
                  </a:moveTo>
                  <a:lnTo>
                    <a:pt x="286555" y="676120"/>
                  </a:lnTo>
                  <a:lnTo>
                    <a:pt x="286412" y="676021"/>
                  </a:lnTo>
                  <a:close/>
                </a:path>
                <a:path w="780414" h="832485">
                  <a:moveTo>
                    <a:pt x="258318" y="656590"/>
                  </a:moveTo>
                  <a:lnTo>
                    <a:pt x="258952" y="657097"/>
                  </a:lnTo>
                  <a:lnTo>
                    <a:pt x="258318" y="656590"/>
                  </a:lnTo>
                  <a:close/>
                </a:path>
                <a:path w="780414" h="832485">
                  <a:moveTo>
                    <a:pt x="245304" y="646303"/>
                  </a:moveTo>
                  <a:lnTo>
                    <a:pt x="245744" y="646684"/>
                  </a:lnTo>
                  <a:lnTo>
                    <a:pt x="245304" y="646303"/>
                  </a:lnTo>
                  <a:close/>
                </a:path>
                <a:path w="780414" h="832485">
                  <a:moveTo>
                    <a:pt x="232663" y="635381"/>
                  </a:moveTo>
                  <a:lnTo>
                    <a:pt x="233044" y="635762"/>
                  </a:lnTo>
                  <a:lnTo>
                    <a:pt x="232663" y="635381"/>
                  </a:lnTo>
                  <a:close/>
                </a:path>
                <a:path w="780414" h="832485">
                  <a:moveTo>
                    <a:pt x="220646" y="623989"/>
                  </a:moveTo>
                  <a:lnTo>
                    <a:pt x="220852" y="624204"/>
                  </a:lnTo>
                  <a:lnTo>
                    <a:pt x="220646" y="623989"/>
                  </a:lnTo>
                  <a:close/>
                </a:path>
                <a:path w="780414" h="832485">
                  <a:moveTo>
                    <a:pt x="220487" y="623824"/>
                  </a:moveTo>
                  <a:lnTo>
                    <a:pt x="220646" y="623989"/>
                  </a:lnTo>
                  <a:lnTo>
                    <a:pt x="220487" y="623824"/>
                  </a:lnTo>
                  <a:close/>
                </a:path>
                <a:path w="780414" h="832485">
                  <a:moveTo>
                    <a:pt x="208914" y="611759"/>
                  </a:moveTo>
                  <a:lnTo>
                    <a:pt x="209295" y="612266"/>
                  </a:lnTo>
                  <a:lnTo>
                    <a:pt x="208914" y="611759"/>
                  </a:lnTo>
                  <a:close/>
                </a:path>
                <a:path w="780414" h="832485">
                  <a:moveTo>
                    <a:pt x="197865" y="599059"/>
                  </a:moveTo>
                  <a:lnTo>
                    <a:pt x="198246" y="599566"/>
                  </a:lnTo>
                  <a:lnTo>
                    <a:pt x="197865" y="599059"/>
                  </a:lnTo>
                  <a:close/>
                </a:path>
                <a:path w="780414" h="832485">
                  <a:moveTo>
                    <a:pt x="187578" y="585851"/>
                  </a:moveTo>
                  <a:lnTo>
                    <a:pt x="187832" y="586359"/>
                  </a:lnTo>
                  <a:lnTo>
                    <a:pt x="187974" y="586359"/>
                  </a:lnTo>
                  <a:lnTo>
                    <a:pt x="187578" y="585851"/>
                  </a:lnTo>
                  <a:close/>
                </a:path>
                <a:path w="780414" h="832485">
                  <a:moveTo>
                    <a:pt x="177672" y="572007"/>
                  </a:moveTo>
                  <a:lnTo>
                    <a:pt x="177926" y="572516"/>
                  </a:lnTo>
                  <a:lnTo>
                    <a:pt x="177672" y="572007"/>
                  </a:lnTo>
                  <a:close/>
                </a:path>
                <a:path w="780414" h="832485">
                  <a:moveTo>
                    <a:pt x="168433" y="557900"/>
                  </a:moveTo>
                  <a:lnTo>
                    <a:pt x="168656" y="558291"/>
                  </a:lnTo>
                  <a:lnTo>
                    <a:pt x="168433" y="557900"/>
                  </a:lnTo>
                  <a:close/>
                </a:path>
                <a:path w="780414" h="832485">
                  <a:moveTo>
                    <a:pt x="168294" y="557657"/>
                  </a:moveTo>
                  <a:lnTo>
                    <a:pt x="168433" y="557900"/>
                  </a:lnTo>
                  <a:lnTo>
                    <a:pt x="168294" y="557657"/>
                  </a:lnTo>
                  <a:close/>
                </a:path>
                <a:path w="780414" h="832485">
                  <a:moveTo>
                    <a:pt x="150983" y="527239"/>
                  </a:moveTo>
                  <a:lnTo>
                    <a:pt x="151256" y="527812"/>
                  </a:lnTo>
                  <a:lnTo>
                    <a:pt x="150983" y="527239"/>
                  </a:lnTo>
                  <a:close/>
                </a:path>
                <a:path w="780414" h="832485">
                  <a:moveTo>
                    <a:pt x="150893" y="527050"/>
                  </a:moveTo>
                  <a:lnTo>
                    <a:pt x="150983" y="527239"/>
                  </a:lnTo>
                  <a:lnTo>
                    <a:pt x="150893" y="527050"/>
                  </a:lnTo>
                  <a:close/>
                </a:path>
                <a:path w="780414" h="832485">
                  <a:moveTo>
                    <a:pt x="135457" y="494538"/>
                  </a:moveTo>
                  <a:lnTo>
                    <a:pt x="135762" y="495300"/>
                  </a:lnTo>
                  <a:lnTo>
                    <a:pt x="135457" y="494538"/>
                  </a:lnTo>
                  <a:close/>
                </a:path>
                <a:path w="780414" h="832485">
                  <a:moveTo>
                    <a:pt x="121917" y="460748"/>
                  </a:moveTo>
                  <a:close/>
                </a:path>
                <a:path w="780414" h="832485">
                  <a:moveTo>
                    <a:pt x="121705" y="460121"/>
                  </a:moveTo>
                  <a:lnTo>
                    <a:pt x="121917" y="460748"/>
                  </a:lnTo>
                  <a:lnTo>
                    <a:pt x="121705" y="460121"/>
                  </a:lnTo>
                  <a:close/>
                </a:path>
                <a:path w="780414" h="832485">
                  <a:moveTo>
                    <a:pt x="109474" y="423925"/>
                  </a:moveTo>
                  <a:lnTo>
                    <a:pt x="109600" y="424434"/>
                  </a:lnTo>
                  <a:lnTo>
                    <a:pt x="109474" y="423925"/>
                  </a:lnTo>
                  <a:close/>
                </a:path>
                <a:path w="780414" h="832485">
                  <a:moveTo>
                    <a:pt x="98703" y="386167"/>
                  </a:moveTo>
                  <a:lnTo>
                    <a:pt x="98806" y="386588"/>
                  </a:lnTo>
                  <a:lnTo>
                    <a:pt x="98703" y="386167"/>
                  </a:lnTo>
                  <a:close/>
                </a:path>
                <a:path w="780414" h="832485">
                  <a:moveTo>
                    <a:pt x="98682" y="386079"/>
                  </a:moveTo>
                  <a:close/>
                </a:path>
                <a:path w="780414" h="832485">
                  <a:moveTo>
                    <a:pt x="89203" y="346837"/>
                  </a:moveTo>
                  <a:lnTo>
                    <a:pt x="89281" y="347218"/>
                  </a:lnTo>
                  <a:lnTo>
                    <a:pt x="89203" y="346837"/>
                  </a:lnTo>
                  <a:close/>
                </a:path>
                <a:path w="780414" h="832485">
                  <a:moveTo>
                    <a:pt x="80959" y="306196"/>
                  </a:moveTo>
                  <a:lnTo>
                    <a:pt x="81025" y="306577"/>
                  </a:lnTo>
                  <a:lnTo>
                    <a:pt x="80959" y="306196"/>
                  </a:lnTo>
                  <a:close/>
                </a:path>
                <a:path w="780414" h="832485">
                  <a:moveTo>
                    <a:pt x="73659" y="264413"/>
                  </a:moveTo>
                  <a:lnTo>
                    <a:pt x="73659" y="264794"/>
                  </a:lnTo>
                  <a:lnTo>
                    <a:pt x="73659" y="264413"/>
                  </a:lnTo>
                  <a:close/>
                </a:path>
                <a:path w="780414" h="832485">
                  <a:moveTo>
                    <a:pt x="67309" y="221742"/>
                  </a:moveTo>
                  <a:close/>
                </a:path>
                <a:path w="780414" h="832485">
                  <a:moveTo>
                    <a:pt x="61693" y="178181"/>
                  </a:moveTo>
                  <a:lnTo>
                    <a:pt x="61721" y="178435"/>
                  </a:lnTo>
                  <a:lnTo>
                    <a:pt x="61693" y="178181"/>
                  </a:lnTo>
                  <a:close/>
                </a:path>
                <a:path w="780414" h="832485">
                  <a:moveTo>
                    <a:pt x="56641" y="133857"/>
                  </a:moveTo>
                  <a:lnTo>
                    <a:pt x="56641" y="133985"/>
                  </a:lnTo>
                  <a:lnTo>
                    <a:pt x="56641" y="133857"/>
                  </a:lnTo>
                  <a:close/>
                </a:path>
                <a:path w="780414" h="832485">
                  <a:moveTo>
                    <a:pt x="51942" y="89154"/>
                  </a:moveTo>
                  <a:close/>
                </a:path>
                <a:path w="780414" h="832485">
                  <a:moveTo>
                    <a:pt x="30860" y="0"/>
                  </a:moveTo>
                  <a:lnTo>
                    <a:pt x="0" y="79375"/>
                  </a:lnTo>
                  <a:lnTo>
                    <a:pt x="25303" y="77005"/>
                  </a:lnTo>
                  <a:lnTo>
                    <a:pt x="24129" y="64388"/>
                  </a:lnTo>
                  <a:lnTo>
                    <a:pt x="49403" y="61975"/>
                  </a:lnTo>
                  <a:lnTo>
                    <a:pt x="69527" y="61975"/>
                  </a:lnTo>
                  <a:lnTo>
                    <a:pt x="30860" y="0"/>
                  </a:lnTo>
                  <a:close/>
                </a:path>
                <a:path w="780414" h="832485">
                  <a:moveTo>
                    <a:pt x="49403" y="61975"/>
                  </a:moveTo>
                  <a:lnTo>
                    <a:pt x="24129" y="64388"/>
                  </a:lnTo>
                  <a:lnTo>
                    <a:pt x="25303" y="77005"/>
                  </a:lnTo>
                  <a:lnTo>
                    <a:pt x="50580" y="74638"/>
                  </a:lnTo>
                  <a:lnTo>
                    <a:pt x="49403" y="61975"/>
                  </a:lnTo>
                  <a:close/>
                </a:path>
                <a:path w="780414" h="832485">
                  <a:moveTo>
                    <a:pt x="69527" y="61975"/>
                  </a:moveTo>
                  <a:lnTo>
                    <a:pt x="49403" y="61975"/>
                  </a:lnTo>
                  <a:lnTo>
                    <a:pt x="50580" y="74638"/>
                  </a:lnTo>
                  <a:lnTo>
                    <a:pt x="75945" y="72262"/>
                  </a:lnTo>
                  <a:lnTo>
                    <a:pt x="69527" y="61975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57043" y="5593841"/>
              <a:ext cx="1557528" cy="2971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4763" y="5631561"/>
              <a:ext cx="1435100" cy="174625"/>
            </a:xfrm>
            <a:custGeom>
              <a:avLst/>
              <a:gdLst/>
              <a:ahLst/>
              <a:cxnLst/>
              <a:rect l="l" t="t" r="r" b="b"/>
              <a:pathLst>
                <a:path w="1435100" h="174625">
                  <a:moveTo>
                    <a:pt x="0" y="174497"/>
                  </a:moveTo>
                  <a:lnTo>
                    <a:pt x="1434846" y="174497"/>
                  </a:lnTo>
                  <a:lnTo>
                    <a:pt x="1434846" y="0"/>
                  </a:lnTo>
                  <a:lnTo>
                    <a:pt x="0" y="0"/>
                  </a:lnTo>
                  <a:lnTo>
                    <a:pt x="0" y="17449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25365" y="1696212"/>
            <a:ext cx="7043420" cy="185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rlito"/>
                <a:cs typeface="Carlito"/>
              </a:rPr>
              <a:t>Implicit </a:t>
            </a:r>
            <a:r>
              <a:rPr sz="2000" b="1" spc="-10" dirty="0">
                <a:latin typeface="Carlito"/>
                <a:cs typeface="Carlito"/>
              </a:rPr>
              <a:t>measures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15" dirty="0">
                <a:latin typeface="Carlito"/>
                <a:cs typeface="Carlito"/>
              </a:rPr>
              <a:t>created </a:t>
            </a:r>
            <a:r>
              <a:rPr sz="2000" spc="-5" dirty="0">
                <a:latin typeface="Carlito"/>
                <a:cs typeface="Carlito"/>
              </a:rPr>
              <a:t>when </a:t>
            </a:r>
            <a:r>
              <a:rPr sz="2000" spc="-15" dirty="0">
                <a:latin typeface="Carlito"/>
                <a:cs typeface="Carlito"/>
              </a:rPr>
              <a:t>you drag </a:t>
            </a:r>
            <a:r>
              <a:rPr sz="2000" spc="-20" dirty="0">
                <a:latin typeface="Carlito"/>
                <a:cs typeface="Carlito"/>
              </a:rPr>
              <a:t>raw </a:t>
            </a:r>
            <a:r>
              <a:rPr sz="2000" spc="-10" dirty="0">
                <a:latin typeface="Carlito"/>
                <a:cs typeface="Carlito"/>
              </a:rPr>
              <a:t>numerical fields  </a:t>
            </a:r>
            <a:r>
              <a:rPr sz="2000" spc="-20" dirty="0">
                <a:latin typeface="Carlito"/>
                <a:cs typeface="Carlito"/>
              </a:rPr>
              <a:t>(like </a:t>
            </a:r>
            <a:r>
              <a:rPr sz="2000" spc="-5" dirty="0">
                <a:latin typeface="Carlito"/>
                <a:cs typeface="Carlito"/>
              </a:rPr>
              <a:t>“</a:t>
            </a:r>
            <a:r>
              <a:rPr sz="2000" i="1" spc="-5" dirty="0">
                <a:latin typeface="Carlito"/>
                <a:cs typeface="Carlito"/>
              </a:rPr>
              <a:t>OrderQuantity</a:t>
            </a:r>
            <a:r>
              <a:rPr sz="2000" spc="-5" dirty="0">
                <a:latin typeface="Carlito"/>
                <a:cs typeface="Carlito"/>
              </a:rPr>
              <a:t>”) </a:t>
            </a:r>
            <a:r>
              <a:rPr sz="2000" spc="-15" dirty="0">
                <a:latin typeface="Carlito"/>
                <a:cs typeface="Carlito"/>
              </a:rPr>
              <a:t>into </a:t>
            </a:r>
            <a:r>
              <a:rPr sz="2000" spc="-5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values </a:t>
            </a:r>
            <a:r>
              <a:rPr sz="2000" spc="-5" dirty="0">
                <a:latin typeface="Carlito"/>
                <a:cs typeface="Carlito"/>
              </a:rPr>
              <a:t>pane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5" dirty="0">
                <a:latin typeface="Carlito"/>
                <a:cs typeface="Carlito"/>
              </a:rPr>
              <a:t>a visual and manually  select the </a:t>
            </a:r>
            <a:r>
              <a:rPr sz="2000" spc="-10" dirty="0">
                <a:latin typeface="Carlito"/>
                <a:cs typeface="Carlito"/>
              </a:rPr>
              <a:t>aggregation </a:t>
            </a:r>
            <a:r>
              <a:rPr sz="2000" spc="-5" dirty="0">
                <a:latin typeface="Carlito"/>
                <a:cs typeface="Carlito"/>
              </a:rPr>
              <a:t>mode (</a:t>
            </a:r>
            <a:r>
              <a:rPr sz="2000" i="1" spc="-5" dirty="0">
                <a:latin typeface="Carlito"/>
                <a:cs typeface="Carlito"/>
              </a:rPr>
              <a:t>Sum, </a:t>
            </a:r>
            <a:r>
              <a:rPr sz="2000" i="1" spc="-15" dirty="0">
                <a:latin typeface="Carlito"/>
                <a:cs typeface="Carlito"/>
              </a:rPr>
              <a:t>Average, </a:t>
            </a:r>
            <a:r>
              <a:rPr sz="2000" i="1" spc="-10" dirty="0">
                <a:latin typeface="Carlito"/>
                <a:cs typeface="Carlito"/>
              </a:rPr>
              <a:t>Min/Max,</a:t>
            </a:r>
            <a:r>
              <a:rPr sz="2000" i="1" spc="95" dirty="0">
                <a:latin typeface="Carlito"/>
                <a:cs typeface="Carlito"/>
              </a:rPr>
              <a:t> </a:t>
            </a:r>
            <a:r>
              <a:rPr sz="2000" i="1" spc="-15" dirty="0">
                <a:latin typeface="Carlito"/>
                <a:cs typeface="Carlito"/>
              </a:rPr>
              <a:t>etc</a:t>
            </a:r>
            <a:r>
              <a:rPr sz="2000" spc="-15" dirty="0">
                <a:latin typeface="Carlito"/>
                <a:cs typeface="Carlito"/>
              </a:rPr>
              <a:t>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rlito"/>
                <a:cs typeface="Carlito"/>
              </a:rPr>
              <a:t>Explicit </a:t>
            </a:r>
            <a:r>
              <a:rPr sz="2000" b="1" spc="-10" dirty="0">
                <a:latin typeface="Carlito"/>
                <a:cs typeface="Carlito"/>
              </a:rPr>
              <a:t>measures </a:t>
            </a:r>
            <a:r>
              <a:rPr sz="2000" spc="-10" dirty="0">
                <a:latin typeface="Carlito"/>
                <a:cs typeface="Carlito"/>
              </a:rPr>
              <a:t>are created by </a:t>
            </a:r>
            <a:r>
              <a:rPr sz="2000" dirty="0">
                <a:latin typeface="Carlito"/>
                <a:cs typeface="Carlito"/>
              </a:rPr>
              <a:t>actually </a:t>
            </a:r>
            <a:r>
              <a:rPr sz="2000" spc="-10" dirty="0">
                <a:latin typeface="Carlito"/>
                <a:cs typeface="Carlito"/>
              </a:rPr>
              <a:t>entering </a:t>
            </a:r>
            <a:r>
              <a:rPr sz="2000" spc="-15" dirty="0">
                <a:latin typeface="Carlito"/>
                <a:cs typeface="Carlito"/>
              </a:rPr>
              <a:t>DAX </a:t>
            </a:r>
            <a:r>
              <a:rPr sz="2000" spc="-5" dirty="0">
                <a:latin typeface="Carlito"/>
                <a:cs typeface="Carlito"/>
              </a:rPr>
              <a:t>functions</a:t>
            </a:r>
            <a:r>
              <a:rPr sz="2000" spc="8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(or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adding </a:t>
            </a:r>
            <a:r>
              <a:rPr sz="2000" spc="-5" dirty="0">
                <a:latin typeface="Carlito"/>
                <a:cs typeface="Carlito"/>
              </a:rPr>
              <a:t>“</a:t>
            </a:r>
            <a:r>
              <a:rPr sz="2000" i="1" spc="-5" dirty="0">
                <a:latin typeface="Carlito"/>
                <a:cs typeface="Carlito"/>
              </a:rPr>
              <a:t>quick measures</a:t>
            </a:r>
            <a:r>
              <a:rPr sz="2000" spc="-5" dirty="0">
                <a:latin typeface="Carlito"/>
                <a:cs typeface="Carlito"/>
              </a:rPr>
              <a:t>”) </a:t>
            </a:r>
            <a:r>
              <a:rPr sz="2000" spc="-10" dirty="0">
                <a:latin typeface="Carlito"/>
                <a:cs typeface="Carlito"/>
              </a:rPr>
              <a:t>to define calculated columns </a:t>
            </a:r>
            <a:r>
              <a:rPr sz="2000" spc="-5" dirty="0">
                <a:latin typeface="Carlito"/>
                <a:cs typeface="Carlito"/>
              </a:rPr>
              <a:t>or</a:t>
            </a:r>
            <a:r>
              <a:rPr sz="2000" spc="8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measures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7771" y="4186864"/>
            <a:ext cx="5819140" cy="14357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 marR="130810">
              <a:lnSpc>
                <a:spcPct val="100000"/>
              </a:lnSpc>
              <a:spcBef>
                <a:spcPts val="315"/>
              </a:spcBef>
            </a:pP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Implicit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measures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are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only accessible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within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specific visualization 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which it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was created,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cannot be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referenced</a:t>
            </a:r>
            <a:r>
              <a:rPr sz="1600" spc="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elsewhere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0D0D0D"/>
                </a:solidFill>
                <a:latin typeface="Carlito"/>
                <a:cs typeface="Carlito"/>
              </a:rPr>
              <a:t>Explicit </a:t>
            </a:r>
            <a:r>
              <a:rPr sz="1600" b="1" spc="-10" dirty="0">
                <a:solidFill>
                  <a:srgbClr val="0D0D0D"/>
                </a:solidFill>
                <a:latin typeface="Carlito"/>
                <a:cs typeface="Carlito"/>
              </a:rPr>
              <a:t>measures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can be used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anywhere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the report,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and</a:t>
            </a:r>
            <a:r>
              <a:rPr sz="1600" spc="5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referenced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within other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DAX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calculations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create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“measure</a:t>
            </a:r>
            <a:r>
              <a:rPr sz="1600" spc="4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trees”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31208" y="4135246"/>
            <a:ext cx="7035800" cy="1626870"/>
            <a:chOff x="4331208" y="4135246"/>
            <a:chExt cx="7035800" cy="1626870"/>
          </a:xfrm>
        </p:grpSpPr>
        <p:sp>
          <p:nvSpPr>
            <p:cNvPr id="16" name="object 16"/>
            <p:cNvSpPr/>
            <p:nvPr/>
          </p:nvSpPr>
          <p:spPr>
            <a:xfrm>
              <a:off x="4736211" y="4147946"/>
              <a:ext cx="6617970" cy="1601470"/>
            </a:xfrm>
            <a:custGeom>
              <a:avLst/>
              <a:gdLst/>
              <a:ahLst/>
              <a:cxnLst/>
              <a:rect l="l" t="t" r="r" b="b"/>
              <a:pathLst>
                <a:path w="6617970" h="1601470">
                  <a:moveTo>
                    <a:pt x="0" y="1600961"/>
                  </a:moveTo>
                  <a:lnTo>
                    <a:pt x="6617969" y="1600961"/>
                  </a:lnTo>
                  <a:lnTo>
                    <a:pt x="6617969" y="0"/>
                  </a:lnTo>
                  <a:lnTo>
                    <a:pt x="0" y="0"/>
                  </a:lnTo>
                  <a:lnTo>
                    <a:pt x="0" y="1600961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31208" y="4528565"/>
              <a:ext cx="822198" cy="8221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45434" y="242569"/>
            <a:ext cx="54997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IMPLICIT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10" dirty="0">
                <a:latin typeface="Carlito"/>
                <a:cs typeface="Carlito"/>
              </a:rPr>
              <a:t>EXPLICIT</a:t>
            </a:r>
            <a:r>
              <a:rPr sz="3200" b="0" spc="-175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MEASURES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10386" y="5891529"/>
            <a:ext cx="18237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Carlito"/>
                <a:cs typeface="Carlito"/>
              </a:rPr>
              <a:t>Example of an </a:t>
            </a:r>
            <a:r>
              <a:rPr sz="1100" b="1" i="1" spc="-5" dirty="0">
                <a:latin typeface="Carlito"/>
                <a:cs typeface="Carlito"/>
              </a:rPr>
              <a:t>implicit</a:t>
            </a:r>
            <a:r>
              <a:rPr sz="1100" b="1" i="1" spc="10" dirty="0">
                <a:latin typeface="Carlito"/>
                <a:cs typeface="Carlito"/>
              </a:rPr>
              <a:t> </a:t>
            </a:r>
            <a:r>
              <a:rPr sz="1100" b="1" i="1" spc="-5" dirty="0">
                <a:latin typeface="Carlito"/>
                <a:cs typeface="Carlito"/>
              </a:rPr>
              <a:t>measure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244" y="1214119"/>
            <a:ext cx="10255250" cy="4972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b="1" spc="-5" dirty="0">
                <a:latin typeface="Carlito"/>
                <a:cs typeface="Carlito"/>
              </a:rPr>
              <a:t>Connect, </a:t>
            </a:r>
            <a:r>
              <a:rPr sz="2800" b="1" spc="-15" dirty="0">
                <a:latin typeface="Carlito"/>
                <a:cs typeface="Carlito"/>
              </a:rPr>
              <a:t>transform </a:t>
            </a:r>
            <a:r>
              <a:rPr sz="2800" b="1" dirty="0">
                <a:latin typeface="Carlito"/>
                <a:cs typeface="Carlito"/>
              </a:rPr>
              <a:t>and </a:t>
            </a:r>
            <a:r>
              <a:rPr sz="2800" b="1" spc="-10" dirty="0">
                <a:latin typeface="Carlito"/>
                <a:cs typeface="Carlito"/>
              </a:rPr>
              <a:t>analyze </a:t>
            </a:r>
            <a:r>
              <a:rPr sz="2800" b="1" i="1" dirty="0">
                <a:latin typeface="Carlito"/>
                <a:cs typeface="Carlito"/>
              </a:rPr>
              <a:t>millions </a:t>
            </a:r>
            <a:r>
              <a:rPr sz="2800" b="1" dirty="0">
                <a:latin typeface="Carlito"/>
                <a:cs typeface="Carlito"/>
              </a:rPr>
              <a:t>of </a:t>
            </a:r>
            <a:r>
              <a:rPr sz="2800" b="1" spc="-20" dirty="0">
                <a:latin typeface="Carlito"/>
                <a:cs typeface="Carlito"/>
              </a:rPr>
              <a:t>rows </a:t>
            </a:r>
            <a:r>
              <a:rPr sz="2800" b="1" dirty="0">
                <a:latin typeface="Carlito"/>
                <a:cs typeface="Carlito"/>
              </a:rPr>
              <a:t>of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15" dirty="0">
                <a:latin typeface="Carlito"/>
                <a:cs typeface="Carlito"/>
              </a:rPr>
              <a:t>data</a:t>
            </a:r>
            <a:endParaRPr sz="2800">
              <a:latin typeface="Carlito"/>
              <a:cs typeface="Carlito"/>
            </a:endParaRPr>
          </a:p>
          <a:p>
            <a:pPr marL="1270000" marR="140970" lvl="1" indent="-3429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virtually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anywhere (database tables,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flat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files, cloud services,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folders, etc),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 create fully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automated data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shaping and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loading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(ETL)</a:t>
            </a:r>
            <a:r>
              <a:rPr sz="18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procedures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252525"/>
              </a:buClr>
              <a:buFont typeface="Arial"/>
              <a:buChar char="•"/>
            </a:pPr>
            <a:endParaRPr sz="19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b="1" dirty="0">
                <a:latin typeface="Carlito"/>
                <a:cs typeface="Carlito"/>
              </a:rPr>
              <a:t>Build </a:t>
            </a:r>
            <a:r>
              <a:rPr sz="2800" b="1" spc="-10" dirty="0">
                <a:latin typeface="Carlito"/>
                <a:cs typeface="Carlito"/>
              </a:rPr>
              <a:t>relational </a:t>
            </a:r>
            <a:r>
              <a:rPr sz="2800" b="1" spc="-5" dirty="0">
                <a:latin typeface="Carlito"/>
                <a:cs typeface="Carlito"/>
              </a:rPr>
              <a:t>models </a:t>
            </a:r>
            <a:r>
              <a:rPr sz="2800" b="1" spc="-15" dirty="0">
                <a:latin typeface="Carlito"/>
                <a:cs typeface="Carlito"/>
              </a:rPr>
              <a:t>to </a:t>
            </a:r>
            <a:r>
              <a:rPr sz="2800" b="1" dirty="0">
                <a:latin typeface="Carlito"/>
                <a:cs typeface="Carlito"/>
              </a:rPr>
              <a:t>blend </a:t>
            </a:r>
            <a:r>
              <a:rPr sz="2800" b="1" spc="-15" dirty="0">
                <a:latin typeface="Carlito"/>
                <a:cs typeface="Carlito"/>
              </a:rPr>
              <a:t>data </a:t>
            </a:r>
            <a:r>
              <a:rPr sz="2800" b="1" spc="-10" dirty="0">
                <a:latin typeface="Carlito"/>
                <a:cs typeface="Carlito"/>
              </a:rPr>
              <a:t>from </a:t>
            </a:r>
            <a:r>
              <a:rPr sz="2800" b="1" spc="-5" dirty="0">
                <a:latin typeface="Carlito"/>
                <a:cs typeface="Carlito"/>
              </a:rPr>
              <a:t>multiple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sources</a:t>
            </a:r>
            <a:endParaRPr sz="2800">
              <a:latin typeface="Carlito"/>
              <a:cs typeface="Carlito"/>
            </a:endParaRPr>
          </a:p>
          <a:p>
            <a:pPr marL="1212850" lvl="1" indent="-28638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212850" algn="l"/>
                <a:tab pos="1213485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Create table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relationships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analyze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holistic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performance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across an entire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800" i="1" spc="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252525"/>
              </a:buClr>
              <a:buFont typeface="Arial"/>
              <a:buChar char="•"/>
            </a:pPr>
            <a:endParaRPr sz="19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b="1" spc="-10" dirty="0">
                <a:latin typeface="Carlito"/>
                <a:cs typeface="Carlito"/>
              </a:rPr>
              <a:t>Define complex </a:t>
            </a:r>
            <a:r>
              <a:rPr sz="2800" b="1" spc="-5" dirty="0">
                <a:latin typeface="Carlito"/>
                <a:cs typeface="Carlito"/>
              </a:rPr>
              <a:t>calculations </a:t>
            </a:r>
            <a:r>
              <a:rPr sz="2800" b="1" dirty="0">
                <a:latin typeface="Carlito"/>
                <a:cs typeface="Carlito"/>
              </a:rPr>
              <a:t>using </a:t>
            </a:r>
            <a:r>
              <a:rPr sz="2800" b="1" spc="-15" dirty="0">
                <a:latin typeface="Carlito"/>
                <a:cs typeface="Carlito"/>
              </a:rPr>
              <a:t>Data </a:t>
            </a:r>
            <a:r>
              <a:rPr sz="2800" b="1" spc="-5" dirty="0">
                <a:latin typeface="Carlito"/>
                <a:cs typeface="Carlito"/>
              </a:rPr>
              <a:t>Analysis Expressions </a:t>
            </a:r>
            <a:r>
              <a:rPr sz="2800" b="1" spc="-15" dirty="0">
                <a:latin typeface="Carlito"/>
                <a:cs typeface="Carlito"/>
              </a:rPr>
              <a:t>(DAX)</a:t>
            </a:r>
            <a:endParaRPr sz="2800">
              <a:latin typeface="Carlito"/>
              <a:cs typeface="Carlito"/>
            </a:endParaRPr>
          </a:p>
          <a:p>
            <a:pPr marL="1212850" lvl="1" indent="-28638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212850" algn="l"/>
                <a:tab pos="1213485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Enhance datasets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enable advanced analytics with powerful 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portable DAX</a:t>
            </a:r>
            <a:r>
              <a:rPr sz="1800" i="1" spc="1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expressions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52525"/>
              </a:buClr>
              <a:buFont typeface="Arial"/>
              <a:buChar char="•"/>
            </a:pPr>
            <a:endParaRPr sz="17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b="1" spc="-10" dirty="0">
                <a:latin typeface="Carlito"/>
                <a:cs typeface="Carlito"/>
              </a:rPr>
              <a:t>Visualize </a:t>
            </a:r>
            <a:r>
              <a:rPr sz="2800" b="1" spc="-15" dirty="0">
                <a:latin typeface="Carlito"/>
                <a:cs typeface="Carlito"/>
              </a:rPr>
              <a:t>data </a:t>
            </a:r>
            <a:r>
              <a:rPr sz="2800" b="1" spc="-5" dirty="0">
                <a:latin typeface="Carlito"/>
                <a:cs typeface="Carlito"/>
              </a:rPr>
              <a:t>with </a:t>
            </a:r>
            <a:r>
              <a:rPr sz="2800" b="1" spc="-15" dirty="0">
                <a:latin typeface="Carlito"/>
                <a:cs typeface="Carlito"/>
              </a:rPr>
              <a:t>interactive </a:t>
            </a:r>
            <a:r>
              <a:rPr sz="2800" b="1" spc="-10" dirty="0">
                <a:latin typeface="Carlito"/>
                <a:cs typeface="Carlito"/>
              </a:rPr>
              <a:t>reports </a:t>
            </a:r>
            <a:r>
              <a:rPr sz="2800" b="1" dirty="0">
                <a:latin typeface="Carlito"/>
                <a:cs typeface="Carlito"/>
              </a:rPr>
              <a:t>&amp;</a:t>
            </a:r>
            <a:r>
              <a:rPr sz="2800" b="1" spc="3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dashboards</a:t>
            </a:r>
            <a:endParaRPr sz="2800">
              <a:latin typeface="Carlito"/>
              <a:cs typeface="Carlito"/>
            </a:endParaRPr>
          </a:p>
          <a:p>
            <a:pPr marL="1212850" lvl="1" indent="-28638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212850" algn="l"/>
                <a:tab pos="1213485" algn="l"/>
              </a:tabLst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Build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custom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business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intelligence tools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best-in-class visualization and dashboard</a:t>
            </a:r>
            <a:r>
              <a:rPr sz="1800" i="1" spc="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features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252525"/>
              </a:buClr>
              <a:buFont typeface="Arial"/>
              <a:buChar char="•"/>
            </a:pPr>
            <a:endParaRPr sz="17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b="1" spc="-20" dirty="0">
                <a:latin typeface="Carlito"/>
                <a:cs typeface="Carlito"/>
              </a:rPr>
              <a:t>Power </a:t>
            </a:r>
            <a:r>
              <a:rPr sz="2800" b="1" dirty="0">
                <a:latin typeface="Carlito"/>
                <a:cs typeface="Carlito"/>
              </a:rPr>
              <a:t>BI is the </a:t>
            </a:r>
            <a:r>
              <a:rPr sz="2800" b="1" spc="-5" dirty="0">
                <a:latin typeface="Carlito"/>
                <a:cs typeface="Carlito"/>
              </a:rPr>
              <a:t>industry </a:t>
            </a:r>
            <a:r>
              <a:rPr sz="2800" b="1" dirty="0">
                <a:latin typeface="Carlito"/>
                <a:cs typeface="Carlito"/>
              </a:rPr>
              <a:t>leader among BI</a:t>
            </a:r>
            <a:r>
              <a:rPr sz="2800" b="1" spc="2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platforms</a:t>
            </a:r>
            <a:endParaRPr sz="2800">
              <a:latin typeface="Carlito"/>
              <a:cs typeface="Carlito"/>
            </a:endParaRPr>
          </a:p>
          <a:p>
            <a:pPr marL="1212850" lvl="1" indent="-28638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1212850" algn="l"/>
                <a:tab pos="1213485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Microsoft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BI is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intuitive, powerful 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absolutely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FREE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get</a:t>
            </a:r>
            <a:r>
              <a:rPr sz="18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started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0523" y="242569"/>
            <a:ext cx="2793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WHY </a:t>
            </a:r>
            <a:r>
              <a:rPr sz="3200" b="0" spc="-10" dirty="0">
                <a:latin typeface="Carlito"/>
                <a:cs typeface="Carlito"/>
              </a:rPr>
              <a:t>POWER</a:t>
            </a:r>
            <a:r>
              <a:rPr sz="3200" b="0" spc="-35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BI?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875" y="2180059"/>
            <a:ext cx="2694305" cy="4290695"/>
            <a:chOff x="486875" y="2180059"/>
            <a:chExt cx="2694305" cy="4290695"/>
          </a:xfrm>
        </p:grpSpPr>
        <p:sp>
          <p:nvSpPr>
            <p:cNvPr id="3" name="object 3"/>
            <p:cNvSpPr/>
            <p:nvPr/>
          </p:nvSpPr>
          <p:spPr>
            <a:xfrm>
              <a:off x="486875" y="2180059"/>
              <a:ext cx="2693754" cy="42900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8348" y="2191511"/>
              <a:ext cx="2624327" cy="4220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3268" y="1192021"/>
            <a:ext cx="10840085" cy="168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Remember that </a:t>
            </a:r>
            <a:r>
              <a:rPr sz="2400" spc="-5" dirty="0">
                <a:latin typeface="Carlito"/>
                <a:cs typeface="Carlito"/>
              </a:rPr>
              <a:t>measures </a:t>
            </a:r>
            <a:r>
              <a:rPr sz="2400" spc="-10" dirty="0">
                <a:latin typeface="Carlito"/>
                <a:cs typeface="Carlito"/>
              </a:rPr>
              <a:t>are </a:t>
            </a:r>
            <a:r>
              <a:rPr sz="2400" spc="-15" dirty="0">
                <a:latin typeface="Carlito"/>
                <a:cs typeface="Carlito"/>
              </a:rPr>
              <a:t>evaluated </a:t>
            </a:r>
            <a:r>
              <a:rPr sz="2400" spc="-5" dirty="0">
                <a:latin typeface="Carlito"/>
                <a:cs typeface="Carlito"/>
              </a:rPr>
              <a:t>based on </a:t>
            </a:r>
            <a:r>
              <a:rPr sz="2400" b="1" spc="-10" dirty="0">
                <a:latin typeface="Carlito"/>
                <a:cs typeface="Carlito"/>
              </a:rPr>
              <a:t>filter </a:t>
            </a:r>
            <a:r>
              <a:rPr sz="2400" b="1" spc="-15" dirty="0">
                <a:latin typeface="Carlito"/>
                <a:cs typeface="Carlito"/>
              </a:rPr>
              <a:t>context</a:t>
            </a:r>
            <a:r>
              <a:rPr sz="2400" spc="-15" dirty="0">
                <a:latin typeface="Carlito"/>
                <a:cs typeface="Carlito"/>
              </a:rPr>
              <a:t>, </a:t>
            </a:r>
            <a:r>
              <a:rPr sz="2400" dirty="0">
                <a:latin typeface="Carlito"/>
                <a:cs typeface="Carlito"/>
              </a:rPr>
              <a:t>which means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5" dirty="0">
                <a:latin typeface="Carlito"/>
                <a:cs typeface="Carlito"/>
              </a:rPr>
              <a:t>they  </a:t>
            </a:r>
            <a:r>
              <a:rPr sz="2400" spc="-10" dirty="0">
                <a:latin typeface="Carlito"/>
                <a:cs typeface="Carlito"/>
              </a:rPr>
              <a:t>recalculate </a:t>
            </a:r>
            <a:r>
              <a:rPr sz="2400" spc="-5" dirty="0">
                <a:latin typeface="Carlito"/>
                <a:cs typeface="Carlito"/>
              </a:rPr>
              <a:t>whenever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fields or </a:t>
            </a:r>
            <a:r>
              <a:rPr sz="2400" spc="-15" dirty="0">
                <a:latin typeface="Carlito"/>
                <a:cs typeface="Carlito"/>
              </a:rPr>
              <a:t>filters </a:t>
            </a:r>
            <a:r>
              <a:rPr sz="2400" spc="-10" dirty="0">
                <a:latin typeface="Carlito"/>
                <a:cs typeface="Carlito"/>
              </a:rPr>
              <a:t>around </a:t>
            </a:r>
            <a:r>
              <a:rPr sz="2400" dirty="0">
                <a:latin typeface="Carlito"/>
                <a:cs typeface="Carlito"/>
              </a:rPr>
              <a:t>them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change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Carlito"/>
              <a:cs typeface="Carlito"/>
            </a:endParaRPr>
          </a:p>
          <a:p>
            <a:pPr marL="301942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particular value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matrix,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b="1" spc="-40" dirty="0">
                <a:solidFill>
                  <a:srgbClr val="252525"/>
                </a:solidFill>
                <a:latin typeface="Carlito"/>
                <a:cs typeface="Carlito"/>
              </a:rPr>
              <a:t>Total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Orders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measure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calculated</a:t>
            </a:r>
            <a:r>
              <a:rPr sz="1800" spc="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based</a:t>
            </a:r>
            <a:endParaRPr sz="1800">
              <a:latin typeface="Carlito"/>
              <a:cs typeface="Carlito"/>
            </a:endParaRPr>
          </a:p>
          <a:p>
            <a:pPr marL="3019425">
              <a:lnSpc>
                <a:spcPct val="100000"/>
              </a:lnSpc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following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context: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Products[</a:t>
            </a:r>
            <a:r>
              <a:rPr sz="1800" b="1" i="1" spc="-5" dirty="0">
                <a:solidFill>
                  <a:srgbClr val="252525"/>
                </a:solidFill>
                <a:latin typeface="Carlito"/>
                <a:cs typeface="Carlito"/>
              </a:rPr>
              <a:t>ProductName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800" b="1" i="1" spc="-20" dirty="0">
                <a:solidFill>
                  <a:srgbClr val="E6AE00"/>
                </a:solidFill>
                <a:latin typeface="Carlito"/>
                <a:cs typeface="Carlito"/>
              </a:rPr>
              <a:t>Touring </a:t>
            </a:r>
            <a:r>
              <a:rPr sz="1800" b="1" i="1" spc="-5" dirty="0">
                <a:solidFill>
                  <a:srgbClr val="E6AE00"/>
                </a:solidFill>
                <a:latin typeface="Carlito"/>
                <a:cs typeface="Carlito"/>
              </a:rPr>
              <a:t>Tire</a:t>
            </a:r>
            <a:r>
              <a:rPr sz="1800" b="1" i="1" spc="11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800" b="1" i="1" spc="-15" dirty="0">
                <a:solidFill>
                  <a:srgbClr val="E6AE00"/>
                </a:solidFill>
                <a:latin typeface="Carlito"/>
                <a:cs typeface="Carlito"/>
              </a:rPr>
              <a:t>Tube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0120" y="2932683"/>
            <a:ext cx="8201025" cy="260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0" marR="24130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This allows the measure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to return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total order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quantity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product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specifically (or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whatever 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labels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dictate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– years,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countries,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product categories,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customer names,</a:t>
            </a:r>
            <a:r>
              <a:rPr sz="1400" i="1" spc="2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etc)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800" spc="-45" dirty="0">
                <a:solidFill>
                  <a:srgbClr val="252525"/>
                </a:solidFill>
                <a:latin typeface="Carlito"/>
                <a:cs typeface="Carlito"/>
              </a:rPr>
              <a:t>Total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800" b="1" i="1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calculated by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summing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values above;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evaluates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as its</a:t>
            </a:r>
            <a:r>
              <a:rPr sz="1800" spc="1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own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measure,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800" b="1" dirty="0">
                <a:solidFill>
                  <a:srgbClr val="252525"/>
                </a:solidFill>
                <a:latin typeface="Carlito"/>
                <a:cs typeface="Carlito"/>
              </a:rPr>
              <a:t>no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800" b="1" spc="-15" dirty="0">
                <a:solidFill>
                  <a:srgbClr val="252525"/>
                </a:solidFill>
                <a:latin typeface="Carlito"/>
                <a:cs typeface="Carlito"/>
              </a:rPr>
              <a:t>context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since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we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aren’t calculating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orders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specific</a:t>
            </a:r>
            <a:r>
              <a:rPr sz="1800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product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arlito"/>
              <a:cs typeface="Carlito"/>
            </a:endParaRPr>
          </a:p>
          <a:p>
            <a:pPr marL="1653539">
              <a:lnSpc>
                <a:spcPct val="100000"/>
              </a:lnSpc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653539">
              <a:lnSpc>
                <a:spcPct val="100000"/>
              </a:lnSpc>
              <a:spcBef>
                <a:spcPts val="315"/>
              </a:spcBef>
            </a:pP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Each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measure value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in a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report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is </a:t>
            </a:r>
            <a:r>
              <a:rPr sz="1600" b="1" i="1" spc="-15" dirty="0">
                <a:solidFill>
                  <a:srgbClr val="0D0D0D"/>
                </a:solidFill>
                <a:latin typeface="Carlito"/>
                <a:cs typeface="Carlito"/>
              </a:rPr>
              <a:t>like </a:t>
            </a:r>
            <a:r>
              <a:rPr sz="1600" b="1" i="1" dirty="0">
                <a:solidFill>
                  <a:srgbClr val="0D0D0D"/>
                </a:solidFill>
                <a:latin typeface="Carlito"/>
                <a:cs typeface="Carlito"/>
              </a:rPr>
              <a:t>an island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, and</a:t>
            </a:r>
            <a:r>
              <a:rPr sz="1600" spc="-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calculates</a:t>
            </a:r>
            <a:endParaRPr sz="1600">
              <a:latin typeface="Carlito"/>
              <a:cs typeface="Carlito"/>
            </a:endParaRPr>
          </a:p>
          <a:p>
            <a:pPr marL="1653539">
              <a:lnSpc>
                <a:spcPct val="100000"/>
              </a:lnSpc>
            </a:pP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according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to it’s </a:t>
            </a:r>
            <a:r>
              <a:rPr sz="1600" spc="-5" dirty="0">
                <a:solidFill>
                  <a:srgbClr val="0D0D0D"/>
                </a:solidFill>
                <a:latin typeface="Carlito"/>
                <a:cs typeface="Carlito"/>
              </a:rPr>
              <a:t>own </a:t>
            </a:r>
            <a:r>
              <a:rPr sz="1600" spc="-10" dirty="0">
                <a:solidFill>
                  <a:srgbClr val="0D0D0D"/>
                </a:solidFill>
                <a:latin typeface="Carlito"/>
                <a:cs typeface="Carlito"/>
              </a:rPr>
              <a:t>filter </a:t>
            </a:r>
            <a:r>
              <a:rPr sz="1600" spc="-15" dirty="0">
                <a:solidFill>
                  <a:srgbClr val="0D0D0D"/>
                </a:solidFill>
                <a:latin typeface="Carlito"/>
                <a:cs typeface="Carlito"/>
              </a:rPr>
              <a:t>context </a:t>
            </a:r>
            <a:r>
              <a:rPr sz="1600" dirty="0">
                <a:solidFill>
                  <a:srgbClr val="0D0D0D"/>
                </a:solidFill>
                <a:latin typeface="Carlito"/>
                <a:cs typeface="Carlito"/>
              </a:rPr>
              <a:t>(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even </a:t>
            </a:r>
            <a:r>
              <a:rPr sz="1600" i="1" spc="-30" dirty="0">
                <a:solidFill>
                  <a:srgbClr val="0D0D0D"/>
                </a:solidFill>
                <a:latin typeface="Carlito"/>
                <a:cs typeface="Carlito"/>
              </a:rPr>
              <a:t>Totals </a:t>
            </a:r>
            <a:r>
              <a:rPr sz="1600" i="1" spc="-5" dirty="0">
                <a:solidFill>
                  <a:srgbClr val="0D0D0D"/>
                </a:solidFill>
                <a:latin typeface="Carlito"/>
                <a:cs typeface="Carlito"/>
              </a:rPr>
              <a:t>and </a:t>
            </a:r>
            <a:r>
              <a:rPr sz="1600" i="1" dirty="0">
                <a:solidFill>
                  <a:srgbClr val="0D0D0D"/>
                </a:solidFill>
                <a:latin typeface="Carlito"/>
                <a:cs typeface="Carlito"/>
              </a:rPr>
              <a:t>Grand</a:t>
            </a:r>
            <a:r>
              <a:rPr sz="1600" i="1" spc="9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600" i="1" spc="-25" dirty="0">
                <a:solidFill>
                  <a:srgbClr val="0D0D0D"/>
                </a:solidFill>
                <a:latin typeface="Carlito"/>
                <a:cs typeface="Carlito"/>
              </a:rPr>
              <a:t>Totals</a:t>
            </a:r>
            <a:r>
              <a:rPr sz="1600" spc="-25" dirty="0">
                <a:solidFill>
                  <a:srgbClr val="0D0D0D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37229" y="242569"/>
            <a:ext cx="5716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UNDERSTANDING </a:t>
            </a:r>
            <a:r>
              <a:rPr sz="3200" b="0" spc="-45" dirty="0">
                <a:latin typeface="Carlito"/>
                <a:cs typeface="Carlito"/>
              </a:rPr>
              <a:t>FILTER</a:t>
            </a:r>
            <a:r>
              <a:rPr sz="3200" b="0" spc="70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CONTEXT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773173" y="2456179"/>
            <a:ext cx="1624965" cy="3987800"/>
            <a:chOff x="1773173" y="2456179"/>
            <a:chExt cx="1624965" cy="3987800"/>
          </a:xfrm>
        </p:grpSpPr>
        <p:sp>
          <p:nvSpPr>
            <p:cNvPr id="10" name="object 10"/>
            <p:cNvSpPr/>
            <p:nvPr/>
          </p:nvSpPr>
          <p:spPr>
            <a:xfrm>
              <a:off x="1773173" y="6172187"/>
              <a:ext cx="660704" cy="2711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10892" y="6209919"/>
              <a:ext cx="538480" cy="148590"/>
            </a:xfrm>
            <a:custGeom>
              <a:avLst/>
              <a:gdLst/>
              <a:ahLst/>
              <a:cxnLst/>
              <a:rect l="l" t="t" r="r" b="b"/>
              <a:pathLst>
                <a:path w="538480" h="148589">
                  <a:moveTo>
                    <a:pt x="0" y="148589"/>
                  </a:moveTo>
                  <a:lnTo>
                    <a:pt x="537971" y="148589"/>
                  </a:lnTo>
                  <a:lnTo>
                    <a:pt x="537971" y="0"/>
                  </a:lnTo>
                  <a:lnTo>
                    <a:pt x="0" y="0"/>
                  </a:lnTo>
                  <a:lnTo>
                    <a:pt x="0" y="1485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3935" y="3029699"/>
              <a:ext cx="660704" cy="271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1654" y="3067430"/>
              <a:ext cx="538480" cy="149860"/>
            </a:xfrm>
            <a:custGeom>
              <a:avLst/>
              <a:gdLst/>
              <a:ahLst/>
              <a:cxnLst/>
              <a:rect l="l" t="t" r="r" b="b"/>
              <a:pathLst>
                <a:path w="538480" h="149860">
                  <a:moveTo>
                    <a:pt x="0" y="149351"/>
                  </a:moveTo>
                  <a:lnTo>
                    <a:pt x="537971" y="149351"/>
                  </a:lnTo>
                  <a:lnTo>
                    <a:pt x="537971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81733" y="2456179"/>
              <a:ext cx="1216660" cy="3763645"/>
            </a:xfrm>
            <a:custGeom>
              <a:avLst/>
              <a:gdLst/>
              <a:ahLst/>
              <a:cxnLst/>
              <a:rect l="l" t="t" r="r" b="b"/>
              <a:pathLst>
                <a:path w="1216660" h="3763645">
                  <a:moveTo>
                    <a:pt x="1185926" y="26797"/>
                  </a:moveTo>
                  <a:lnTo>
                    <a:pt x="1175181" y="23241"/>
                  </a:lnTo>
                  <a:lnTo>
                    <a:pt x="1105027" y="0"/>
                  </a:lnTo>
                  <a:lnTo>
                    <a:pt x="1108671" y="25184"/>
                  </a:lnTo>
                  <a:lnTo>
                    <a:pt x="1039114" y="35941"/>
                  </a:lnTo>
                  <a:lnTo>
                    <a:pt x="966343" y="48768"/>
                  </a:lnTo>
                  <a:lnTo>
                    <a:pt x="893445" y="64262"/>
                  </a:lnTo>
                  <a:lnTo>
                    <a:pt x="820547" y="83058"/>
                  </a:lnTo>
                  <a:lnTo>
                    <a:pt x="783971" y="93980"/>
                  </a:lnTo>
                  <a:lnTo>
                    <a:pt x="747395" y="106045"/>
                  </a:lnTo>
                  <a:lnTo>
                    <a:pt x="710819" y="119380"/>
                  </a:lnTo>
                  <a:lnTo>
                    <a:pt x="674243" y="133985"/>
                  </a:lnTo>
                  <a:lnTo>
                    <a:pt x="637667" y="150114"/>
                  </a:lnTo>
                  <a:lnTo>
                    <a:pt x="601091" y="167894"/>
                  </a:lnTo>
                  <a:lnTo>
                    <a:pt x="564515" y="187198"/>
                  </a:lnTo>
                  <a:lnTo>
                    <a:pt x="527939" y="208026"/>
                  </a:lnTo>
                  <a:lnTo>
                    <a:pt x="491490" y="230505"/>
                  </a:lnTo>
                  <a:lnTo>
                    <a:pt x="455041" y="254000"/>
                  </a:lnTo>
                  <a:lnTo>
                    <a:pt x="418592" y="279019"/>
                  </a:lnTo>
                  <a:lnTo>
                    <a:pt x="382143" y="304927"/>
                  </a:lnTo>
                  <a:lnTo>
                    <a:pt x="345821" y="331978"/>
                  </a:lnTo>
                  <a:lnTo>
                    <a:pt x="309372" y="359918"/>
                  </a:lnTo>
                  <a:lnTo>
                    <a:pt x="273050" y="388747"/>
                  </a:lnTo>
                  <a:lnTo>
                    <a:pt x="236855" y="418211"/>
                  </a:lnTo>
                  <a:lnTo>
                    <a:pt x="200533" y="448310"/>
                  </a:lnTo>
                  <a:lnTo>
                    <a:pt x="164211" y="478790"/>
                  </a:lnTo>
                  <a:lnTo>
                    <a:pt x="19304" y="604012"/>
                  </a:lnTo>
                  <a:lnTo>
                    <a:pt x="36068" y="623062"/>
                  </a:lnTo>
                  <a:lnTo>
                    <a:pt x="108458" y="560197"/>
                  </a:lnTo>
                  <a:lnTo>
                    <a:pt x="108331" y="560197"/>
                  </a:lnTo>
                  <a:lnTo>
                    <a:pt x="180721" y="498094"/>
                  </a:lnTo>
                  <a:lnTo>
                    <a:pt x="180594" y="498221"/>
                  </a:lnTo>
                  <a:lnTo>
                    <a:pt x="180733" y="498094"/>
                  </a:lnTo>
                  <a:lnTo>
                    <a:pt x="216789" y="467741"/>
                  </a:lnTo>
                  <a:lnTo>
                    <a:pt x="252984" y="437769"/>
                  </a:lnTo>
                  <a:lnTo>
                    <a:pt x="252857" y="437896"/>
                  </a:lnTo>
                  <a:lnTo>
                    <a:pt x="253009" y="437769"/>
                  </a:lnTo>
                  <a:lnTo>
                    <a:pt x="289052" y="408559"/>
                  </a:lnTo>
                  <a:lnTo>
                    <a:pt x="288925" y="408559"/>
                  </a:lnTo>
                  <a:lnTo>
                    <a:pt x="325120" y="379984"/>
                  </a:lnTo>
                  <a:lnTo>
                    <a:pt x="324993" y="380111"/>
                  </a:lnTo>
                  <a:lnTo>
                    <a:pt x="325158" y="379984"/>
                  </a:lnTo>
                  <a:lnTo>
                    <a:pt x="361188" y="352298"/>
                  </a:lnTo>
                  <a:lnTo>
                    <a:pt x="361061" y="352298"/>
                  </a:lnTo>
                  <a:lnTo>
                    <a:pt x="397078" y="325501"/>
                  </a:lnTo>
                  <a:lnTo>
                    <a:pt x="397256" y="325374"/>
                  </a:lnTo>
                  <a:lnTo>
                    <a:pt x="397002" y="325501"/>
                  </a:lnTo>
                  <a:lnTo>
                    <a:pt x="433006" y="299847"/>
                  </a:lnTo>
                  <a:lnTo>
                    <a:pt x="433197" y="299720"/>
                  </a:lnTo>
                  <a:lnTo>
                    <a:pt x="432943" y="299847"/>
                  </a:lnTo>
                  <a:lnTo>
                    <a:pt x="469138" y="275082"/>
                  </a:lnTo>
                  <a:lnTo>
                    <a:pt x="468884" y="275336"/>
                  </a:lnTo>
                  <a:lnTo>
                    <a:pt x="469265" y="275082"/>
                  </a:lnTo>
                  <a:lnTo>
                    <a:pt x="504875" y="251968"/>
                  </a:lnTo>
                  <a:lnTo>
                    <a:pt x="505079" y="251841"/>
                  </a:lnTo>
                  <a:lnTo>
                    <a:pt x="504825" y="251968"/>
                  </a:lnTo>
                  <a:lnTo>
                    <a:pt x="540804" y="229997"/>
                  </a:lnTo>
                  <a:lnTo>
                    <a:pt x="541020" y="229870"/>
                  </a:lnTo>
                  <a:lnTo>
                    <a:pt x="540766" y="229997"/>
                  </a:lnTo>
                  <a:lnTo>
                    <a:pt x="576732" y="209550"/>
                  </a:lnTo>
                  <a:lnTo>
                    <a:pt x="576961" y="209423"/>
                  </a:lnTo>
                  <a:lnTo>
                    <a:pt x="576580" y="209550"/>
                  </a:lnTo>
                  <a:lnTo>
                    <a:pt x="612775" y="190373"/>
                  </a:lnTo>
                  <a:lnTo>
                    <a:pt x="612394" y="190627"/>
                  </a:lnTo>
                  <a:lnTo>
                    <a:pt x="612914" y="190373"/>
                  </a:lnTo>
                  <a:lnTo>
                    <a:pt x="648322" y="173228"/>
                  </a:lnTo>
                  <a:lnTo>
                    <a:pt x="648589" y="173101"/>
                  </a:lnTo>
                  <a:lnTo>
                    <a:pt x="648081" y="173228"/>
                  </a:lnTo>
                  <a:lnTo>
                    <a:pt x="684276" y="157226"/>
                  </a:lnTo>
                  <a:lnTo>
                    <a:pt x="683895" y="157480"/>
                  </a:lnTo>
                  <a:lnTo>
                    <a:pt x="684530" y="157226"/>
                  </a:lnTo>
                  <a:lnTo>
                    <a:pt x="719772" y="143129"/>
                  </a:lnTo>
                  <a:lnTo>
                    <a:pt x="720090" y="143002"/>
                  </a:lnTo>
                  <a:lnTo>
                    <a:pt x="755548" y="130048"/>
                  </a:lnTo>
                  <a:lnTo>
                    <a:pt x="791718" y="118110"/>
                  </a:lnTo>
                  <a:lnTo>
                    <a:pt x="791464" y="118237"/>
                  </a:lnTo>
                  <a:lnTo>
                    <a:pt x="791883" y="118110"/>
                  </a:lnTo>
                  <a:lnTo>
                    <a:pt x="827659" y="107442"/>
                  </a:lnTo>
                  <a:lnTo>
                    <a:pt x="827278" y="107569"/>
                  </a:lnTo>
                  <a:lnTo>
                    <a:pt x="827747" y="107442"/>
                  </a:lnTo>
                  <a:lnTo>
                    <a:pt x="863473" y="97790"/>
                  </a:lnTo>
                  <a:lnTo>
                    <a:pt x="863219" y="97790"/>
                  </a:lnTo>
                  <a:lnTo>
                    <a:pt x="899414" y="88900"/>
                  </a:lnTo>
                  <a:lnTo>
                    <a:pt x="899160" y="89027"/>
                  </a:lnTo>
                  <a:lnTo>
                    <a:pt x="899731" y="88900"/>
                  </a:lnTo>
                  <a:lnTo>
                    <a:pt x="935355" y="81026"/>
                  </a:lnTo>
                  <a:lnTo>
                    <a:pt x="935101" y="81026"/>
                  </a:lnTo>
                  <a:lnTo>
                    <a:pt x="971296" y="73787"/>
                  </a:lnTo>
                  <a:lnTo>
                    <a:pt x="971042" y="73787"/>
                  </a:lnTo>
                  <a:lnTo>
                    <a:pt x="1007237" y="67056"/>
                  </a:lnTo>
                  <a:lnTo>
                    <a:pt x="1007110" y="67183"/>
                  </a:lnTo>
                  <a:lnTo>
                    <a:pt x="1007846" y="67056"/>
                  </a:lnTo>
                  <a:lnTo>
                    <a:pt x="1043305" y="60960"/>
                  </a:lnTo>
                  <a:lnTo>
                    <a:pt x="1043051" y="60960"/>
                  </a:lnTo>
                  <a:lnTo>
                    <a:pt x="1112316" y="50330"/>
                  </a:lnTo>
                  <a:lnTo>
                    <a:pt x="1115949" y="75311"/>
                  </a:lnTo>
                  <a:lnTo>
                    <a:pt x="1185926" y="26797"/>
                  </a:lnTo>
                  <a:close/>
                </a:path>
                <a:path w="1216660" h="3763645">
                  <a:moveTo>
                    <a:pt x="1216406" y="1337437"/>
                  </a:moveTo>
                  <a:lnTo>
                    <a:pt x="1207008" y="1334389"/>
                  </a:lnTo>
                  <a:lnTo>
                    <a:pt x="1135380" y="1311148"/>
                  </a:lnTo>
                  <a:lnTo>
                    <a:pt x="1139151" y="1336344"/>
                  </a:lnTo>
                  <a:lnTo>
                    <a:pt x="1079881" y="1346708"/>
                  </a:lnTo>
                  <a:lnTo>
                    <a:pt x="1034923" y="1356614"/>
                  </a:lnTo>
                  <a:lnTo>
                    <a:pt x="990092" y="1368679"/>
                  </a:lnTo>
                  <a:lnTo>
                    <a:pt x="945388" y="1383665"/>
                  </a:lnTo>
                  <a:lnTo>
                    <a:pt x="901065" y="1401826"/>
                  </a:lnTo>
                  <a:lnTo>
                    <a:pt x="856869" y="1423924"/>
                  </a:lnTo>
                  <a:lnTo>
                    <a:pt x="813308" y="1450467"/>
                  </a:lnTo>
                  <a:lnTo>
                    <a:pt x="770128" y="1481963"/>
                  </a:lnTo>
                  <a:lnTo>
                    <a:pt x="727583" y="1519047"/>
                  </a:lnTo>
                  <a:lnTo>
                    <a:pt x="685800" y="1561973"/>
                  </a:lnTo>
                  <a:lnTo>
                    <a:pt x="644779" y="1611503"/>
                  </a:lnTo>
                  <a:lnTo>
                    <a:pt x="604647" y="1668018"/>
                  </a:lnTo>
                  <a:lnTo>
                    <a:pt x="565277" y="1732153"/>
                  </a:lnTo>
                  <a:lnTo>
                    <a:pt x="545973" y="1767078"/>
                  </a:lnTo>
                  <a:lnTo>
                    <a:pt x="526796" y="1804162"/>
                  </a:lnTo>
                  <a:lnTo>
                    <a:pt x="508000" y="1843532"/>
                  </a:lnTo>
                  <a:lnTo>
                    <a:pt x="489458" y="1884807"/>
                  </a:lnTo>
                  <a:lnTo>
                    <a:pt x="471043" y="1928114"/>
                  </a:lnTo>
                  <a:lnTo>
                    <a:pt x="452882" y="1973326"/>
                  </a:lnTo>
                  <a:lnTo>
                    <a:pt x="434975" y="2020443"/>
                  </a:lnTo>
                  <a:lnTo>
                    <a:pt x="417195" y="2069338"/>
                  </a:lnTo>
                  <a:lnTo>
                    <a:pt x="399669" y="2120011"/>
                  </a:lnTo>
                  <a:lnTo>
                    <a:pt x="382270" y="2172335"/>
                  </a:lnTo>
                  <a:lnTo>
                    <a:pt x="364998" y="2226310"/>
                  </a:lnTo>
                  <a:lnTo>
                    <a:pt x="347980" y="2281809"/>
                  </a:lnTo>
                  <a:lnTo>
                    <a:pt x="314325" y="2397125"/>
                  </a:lnTo>
                  <a:lnTo>
                    <a:pt x="281305" y="2517902"/>
                  </a:lnTo>
                  <a:lnTo>
                    <a:pt x="248793" y="2643505"/>
                  </a:lnTo>
                  <a:lnTo>
                    <a:pt x="216662" y="2773426"/>
                  </a:lnTo>
                  <a:lnTo>
                    <a:pt x="184912" y="2907157"/>
                  </a:lnTo>
                  <a:lnTo>
                    <a:pt x="153543" y="3043936"/>
                  </a:lnTo>
                  <a:lnTo>
                    <a:pt x="122555" y="3183610"/>
                  </a:lnTo>
                  <a:lnTo>
                    <a:pt x="91694" y="3325317"/>
                  </a:lnTo>
                  <a:lnTo>
                    <a:pt x="61087" y="3468700"/>
                  </a:lnTo>
                  <a:lnTo>
                    <a:pt x="0" y="3757968"/>
                  </a:lnTo>
                  <a:lnTo>
                    <a:pt x="24892" y="3763213"/>
                  </a:lnTo>
                  <a:lnTo>
                    <a:pt x="85979" y="3473945"/>
                  </a:lnTo>
                  <a:lnTo>
                    <a:pt x="116586" y="3330625"/>
                  </a:lnTo>
                  <a:lnTo>
                    <a:pt x="147294" y="3189097"/>
                  </a:lnTo>
                  <a:lnTo>
                    <a:pt x="178396" y="3049651"/>
                  </a:lnTo>
                  <a:lnTo>
                    <a:pt x="178435" y="3049524"/>
                  </a:lnTo>
                  <a:lnTo>
                    <a:pt x="178308" y="3049651"/>
                  </a:lnTo>
                  <a:lnTo>
                    <a:pt x="209638" y="2912999"/>
                  </a:lnTo>
                  <a:lnTo>
                    <a:pt x="209702" y="2912872"/>
                  </a:lnTo>
                  <a:lnTo>
                    <a:pt x="241388" y="2779395"/>
                  </a:lnTo>
                  <a:lnTo>
                    <a:pt x="241452" y="2779268"/>
                  </a:lnTo>
                  <a:lnTo>
                    <a:pt x="273392" y="2649855"/>
                  </a:lnTo>
                  <a:lnTo>
                    <a:pt x="273431" y="2649728"/>
                  </a:lnTo>
                  <a:lnTo>
                    <a:pt x="273304" y="2649855"/>
                  </a:lnTo>
                  <a:lnTo>
                    <a:pt x="305904" y="2524506"/>
                  </a:lnTo>
                  <a:lnTo>
                    <a:pt x="305943" y="2524379"/>
                  </a:lnTo>
                  <a:lnTo>
                    <a:pt x="305816" y="2524506"/>
                  </a:lnTo>
                  <a:lnTo>
                    <a:pt x="338797" y="2404110"/>
                  </a:lnTo>
                  <a:lnTo>
                    <a:pt x="338861" y="2403983"/>
                  </a:lnTo>
                  <a:lnTo>
                    <a:pt x="372325" y="2289175"/>
                  </a:lnTo>
                  <a:lnTo>
                    <a:pt x="372364" y="2289048"/>
                  </a:lnTo>
                  <a:lnTo>
                    <a:pt x="372237" y="2289175"/>
                  </a:lnTo>
                  <a:lnTo>
                    <a:pt x="389204" y="2233930"/>
                  </a:lnTo>
                  <a:lnTo>
                    <a:pt x="389293" y="2233803"/>
                  </a:lnTo>
                  <a:lnTo>
                    <a:pt x="406349" y="2180336"/>
                  </a:lnTo>
                  <a:lnTo>
                    <a:pt x="406438" y="2180209"/>
                  </a:lnTo>
                  <a:lnTo>
                    <a:pt x="423621" y="2128266"/>
                  </a:lnTo>
                  <a:lnTo>
                    <a:pt x="423710" y="2128139"/>
                  </a:lnTo>
                  <a:lnTo>
                    <a:pt x="441147" y="2077974"/>
                  </a:lnTo>
                  <a:lnTo>
                    <a:pt x="441198" y="2077847"/>
                  </a:lnTo>
                  <a:lnTo>
                    <a:pt x="441071" y="2077974"/>
                  </a:lnTo>
                  <a:lnTo>
                    <a:pt x="458800" y="2029333"/>
                  </a:lnTo>
                  <a:lnTo>
                    <a:pt x="458851" y="2029206"/>
                  </a:lnTo>
                  <a:lnTo>
                    <a:pt x="458724" y="2029333"/>
                  </a:lnTo>
                  <a:lnTo>
                    <a:pt x="476504" y="1982343"/>
                  </a:lnTo>
                  <a:lnTo>
                    <a:pt x="476504" y="1982597"/>
                  </a:lnTo>
                  <a:lnTo>
                    <a:pt x="476605" y="1982343"/>
                  </a:lnTo>
                  <a:lnTo>
                    <a:pt x="494538" y="1937639"/>
                  </a:lnTo>
                  <a:lnTo>
                    <a:pt x="494538" y="1937893"/>
                  </a:lnTo>
                  <a:lnTo>
                    <a:pt x="494639" y="1937639"/>
                  </a:lnTo>
                  <a:lnTo>
                    <a:pt x="512711" y="1895094"/>
                  </a:lnTo>
                  <a:lnTo>
                    <a:pt x="512826" y="1894840"/>
                  </a:lnTo>
                  <a:lnTo>
                    <a:pt x="512699" y="1895094"/>
                  </a:lnTo>
                  <a:lnTo>
                    <a:pt x="530999" y="1854327"/>
                  </a:lnTo>
                  <a:lnTo>
                    <a:pt x="549656" y="1815338"/>
                  </a:lnTo>
                  <a:lnTo>
                    <a:pt x="549529" y="1815719"/>
                  </a:lnTo>
                  <a:lnTo>
                    <a:pt x="549719" y="1815338"/>
                  </a:lnTo>
                  <a:lnTo>
                    <a:pt x="568452" y="1778889"/>
                  </a:lnTo>
                  <a:lnTo>
                    <a:pt x="568325" y="1779270"/>
                  </a:lnTo>
                  <a:lnTo>
                    <a:pt x="568528" y="1778889"/>
                  </a:lnTo>
                  <a:lnTo>
                    <a:pt x="587349" y="1744853"/>
                  </a:lnTo>
                  <a:lnTo>
                    <a:pt x="587502" y="1744599"/>
                  </a:lnTo>
                  <a:lnTo>
                    <a:pt x="587248" y="1744853"/>
                  </a:lnTo>
                  <a:lnTo>
                    <a:pt x="606552" y="1712214"/>
                  </a:lnTo>
                  <a:lnTo>
                    <a:pt x="606425" y="1712595"/>
                  </a:lnTo>
                  <a:lnTo>
                    <a:pt x="606653" y="1712214"/>
                  </a:lnTo>
                  <a:lnTo>
                    <a:pt x="625614" y="1682242"/>
                  </a:lnTo>
                  <a:lnTo>
                    <a:pt x="645160" y="1653794"/>
                  </a:lnTo>
                  <a:lnTo>
                    <a:pt x="645439" y="1653413"/>
                  </a:lnTo>
                  <a:lnTo>
                    <a:pt x="665099" y="1626870"/>
                  </a:lnTo>
                  <a:lnTo>
                    <a:pt x="664845" y="1627251"/>
                  </a:lnTo>
                  <a:lnTo>
                    <a:pt x="665137" y="1626870"/>
                  </a:lnTo>
                  <a:lnTo>
                    <a:pt x="684911" y="1601978"/>
                  </a:lnTo>
                  <a:lnTo>
                    <a:pt x="684657" y="1602359"/>
                  </a:lnTo>
                  <a:lnTo>
                    <a:pt x="684974" y="1601978"/>
                  </a:lnTo>
                  <a:lnTo>
                    <a:pt x="704850" y="1578864"/>
                  </a:lnTo>
                  <a:lnTo>
                    <a:pt x="704596" y="1579245"/>
                  </a:lnTo>
                  <a:lnTo>
                    <a:pt x="704938" y="1578864"/>
                  </a:lnTo>
                  <a:lnTo>
                    <a:pt x="724687" y="1557655"/>
                  </a:lnTo>
                  <a:lnTo>
                    <a:pt x="724979" y="1557350"/>
                  </a:lnTo>
                  <a:lnTo>
                    <a:pt x="744855" y="1537589"/>
                  </a:lnTo>
                  <a:lnTo>
                    <a:pt x="745274" y="1537208"/>
                  </a:lnTo>
                  <a:lnTo>
                    <a:pt x="765251" y="1519174"/>
                  </a:lnTo>
                  <a:lnTo>
                    <a:pt x="765683" y="1518793"/>
                  </a:lnTo>
                  <a:lnTo>
                    <a:pt x="765175" y="1519174"/>
                  </a:lnTo>
                  <a:lnTo>
                    <a:pt x="786130" y="1501648"/>
                  </a:lnTo>
                  <a:lnTo>
                    <a:pt x="785749" y="1502029"/>
                  </a:lnTo>
                  <a:lnTo>
                    <a:pt x="786244" y="1501648"/>
                  </a:lnTo>
                  <a:lnTo>
                    <a:pt x="806323" y="1486281"/>
                  </a:lnTo>
                  <a:lnTo>
                    <a:pt x="806831" y="1485900"/>
                  </a:lnTo>
                  <a:lnTo>
                    <a:pt x="806424" y="1486217"/>
                  </a:lnTo>
                  <a:lnTo>
                    <a:pt x="806869" y="1485900"/>
                  </a:lnTo>
                  <a:lnTo>
                    <a:pt x="827290" y="1471803"/>
                  </a:lnTo>
                  <a:lnTo>
                    <a:pt x="827659" y="1471549"/>
                  </a:lnTo>
                  <a:lnTo>
                    <a:pt x="827151" y="1471803"/>
                  </a:lnTo>
                  <a:lnTo>
                    <a:pt x="848487" y="1458087"/>
                  </a:lnTo>
                  <a:lnTo>
                    <a:pt x="847979" y="1458468"/>
                  </a:lnTo>
                  <a:lnTo>
                    <a:pt x="848626" y="1458087"/>
                  </a:lnTo>
                  <a:lnTo>
                    <a:pt x="868997" y="1446276"/>
                  </a:lnTo>
                  <a:lnTo>
                    <a:pt x="869442" y="1446022"/>
                  </a:lnTo>
                  <a:lnTo>
                    <a:pt x="890524" y="1434973"/>
                  </a:lnTo>
                  <a:lnTo>
                    <a:pt x="890143" y="1435227"/>
                  </a:lnTo>
                  <a:lnTo>
                    <a:pt x="890663" y="1434973"/>
                  </a:lnTo>
                  <a:lnTo>
                    <a:pt x="911225" y="1425067"/>
                  </a:lnTo>
                  <a:lnTo>
                    <a:pt x="911809" y="1424813"/>
                  </a:lnTo>
                  <a:lnTo>
                    <a:pt x="932637" y="1415796"/>
                  </a:lnTo>
                  <a:lnTo>
                    <a:pt x="932942" y="1415669"/>
                  </a:lnTo>
                  <a:lnTo>
                    <a:pt x="932561" y="1415796"/>
                  </a:lnTo>
                  <a:lnTo>
                    <a:pt x="975626" y="1399921"/>
                  </a:lnTo>
                  <a:lnTo>
                    <a:pt x="1019302" y="1386840"/>
                  </a:lnTo>
                  <a:lnTo>
                    <a:pt x="1018921" y="1386840"/>
                  </a:lnTo>
                  <a:lnTo>
                    <a:pt x="1041019" y="1381252"/>
                  </a:lnTo>
                  <a:lnTo>
                    <a:pt x="1040638" y="1381379"/>
                  </a:lnTo>
                  <a:lnTo>
                    <a:pt x="1041209" y="1381252"/>
                  </a:lnTo>
                  <a:lnTo>
                    <a:pt x="1085088" y="1371600"/>
                  </a:lnTo>
                  <a:lnTo>
                    <a:pt x="1084707" y="1371600"/>
                  </a:lnTo>
                  <a:lnTo>
                    <a:pt x="1129271" y="1363599"/>
                  </a:lnTo>
                  <a:lnTo>
                    <a:pt x="1128903" y="1363599"/>
                  </a:lnTo>
                  <a:lnTo>
                    <a:pt x="1142911" y="1361401"/>
                  </a:lnTo>
                  <a:lnTo>
                    <a:pt x="1146670" y="1386459"/>
                  </a:lnTo>
                  <a:lnTo>
                    <a:pt x="1216406" y="133743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84903" y="4601590"/>
            <a:ext cx="6471285" cy="1118235"/>
            <a:chOff x="4184903" y="4601590"/>
            <a:chExt cx="6471285" cy="1118235"/>
          </a:xfrm>
        </p:grpSpPr>
        <p:sp>
          <p:nvSpPr>
            <p:cNvPr id="16" name="object 16"/>
            <p:cNvSpPr/>
            <p:nvPr/>
          </p:nvSpPr>
          <p:spPr>
            <a:xfrm>
              <a:off x="4589144" y="4614290"/>
              <a:ext cx="6054090" cy="1092835"/>
            </a:xfrm>
            <a:custGeom>
              <a:avLst/>
              <a:gdLst/>
              <a:ahLst/>
              <a:cxnLst/>
              <a:rect l="l" t="t" r="r" b="b"/>
              <a:pathLst>
                <a:path w="6054090" h="1092835">
                  <a:moveTo>
                    <a:pt x="0" y="1092708"/>
                  </a:moveTo>
                  <a:lnTo>
                    <a:pt x="6054089" y="1092708"/>
                  </a:lnTo>
                  <a:lnTo>
                    <a:pt x="6054089" y="0"/>
                  </a:lnTo>
                  <a:lnTo>
                    <a:pt x="0" y="0"/>
                  </a:lnTo>
                  <a:lnTo>
                    <a:pt x="0" y="1092708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4903" y="4749545"/>
              <a:ext cx="821436" cy="822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1497" y="1424939"/>
            <a:ext cx="8793480" cy="4569460"/>
            <a:chOff x="1571497" y="1424939"/>
            <a:chExt cx="8793480" cy="4569460"/>
          </a:xfrm>
        </p:grpSpPr>
        <p:sp>
          <p:nvSpPr>
            <p:cNvPr id="3" name="object 3"/>
            <p:cNvSpPr/>
            <p:nvPr/>
          </p:nvSpPr>
          <p:spPr>
            <a:xfrm>
              <a:off x="1582658" y="2033741"/>
              <a:ext cx="8782080" cy="36797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4103" y="2045207"/>
              <a:ext cx="8712708" cy="3610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72989" y="4112488"/>
              <a:ext cx="275221" cy="771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0708" y="4150232"/>
              <a:ext cx="152400" cy="649605"/>
            </a:xfrm>
            <a:custGeom>
              <a:avLst/>
              <a:gdLst/>
              <a:ahLst/>
              <a:cxnLst/>
              <a:rect l="l" t="t" r="r" b="b"/>
              <a:pathLst>
                <a:path w="152400" h="649604">
                  <a:moveTo>
                    <a:pt x="0" y="649224"/>
                  </a:moveTo>
                  <a:lnTo>
                    <a:pt x="152400" y="64922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4922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9989" y="4787899"/>
              <a:ext cx="346075" cy="1080135"/>
            </a:xfrm>
            <a:custGeom>
              <a:avLst/>
              <a:gdLst/>
              <a:ahLst/>
              <a:cxnLst/>
              <a:rect l="l" t="t" r="r" b="b"/>
              <a:pathLst>
                <a:path w="346075" h="1080135">
                  <a:moveTo>
                    <a:pt x="291925" y="1024642"/>
                  </a:moveTo>
                  <a:lnTo>
                    <a:pt x="270763" y="1039698"/>
                  </a:lnTo>
                  <a:lnTo>
                    <a:pt x="345948" y="1079690"/>
                  </a:lnTo>
                  <a:lnTo>
                    <a:pt x="338981" y="1034859"/>
                  </a:lnTo>
                  <a:lnTo>
                    <a:pt x="298576" y="1034859"/>
                  </a:lnTo>
                  <a:lnTo>
                    <a:pt x="291925" y="1024642"/>
                  </a:lnTo>
                  <a:close/>
                </a:path>
                <a:path w="346075" h="1080135">
                  <a:moveTo>
                    <a:pt x="312645" y="1009901"/>
                  </a:moveTo>
                  <a:lnTo>
                    <a:pt x="291925" y="1024642"/>
                  </a:lnTo>
                  <a:lnTo>
                    <a:pt x="298576" y="1034859"/>
                  </a:lnTo>
                  <a:lnTo>
                    <a:pt x="319913" y="1021041"/>
                  </a:lnTo>
                  <a:lnTo>
                    <a:pt x="312645" y="1009901"/>
                  </a:lnTo>
                  <a:close/>
                </a:path>
                <a:path w="346075" h="1080135">
                  <a:moveTo>
                    <a:pt x="332867" y="995514"/>
                  </a:moveTo>
                  <a:lnTo>
                    <a:pt x="312645" y="1009901"/>
                  </a:lnTo>
                  <a:lnTo>
                    <a:pt x="319913" y="1021041"/>
                  </a:lnTo>
                  <a:lnTo>
                    <a:pt x="298576" y="1034859"/>
                  </a:lnTo>
                  <a:lnTo>
                    <a:pt x="338981" y="1034859"/>
                  </a:lnTo>
                  <a:lnTo>
                    <a:pt x="332867" y="995514"/>
                  </a:lnTo>
                  <a:close/>
                </a:path>
                <a:path w="346075" h="1080135">
                  <a:moveTo>
                    <a:pt x="24764" y="0"/>
                  </a:moveTo>
                  <a:lnTo>
                    <a:pt x="0" y="5968"/>
                  </a:lnTo>
                  <a:lnTo>
                    <a:pt x="27559" y="122555"/>
                  </a:lnTo>
                  <a:lnTo>
                    <a:pt x="41401" y="180467"/>
                  </a:lnTo>
                  <a:lnTo>
                    <a:pt x="54990" y="237744"/>
                  </a:lnTo>
                  <a:lnTo>
                    <a:pt x="68707" y="294258"/>
                  </a:lnTo>
                  <a:lnTo>
                    <a:pt x="82169" y="349885"/>
                  </a:lnTo>
                  <a:lnTo>
                    <a:pt x="95504" y="404113"/>
                  </a:lnTo>
                  <a:lnTo>
                    <a:pt x="108458" y="457200"/>
                  </a:lnTo>
                  <a:lnTo>
                    <a:pt x="121412" y="508762"/>
                  </a:lnTo>
                  <a:lnTo>
                    <a:pt x="134112" y="558546"/>
                  </a:lnTo>
                  <a:lnTo>
                    <a:pt x="146431" y="606297"/>
                  </a:lnTo>
                  <a:lnTo>
                    <a:pt x="158623" y="652018"/>
                  </a:lnTo>
                  <a:lnTo>
                    <a:pt x="164464" y="673988"/>
                  </a:lnTo>
                  <a:lnTo>
                    <a:pt x="181737" y="736219"/>
                  </a:lnTo>
                  <a:lnTo>
                    <a:pt x="192912" y="774446"/>
                  </a:lnTo>
                  <a:lnTo>
                    <a:pt x="208787" y="826363"/>
                  </a:lnTo>
                  <a:lnTo>
                    <a:pt x="223647" y="871524"/>
                  </a:lnTo>
                  <a:lnTo>
                    <a:pt x="237871" y="910628"/>
                  </a:lnTo>
                  <a:lnTo>
                    <a:pt x="259969" y="964222"/>
                  </a:lnTo>
                  <a:lnTo>
                    <a:pt x="284480" y="1013206"/>
                  </a:lnTo>
                  <a:lnTo>
                    <a:pt x="291925" y="1024642"/>
                  </a:lnTo>
                  <a:lnTo>
                    <a:pt x="312645" y="1009901"/>
                  </a:lnTo>
                  <a:lnTo>
                    <a:pt x="306641" y="1000696"/>
                  </a:lnTo>
                  <a:lnTo>
                    <a:pt x="306070" y="999820"/>
                  </a:lnTo>
                  <a:lnTo>
                    <a:pt x="298831" y="986409"/>
                  </a:lnTo>
                  <a:lnTo>
                    <a:pt x="291270" y="971270"/>
                  </a:lnTo>
                  <a:lnTo>
                    <a:pt x="283217" y="953947"/>
                  </a:lnTo>
                  <a:lnTo>
                    <a:pt x="274767" y="934580"/>
                  </a:lnTo>
                  <a:lnTo>
                    <a:pt x="274763" y="934427"/>
                  </a:lnTo>
                  <a:lnTo>
                    <a:pt x="270490" y="924356"/>
                  </a:lnTo>
                  <a:lnTo>
                    <a:pt x="270408" y="924102"/>
                  </a:lnTo>
                  <a:lnTo>
                    <a:pt x="266110" y="913333"/>
                  </a:lnTo>
                  <a:lnTo>
                    <a:pt x="261659" y="901712"/>
                  </a:lnTo>
                  <a:lnTo>
                    <a:pt x="257175" y="889444"/>
                  </a:lnTo>
                  <a:lnTo>
                    <a:pt x="252430" y="876808"/>
                  </a:lnTo>
                  <a:lnTo>
                    <a:pt x="252399" y="876592"/>
                  </a:lnTo>
                  <a:lnTo>
                    <a:pt x="247686" y="863295"/>
                  </a:lnTo>
                  <a:lnTo>
                    <a:pt x="242854" y="849096"/>
                  </a:lnTo>
                  <a:lnTo>
                    <a:pt x="238027" y="834237"/>
                  </a:lnTo>
                  <a:lnTo>
                    <a:pt x="232955" y="818730"/>
                  </a:lnTo>
                  <a:lnTo>
                    <a:pt x="227865" y="802347"/>
                  </a:lnTo>
                  <a:lnTo>
                    <a:pt x="222631" y="785113"/>
                  </a:lnTo>
                  <a:lnTo>
                    <a:pt x="217208" y="767334"/>
                  </a:lnTo>
                  <a:lnTo>
                    <a:pt x="217259" y="767207"/>
                  </a:lnTo>
                  <a:lnTo>
                    <a:pt x="211836" y="748665"/>
                  </a:lnTo>
                  <a:lnTo>
                    <a:pt x="206284" y="729361"/>
                  </a:lnTo>
                  <a:lnTo>
                    <a:pt x="200660" y="709294"/>
                  </a:lnTo>
                  <a:lnTo>
                    <a:pt x="194945" y="688594"/>
                  </a:lnTo>
                  <a:lnTo>
                    <a:pt x="189011" y="667385"/>
                  </a:lnTo>
                  <a:lnTo>
                    <a:pt x="177164" y="622935"/>
                  </a:lnTo>
                  <a:lnTo>
                    <a:pt x="158623" y="552196"/>
                  </a:lnTo>
                  <a:lnTo>
                    <a:pt x="146050" y="502538"/>
                  </a:lnTo>
                  <a:lnTo>
                    <a:pt x="133223" y="451103"/>
                  </a:lnTo>
                  <a:lnTo>
                    <a:pt x="120142" y="398144"/>
                  </a:lnTo>
                  <a:lnTo>
                    <a:pt x="106807" y="343788"/>
                  </a:lnTo>
                  <a:lnTo>
                    <a:pt x="93345" y="288289"/>
                  </a:lnTo>
                  <a:lnTo>
                    <a:pt x="79756" y="231901"/>
                  </a:lnTo>
                  <a:lnTo>
                    <a:pt x="66167" y="174498"/>
                  </a:lnTo>
                  <a:lnTo>
                    <a:pt x="52324" y="116712"/>
                  </a:lnTo>
                  <a:lnTo>
                    <a:pt x="24764" y="0"/>
                  </a:lnTo>
                  <a:close/>
                </a:path>
                <a:path w="346075" h="1080135">
                  <a:moveTo>
                    <a:pt x="306070" y="999820"/>
                  </a:moveTo>
                  <a:lnTo>
                    <a:pt x="306577" y="1000696"/>
                  </a:lnTo>
                  <a:lnTo>
                    <a:pt x="306264" y="1000118"/>
                  </a:lnTo>
                  <a:lnTo>
                    <a:pt x="306070" y="999820"/>
                  </a:lnTo>
                  <a:close/>
                </a:path>
                <a:path w="346075" h="1080135">
                  <a:moveTo>
                    <a:pt x="306264" y="1000118"/>
                  </a:moveTo>
                  <a:lnTo>
                    <a:pt x="306577" y="1000696"/>
                  </a:lnTo>
                  <a:lnTo>
                    <a:pt x="306264" y="1000118"/>
                  </a:lnTo>
                  <a:close/>
                </a:path>
                <a:path w="346075" h="1080135">
                  <a:moveTo>
                    <a:pt x="306102" y="999820"/>
                  </a:moveTo>
                  <a:lnTo>
                    <a:pt x="306264" y="1000118"/>
                  </a:lnTo>
                  <a:lnTo>
                    <a:pt x="306102" y="999820"/>
                  </a:lnTo>
                  <a:close/>
                </a:path>
                <a:path w="346075" h="1080135">
                  <a:moveTo>
                    <a:pt x="298930" y="986409"/>
                  </a:moveTo>
                  <a:lnTo>
                    <a:pt x="299085" y="986713"/>
                  </a:lnTo>
                  <a:lnTo>
                    <a:pt x="298930" y="986409"/>
                  </a:lnTo>
                  <a:close/>
                </a:path>
                <a:path w="346075" h="1080135">
                  <a:moveTo>
                    <a:pt x="291084" y="970902"/>
                  </a:moveTo>
                  <a:lnTo>
                    <a:pt x="291211" y="971270"/>
                  </a:lnTo>
                  <a:lnTo>
                    <a:pt x="291084" y="970902"/>
                  </a:lnTo>
                  <a:close/>
                </a:path>
                <a:path w="346075" h="1080135">
                  <a:moveTo>
                    <a:pt x="283083" y="953655"/>
                  </a:moveTo>
                  <a:lnTo>
                    <a:pt x="283210" y="953947"/>
                  </a:lnTo>
                  <a:lnTo>
                    <a:pt x="283083" y="953655"/>
                  </a:lnTo>
                  <a:close/>
                </a:path>
                <a:path w="346075" h="1080135">
                  <a:moveTo>
                    <a:pt x="274763" y="934427"/>
                  </a:moveTo>
                  <a:lnTo>
                    <a:pt x="274827" y="934580"/>
                  </a:lnTo>
                  <a:lnTo>
                    <a:pt x="274763" y="934427"/>
                  </a:lnTo>
                  <a:close/>
                </a:path>
                <a:path w="346075" h="1080135">
                  <a:moveTo>
                    <a:pt x="270408" y="924102"/>
                  </a:moveTo>
                  <a:lnTo>
                    <a:pt x="270510" y="924356"/>
                  </a:lnTo>
                  <a:lnTo>
                    <a:pt x="270408" y="924102"/>
                  </a:lnTo>
                  <a:close/>
                </a:path>
                <a:path w="346075" h="1080135">
                  <a:moveTo>
                    <a:pt x="266147" y="913218"/>
                  </a:moveTo>
                  <a:close/>
                </a:path>
                <a:path w="346075" h="1080135">
                  <a:moveTo>
                    <a:pt x="261709" y="901611"/>
                  </a:moveTo>
                  <a:close/>
                </a:path>
                <a:path w="346075" h="1080135">
                  <a:moveTo>
                    <a:pt x="252399" y="876592"/>
                  </a:moveTo>
                  <a:lnTo>
                    <a:pt x="252475" y="876808"/>
                  </a:lnTo>
                  <a:lnTo>
                    <a:pt x="252399" y="876592"/>
                  </a:lnTo>
                  <a:close/>
                </a:path>
                <a:path w="346075" h="1080135">
                  <a:moveTo>
                    <a:pt x="247741" y="863193"/>
                  </a:moveTo>
                  <a:close/>
                </a:path>
                <a:path w="346075" h="1080135">
                  <a:moveTo>
                    <a:pt x="242921" y="849007"/>
                  </a:moveTo>
                  <a:close/>
                </a:path>
                <a:path w="346075" h="1080135">
                  <a:moveTo>
                    <a:pt x="237998" y="834148"/>
                  </a:moveTo>
                  <a:close/>
                </a:path>
                <a:path w="346075" h="1080135">
                  <a:moveTo>
                    <a:pt x="232918" y="818616"/>
                  </a:moveTo>
                  <a:close/>
                </a:path>
                <a:path w="346075" h="1080135">
                  <a:moveTo>
                    <a:pt x="227837" y="802259"/>
                  </a:moveTo>
                  <a:close/>
                </a:path>
                <a:path w="346075" h="1080135">
                  <a:moveTo>
                    <a:pt x="217259" y="767207"/>
                  </a:moveTo>
                  <a:lnTo>
                    <a:pt x="217297" y="767334"/>
                  </a:lnTo>
                  <a:lnTo>
                    <a:pt x="217259" y="767207"/>
                  </a:lnTo>
                  <a:close/>
                </a:path>
                <a:path w="346075" h="1080135">
                  <a:moveTo>
                    <a:pt x="206248" y="729234"/>
                  </a:moveTo>
                  <a:lnTo>
                    <a:pt x="206248" y="729361"/>
                  </a:lnTo>
                  <a:lnTo>
                    <a:pt x="206248" y="729234"/>
                  </a:lnTo>
                  <a:close/>
                </a:path>
                <a:path w="346075" h="1080135">
                  <a:moveTo>
                    <a:pt x="188975" y="667258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9080" y="2266988"/>
              <a:ext cx="537260" cy="317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16799" y="2304668"/>
              <a:ext cx="414655" cy="195580"/>
            </a:xfrm>
            <a:custGeom>
              <a:avLst/>
              <a:gdLst/>
              <a:ahLst/>
              <a:cxnLst/>
              <a:rect l="l" t="t" r="r" b="b"/>
              <a:pathLst>
                <a:path w="414654" h="195580">
                  <a:moveTo>
                    <a:pt x="0" y="195072"/>
                  </a:moveTo>
                  <a:lnTo>
                    <a:pt x="414527" y="195072"/>
                  </a:lnTo>
                  <a:lnTo>
                    <a:pt x="414527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28711" y="1424939"/>
              <a:ext cx="690880" cy="876935"/>
            </a:xfrm>
            <a:custGeom>
              <a:avLst/>
              <a:gdLst/>
              <a:ahLst/>
              <a:cxnLst/>
              <a:rect l="l" t="t" r="r" b="b"/>
              <a:pathLst>
                <a:path w="690879" h="876935">
                  <a:moveTo>
                    <a:pt x="615843" y="23811"/>
                  </a:moveTo>
                  <a:lnTo>
                    <a:pt x="573405" y="48640"/>
                  </a:lnTo>
                  <a:lnTo>
                    <a:pt x="541147" y="73151"/>
                  </a:lnTo>
                  <a:lnTo>
                    <a:pt x="506475" y="104648"/>
                  </a:lnTo>
                  <a:lnTo>
                    <a:pt x="478536" y="133604"/>
                  </a:lnTo>
                  <a:lnTo>
                    <a:pt x="448818" y="167767"/>
                  </a:lnTo>
                  <a:lnTo>
                    <a:pt x="416941" y="207772"/>
                  </a:lnTo>
                  <a:lnTo>
                    <a:pt x="383032" y="253619"/>
                  </a:lnTo>
                  <a:lnTo>
                    <a:pt x="359410" y="287147"/>
                  </a:lnTo>
                  <a:lnTo>
                    <a:pt x="334899" y="322961"/>
                  </a:lnTo>
                  <a:lnTo>
                    <a:pt x="309625" y="360807"/>
                  </a:lnTo>
                  <a:lnTo>
                    <a:pt x="283591" y="400558"/>
                  </a:lnTo>
                  <a:lnTo>
                    <a:pt x="257048" y="441960"/>
                  </a:lnTo>
                  <a:lnTo>
                    <a:pt x="229870" y="484886"/>
                  </a:lnTo>
                  <a:lnTo>
                    <a:pt x="174244" y="574801"/>
                  </a:lnTo>
                  <a:lnTo>
                    <a:pt x="145669" y="621538"/>
                  </a:lnTo>
                  <a:lnTo>
                    <a:pt x="87884" y="717042"/>
                  </a:lnTo>
                  <a:lnTo>
                    <a:pt x="0" y="863726"/>
                  </a:lnTo>
                  <a:lnTo>
                    <a:pt x="21844" y="876808"/>
                  </a:lnTo>
                  <a:lnTo>
                    <a:pt x="109728" y="730123"/>
                  </a:lnTo>
                  <a:lnTo>
                    <a:pt x="167386" y="634619"/>
                  </a:lnTo>
                  <a:lnTo>
                    <a:pt x="195834" y="588137"/>
                  </a:lnTo>
                  <a:lnTo>
                    <a:pt x="223900" y="542671"/>
                  </a:lnTo>
                  <a:lnTo>
                    <a:pt x="251381" y="498475"/>
                  </a:lnTo>
                  <a:lnTo>
                    <a:pt x="278511" y="455549"/>
                  </a:lnTo>
                  <a:lnTo>
                    <a:pt x="304927" y="414274"/>
                  </a:lnTo>
                  <a:lnTo>
                    <a:pt x="330751" y="374904"/>
                  </a:lnTo>
                  <a:lnTo>
                    <a:pt x="355896" y="337185"/>
                  </a:lnTo>
                  <a:lnTo>
                    <a:pt x="380238" y="301625"/>
                  </a:lnTo>
                  <a:lnTo>
                    <a:pt x="392049" y="284734"/>
                  </a:lnTo>
                  <a:lnTo>
                    <a:pt x="403733" y="268350"/>
                  </a:lnTo>
                  <a:lnTo>
                    <a:pt x="415071" y="252730"/>
                  </a:lnTo>
                  <a:lnTo>
                    <a:pt x="426244" y="237744"/>
                  </a:lnTo>
                  <a:lnTo>
                    <a:pt x="437134" y="223265"/>
                  </a:lnTo>
                  <a:lnTo>
                    <a:pt x="447704" y="209550"/>
                  </a:lnTo>
                  <a:lnTo>
                    <a:pt x="458113" y="196596"/>
                  </a:lnTo>
                  <a:lnTo>
                    <a:pt x="468272" y="184150"/>
                  </a:lnTo>
                  <a:lnTo>
                    <a:pt x="478174" y="172465"/>
                  </a:lnTo>
                  <a:lnTo>
                    <a:pt x="487934" y="161289"/>
                  </a:lnTo>
                  <a:lnTo>
                    <a:pt x="497332" y="150622"/>
                  </a:lnTo>
                  <a:lnTo>
                    <a:pt x="506475" y="140843"/>
                  </a:lnTo>
                  <a:lnTo>
                    <a:pt x="524012" y="122936"/>
                  </a:lnTo>
                  <a:lnTo>
                    <a:pt x="524383" y="122555"/>
                  </a:lnTo>
                  <a:lnTo>
                    <a:pt x="541274" y="106680"/>
                  </a:lnTo>
                  <a:lnTo>
                    <a:pt x="557238" y="92837"/>
                  </a:lnTo>
                  <a:lnTo>
                    <a:pt x="572703" y="80518"/>
                  </a:lnTo>
                  <a:lnTo>
                    <a:pt x="588010" y="69342"/>
                  </a:lnTo>
                  <a:lnTo>
                    <a:pt x="602361" y="59944"/>
                  </a:lnTo>
                  <a:lnTo>
                    <a:pt x="602491" y="59944"/>
                  </a:lnTo>
                  <a:lnTo>
                    <a:pt x="615479" y="52197"/>
                  </a:lnTo>
                  <a:lnTo>
                    <a:pt x="616331" y="51688"/>
                  </a:lnTo>
                  <a:lnTo>
                    <a:pt x="616493" y="51688"/>
                  </a:lnTo>
                  <a:lnTo>
                    <a:pt x="625833" y="47178"/>
                  </a:lnTo>
                  <a:lnTo>
                    <a:pt x="615843" y="23811"/>
                  </a:lnTo>
                  <a:close/>
                </a:path>
                <a:path w="690879" h="876935">
                  <a:moveTo>
                    <a:pt x="167463" y="634619"/>
                  </a:moveTo>
                  <a:close/>
                </a:path>
                <a:path w="690879" h="876935">
                  <a:moveTo>
                    <a:pt x="251460" y="498348"/>
                  </a:moveTo>
                  <a:close/>
                </a:path>
                <a:path w="690879" h="876935">
                  <a:moveTo>
                    <a:pt x="278592" y="455549"/>
                  </a:moveTo>
                  <a:close/>
                </a:path>
                <a:path w="690879" h="876935">
                  <a:moveTo>
                    <a:pt x="305010" y="414274"/>
                  </a:moveTo>
                  <a:close/>
                </a:path>
                <a:path w="690879" h="876935">
                  <a:moveTo>
                    <a:pt x="330835" y="374776"/>
                  </a:moveTo>
                  <a:lnTo>
                    <a:pt x="330708" y="374904"/>
                  </a:lnTo>
                  <a:lnTo>
                    <a:pt x="330835" y="374776"/>
                  </a:lnTo>
                  <a:close/>
                </a:path>
                <a:path w="690879" h="876935">
                  <a:moveTo>
                    <a:pt x="355981" y="337058"/>
                  </a:moveTo>
                  <a:close/>
                </a:path>
                <a:path w="690879" h="876935">
                  <a:moveTo>
                    <a:pt x="380326" y="301625"/>
                  </a:moveTo>
                  <a:close/>
                </a:path>
                <a:path w="690879" h="876935">
                  <a:moveTo>
                    <a:pt x="392138" y="284734"/>
                  </a:moveTo>
                  <a:close/>
                </a:path>
                <a:path w="690879" h="876935">
                  <a:moveTo>
                    <a:pt x="403824" y="268350"/>
                  </a:moveTo>
                  <a:close/>
                </a:path>
                <a:path w="690879" h="876935">
                  <a:moveTo>
                    <a:pt x="415163" y="252602"/>
                  </a:moveTo>
                  <a:lnTo>
                    <a:pt x="415036" y="252730"/>
                  </a:lnTo>
                  <a:lnTo>
                    <a:pt x="415163" y="252602"/>
                  </a:lnTo>
                  <a:close/>
                </a:path>
                <a:path w="690879" h="876935">
                  <a:moveTo>
                    <a:pt x="426339" y="237617"/>
                  </a:moveTo>
                  <a:close/>
                </a:path>
                <a:path w="690879" h="876935">
                  <a:moveTo>
                    <a:pt x="447802" y="209423"/>
                  </a:moveTo>
                  <a:lnTo>
                    <a:pt x="447675" y="209550"/>
                  </a:lnTo>
                  <a:lnTo>
                    <a:pt x="447802" y="209423"/>
                  </a:lnTo>
                  <a:close/>
                </a:path>
                <a:path w="690879" h="876935">
                  <a:moveTo>
                    <a:pt x="458216" y="196469"/>
                  </a:moveTo>
                  <a:close/>
                </a:path>
                <a:path w="690879" h="876935">
                  <a:moveTo>
                    <a:pt x="468375" y="184023"/>
                  </a:moveTo>
                  <a:close/>
                </a:path>
                <a:path w="690879" h="876935">
                  <a:moveTo>
                    <a:pt x="478282" y="172338"/>
                  </a:moveTo>
                  <a:close/>
                </a:path>
                <a:path w="690879" h="876935">
                  <a:moveTo>
                    <a:pt x="497439" y="150622"/>
                  </a:moveTo>
                  <a:lnTo>
                    <a:pt x="497205" y="150875"/>
                  </a:lnTo>
                  <a:lnTo>
                    <a:pt x="497439" y="150622"/>
                  </a:lnTo>
                  <a:close/>
                </a:path>
                <a:path w="690879" h="876935">
                  <a:moveTo>
                    <a:pt x="506596" y="140843"/>
                  </a:moveTo>
                  <a:lnTo>
                    <a:pt x="506349" y="141097"/>
                  </a:lnTo>
                  <a:lnTo>
                    <a:pt x="506596" y="140843"/>
                  </a:lnTo>
                  <a:close/>
                </a:path>
                <a:path w="690879" h="876935">
                  <a:moveTo>
                    <a:pt x="524406" y="122555"/>
                  </a:moveTo>
                  <a:lnTo>
                    <a:pt x="524125" y="122819"/>
                  </a:lnTo>
                  <a:lnTo>
                    <a:pt x="524406" y="122555"/>
                  </a:lnTo>
                  <a:close/>
                </a:path>
                <a:path w="690879" h="876935">
                  <a:moveTo>
                    <a:pt x="541330" y="106680"/>
                  </a:moveTo>
                  <a:lnTo>
                    <a:pt x="540893" y="107061"/>
                  </a:lnTo>
                  <a:lnTo>
                    <a:pt x="541330" y="106680"/>
                  </a:lnTo>
                  <a:close/>
                </a:path>
                <a:path w="690879" h="876935">
                  <a:moveTo>
                    <a:pt x="557530" y="92583"/>
                  </a:moveTo>
                  <a:lnTo>
                    <a:pt x="557149" y="92837"/>
                  </a:lnTo>
                  <a:lnTo>
                    <a:pt x="557530" y="92583"/>
                  </a:lnTo>
                  <a:close/>
                </a:path>
                <a:path w="690879" h="876935">
                  <a:moveTo>
                    <a:pt x="573024" y="80263"/>
                  </a:moveTo>
                  <a:lnTo>
                    <a:pt x="572643" y="80518"/>
                  </a:lnTo>
                  <a:lnTo>
                    <a:pt x="573024" y="80263"/>
                  </a:lnTo>
                  <a:close/>
                </a:path>
                <a:path w="690879" h="876935">
                  <a:moveTo>
                    <a:pt x="679241" y="18542"/>
                  </a:moveTo>
                  <a:lnTo>
                    <a:pt x="626745" y="18542"/>
                  </a:lnTo>
                  <a:lnTo>
                    <a:pt x="637794" y="41401"/>
                  </a:lnTo>
                  <a:lnTo>
                    <a:pt x="625833" y="47178"/>
                  </a:lnTo>
                  <a:lnTo>
                    <a:pt x="635635" y="70104"/>
                  </a:lnTo>
                  <a:lnTo>
                    <a:pt x="679241" y="18542"/>
                  </a:lnTo>
                  <a:close/>
                </a:path>
                <a:path w="690879" h="876935">
                  <a:moveTo>
                    <a:pt x="588080" y="69342"/>
                  </a:moveTo>
                  <a:lnTo>
                    <a:pt x="587502" y="69723"/>
                  </a:lnTo>
                  <a:lnTo>
                    <a:pt x="588080" y="69342"/>
                  </a:lnTo>
                  <a:close/>
                </a:path>
                <a:path w="690879" h="876935">
                  <a:moveTo>
                    <a:pt x="602491" y="59944"/>
                  </a:moveTo>
                  <a:lnTo>
                    <a:pt x="602361" y="59944"/>
                  </a:lnTo>
                  <a:lnTo>
                    <a:pt x="601853" y="60325"/>
                  </a:lnTo>
                  <a:lnTo>
                    <a:pt x="602491" y="59944"/>
                  </a:lnTo>
                  <a:close/>
                </a:path>
                <a:path w="690879" h="876935">
                  <a:moveTo>
                    <a:pt x="616331" y="51688"/>
                  </a:moveTo>
                  <a:lnTo>
                    <a:pt x="615442" y="52197"/>
                  </a:lnTo>
                  <a:lnTo>
                    <a:pt x="615638" y="52102"/>
                  </a:lnTo>
                  <a:lnTo>
                    <a:pt x="616331" y="51688"/>
                  </a:lnTo>
                  <a:close/>
                </a:path>
                <a:path w="690879" h="876935">
                  <a:moveTo>
                    <a:pt x="615638" y="52102"/>
                  </a:moveTo>
                  <a:lnTo>
                    <a:pt x="615442" y="52197"/>
                  </a:lnTo>
                  <a:lnTo>
                    <a:pt x="615638" y="52102"/>
                  </a:lnTo>
                  <a:close/>
                </a:path>
                <a:path w="690879" h="876935">
                  <a:moveTo>
                    <a:pt x="616493" y="51688"/>
                  </a:moveTo>
                  <a:lnTo>
                    <a:pt x="616331" y="51688"/>
                  </a:lnTo>
                  <a:lnTo>
                    <a:pt x="615638" y="52102"/>
                  </a:lnTo>
                  <a:lnTo>
                    <a:pt x="616493" y="51688"/>
                  </a:lnTo>
                  <a:close/>
                </a:path>
                <a:path w="690879" h="876935">
                  <a:moveTo>
                    <a:pt x="626745" y="18542"/>
                  </a:moveTo>
                  <a:lnTo>
                    <a:pt x="615843" y="23811"/>
                  </a:lnTo>
                  <a:lnTo>
                    <a:pt x="625833" y="47178"/>
                  </a:lnTo>
                  <a:lnTo>
                    <a:pt x="637794" y="41401"/>
                  </a:lnTo>
                  <a:lnTo>
                    <a:pt x="626745" y="18542"/>
                  </a:lnTo>
                  <a:close/>
                </a:path>
                <a:path w="690879" h="876935">
                  <a:moveTo>
                    <a:pt x="605663" y="0"/>
                  </a:moveTo>
                  <a:lnTo>
                    <a:pt x="615843" y="23811"/>
                  </a:lnTo>
                  <a:lnTo>
                    <a:pt x="626745" y="18542"/>
                  </a:lnTo>
                  <a:lnTo>
                    <a:pt x="679241" y="18542"/>
                  </a:lnTo>
                  <a:lnTo>
                    <a:pt x="690626" y="5080"/>
                  </a:lnTo>
                  <a:lnTo>
                    <a:pt x="605663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1131" y="2654782"/>
              <a:ext cx="571474" cy="2255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8850" y="2692526"/>
              <a:ext cx="448945" cy="102870"/>
            </a:xfrm>
            <a:custGeom>
              <a:avLst/>
              <a:gdLst/>
              <a:ahLst/>
              <a:cxnLst/>
              <a:rect l="l" t="t" r="r" b="b"/>
              <a:pathLst>
                <a:path w="448945" h="102869">
                  <a:moveTo>
                    <a:pt x="0" y="102870"/>
                  </a:moveTo>
                  <a:lnTo>
                    <a:pt x="448818" y="102870"/>
                  </a:lnTo>
                  <a:lnTo>
                    <a:pt x="448818" y="0"/>
                  </a:lnTo>
                  <a:lnTo>
                    <a:pt x="0" y="0"/>
                  </a:lnTo>
                  <a:lnTo>
                    <a:pt x="0" y="10287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6603" y="5420105"/>
              <a:ext cx="571474" cy="2263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84322" y="5457824"/>
              <a:ext cx="448945" cy="104139"/>
            </a:xfrm>
            <a:custGeom>
              <a:avLst/>
              <a:gdLst/>
              <a:ahLst/>
              <a:cxnLst/>
              <a:rect l="l" t="t" r="r" b="b"/>
              <a:pathLst>
                <a:path w="448944" h="104139">
                  <a:moveTo>
                    <a:pt x="0" y="103631"/>
                  </a:moveTo>
                  <a:lnTo>
                    <a:pt x="448818" y="103631"/>
                  </a:lnTo>
                  <a:lnTo>
                    <a:pt x="448818" y="0"/>
                  </a:lnTo>
                  <a:lnTo>
                    <a:pt x="0" y="0"/>
                  </a:lnTo>
                  <a:lnTo>
                    <a:pt x="0" y="10363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5989" y="5516499"/>
              <a:ext cx="379730" cy="285115"/>
            </a:xfrm>
            <a:custGeom>
              <a:avLst/>
              <a:gdLst/>
              <a:ahLst/>
              <a:cxnLst/>
              <a:rect l="l" t="t" r="r" b="b"/>
              <a:pathLst>
                <a:path w="379730" h="285114">
                  <a:moveTo>
                    <a:pt x="0" y="199707"/>
                  </a:moveTo>
                  <a:lnTo>
                    <a:pt x="1270" y="284886"/>
                  </a:lnTo>
                  <a:lnTo>
                    <a:pt x="67000" y="234010"/>
                  </a:lnTo>
                  <a:lnTo>
                    <a:pt x="39751" y="234010"/>
                  </a:lnTo>
                  <a:lnTo>
                    <a:pt x="17780" y="221284"/>
                  </a:lnTo>
                  <a:lnTo>
                    <a:pt x="23734" y="211100"/>
                  </a:lnTo>
                  <a:lnTo>
                    <a:pt x="0" y="199707"/>
                  </a:lnTo>
                  <a:close/>
                </a:path>
                <a:path w="379730" h="285114">
                  <a:moveTo>
                    <a:pt x="23734" y="211100"/>
                  </a:moveTo>
                  <a:lnTo>
                    <a:pt x="17780" y="221284"/>
                  </a:lnTo>
                  <a:lnTo>
                    <a:pt x="39751" y="234010"/>
                  </a:lnTo>
                  <a:lnTo>
                    <a:pt x="46709" y="222129"/>
                  </a:lnTo>
                  <a:lnTo>
                    <a:pt x="23734" y="211100"/>
                  </a:lnTo>
                  <a:close/>
                </a:path>
                <a:path w="379730" h="285114">
                  <a:moveTo>
                    <a:pt x="46709" y="222129"/>
                  </a:moveTo>
                  <a:lnTo>
                    <a:pt x="39751" y="234010"/>
                  </a:lnTo>
                  <a:lnTo>
                    <a:pt x="67000" y="234010"/>
                  </a:lnTo>
                  <a:lnTo>
                    <a:pt x="68707" y="232689"/>
                  </a:lnTo>
                  <a:lnTo>
                    <a:pt x="46709" y="222129"/>
                  </a:lnTo>
                  <a:close/>
                </a:path>
                <a:path w="379730" h="285114">
                  <a:moveTo>
                    <a:pt x="368935" y="0"/>
                  </a:moveTo>
                  <a:lnTo>
                    <a:pt x="286766" y="38734"/>
                  </a:lnTo>
                  <a:lnTo>
                    <a:pt x="247015" y="58038"/>
                  </a:lnTo>
                  <a:lnTo>
                    <a:pt x="208915" y="77076"/>
                  </a:lnTo>
                  <a:lnTo>
                    <a:pt x="156083" y="105206"/>
                  </a:lnTo>
                  <a:lnTo>
                    <a:pt x="109982" y="132651"/>
                  </a:lnTo>
                  <a:lnTo>
                    <a:pt x="72262" y="159219"/>
                  </a:lnTo>
                  <a:lnTo>
                    <a:pt x="43815" y="184950"/>
                  </a:lnTo>
                  <a:lnTo>
                    <a:pt x="23734" y="211100"/>
                  </a:lnTo>
                  <a:lnTo>
                    <a:pt x="46709" y="222129"/>
                  </a:lnTo>
                  <a:lnTo>
                    <a:pt x="49310" y="217690"/>
                  </a:lnTo>
                  <a:lnTo>
                    <a:pt x="49022" y="217690"/>
                  </a:lnTo>
                  <a:lnTo>
                    <a:pt x="50292" y="216014"/>
                  </a:lnTo>
                  <a:lnTo>
                    <a:pt x="55499" y="209791"/>
                  </a:lnTo>
                  <a:lnTo>
                    <a:pt x="61897" y="202768"/>
                  </a:lnTo>
                  <a:lnTo>
                    <a:pt x="70104" y="194678"/>
                  </a:lnTo>
                  <a:lnTo>
                    <a:pt x="78740" y="186867"/>
                  </a:lnTo>
                  <a:lnTo>
                    <a:pt x="88265" y="178942"/>
                  </a:lnTo>
                  <a:lnTo>
                    <a:pt x="99060" y="170789"/>
                  </a:lnTo>
                  <a:lnTo>
                    <a:pt x="110582" y="162699"/>
                  </a:lnTo>
                  <a:lnTo>
                    <a:pt x="123515" y="154139"/>
                  </a:lnTo>
                  <a:lnTo>
                    <a:pt x="137630" y="145389"/>
                  </a:lnTo>
                  <a:lnTo>
                    <a:pt x="152566" y="136474"/>
                  </a:lnTo>
                  <a:lnTo>
                    <a:pt x="168284" y="127469"/>
                  </a:lnTo>
                  <a:lnTo>
                    <a:pt x="185095" y="118363"/>
                  </a:lnTo>
                  <a:lnTo>
                    <a:pt x="202469" y="109080"/>
                  </a:lnTo>
                  <a:lnTo>
                    <a:pt x="220427" y="99745"/>
                  </a:lnTo>
                  <a:lnTo>
                    <a:pt x="258318" y="80797"/>
                  </a:lnTo>
                  <a:lnTo>
                    <a:pt x="297815" y="61594"/>
                  </a:lnTo>
                  <a:lnTo>
                    <a:pt x="297954" y="61594"/>
                  </a:lnTo>
                  <a:lnTo>
                    <a:pt x="379730" y="22987"/>
                  </a:lnTo>
                  <a:lnTo>
                    <a:pt x="368935" y="0"/>
                  </a:lnTo>
                  <a:close/>
                </a:path>
                <a:path w="379730" h="285114">
                  <a:moveTo>
                    <a:pt x="50292" y="216014"/>
                  </a:moveTo>
                  <a:lnTo>
                    <a:pt x="49022" y="217690"/>
                  </a:lnTo>
                  <a:lnTo>
                    <a:pt x="50030" y="216460"/>
                  </a:lnTo>
                  <a:lnTo>
                    <a:pt x="50292" y="216014"/>
                  </a:lnTo>
                  <a:close/>
                </a:path>
                <a:path w="379730" h="285114">
                  <a:moveTo>
                    <a:pt x="50030" y="216460"/>
                  </a:moveTo>
                  <a:lnTo>
                    <a:pt x="49022" y="217690"/>
                  </a:lnTo>
                  <a:lnTo>
                    <a:pt x="49310" y="217690"/>
                  </a:lnTo>
                  <a:lnTo>
                    <a:pt x="50030" y="216460"/>
                  </a:lnTo>
                  <a:close/>
                </a:path>
                <a:path w="379730" h="285114">
                  <a:moveTo>
                    <a:pt x="50396" y="216014"/>
                  </a:moveTo>
                  <a:lnTo>
                    <a:pt x="50030" y="216460"/>
                  </a:lnTo>
                  <a:lnTo>
                    <a:pt x="50396" y="216014"/>
                  </a:lnTo>
                  <a:close/>
                </a:path>
                <a:path w="379730" h="285114">
                  <a:moveTo>
                    <a:pt x="55543" y="209791"/>
                  </a:moveTo>
                  <a:lnTo>
                    <a:pt x="55118" y="210261"/>
                  </a:lnTo>
                  <a:lnTo>
                    <a:pt x="55543" y="209791"/>
                  </a:lnTo>
                  <a:close/>
                </a:path>
                <a:path w="379730" h="285114">
                  <a:moveTo>
                    <a:pt x="62275" y="202349"/>
                  </a:moveTo>
                  <a:lnTo>
                    <a:pt x="61849" y="202768"/>
                  </a:lnTo>
                  <a:lnTo>
                    <a:pt x="62275" y="202349"/>
                  </a:lnTo>
                  <a:close/>
                </a:path>
                <a:path w="379730" h="285114">
                  <a:moveTo>
                    <a:pt x="70142" y="194678"/>
                  </a:moveTo>
                  <a:lnTo>
                    <a:pt x="69723" y="195059"/>
                  </a:lnTo>
                  <a:lnTo>
                    <a:pt x="70142" y="194678"/>
                  </a:lnTo>
                  <a:close/>
                </a:path>
                <a:path w="379730" h="285114">
                  <a:moveTo>
                    <a:pt x="78798" y="186867"/>
                  </a:moveTo>
                  <a:lnTo>
                    <a:pt x="78359" y="187236"/>
                  </a:lnTo>
                  <a:lnTo>
                    <a:pt x="78798" y="186867"/>
                  </a:lnTo>
                  <a:close/>
                </a:path>
                <a:path w="379730" h="285114">
                  <a:moveTo>
                    <a:pt x="88318" y="178942"/>
                  </a:moveTo>
                  <a:lnTo>
                    <a:pt x="87884" y="179273"/>
                  </a:lnTo>
                  <a:lnTo>
                    <a:pt x="88318" y="178942"/>
                  </a:lnTo>
                  <a:close/>
                </a:path>
                <a:path w="379730" h="285114">
                  <a:moveTo>
                    <a:pt x="99093" y="170789"/>
                  </a:moveTo>
                  <a:lnTo>
                    <a:pt x="98679" y="171081"/>
                  </a:lnTo>
                  <a:lnTo>
                    <a:pt x="99093" y="170789"/>
                  </a:lnTo>
                  <a:close/>
                </a:path>
                <a:path w="379730" h="285114">
                  <a:moveTo>
                    <a:pt x="110871" y="162496"/>
                  </a:moveTo>
                  <a:lnTo>
                    <a:pt x="110490" y="162699"/>
                  </a:lnTo>
                  <a:lnTo>
                    <a:pt x="110871" y="162496"/>
                  </a:lnTo>
                  <a:close/>
                </a:path>
                <a:path w="379730" h="285114">
                  <a:moveTo>
                    <a:pt x="123825" y="153936"/>
                  </a:moveTo>
                  <a:lnTo>
                    <a:pt x="123443" y="154139"/>
                  </a:lnTo>
                  <a:lnTo>
                    <a:pt x="123825" y="153936"/>
                  </a:lnTo>
                  <a:close/>
                </a:path>
                <a:path w="379730" h="285114">
                  <a:moveTo>
                    <a:pt x="137795" y="145287"/>
                  </a:moveTo>
                  <a:lnTo>
                    <a:pt x="137541" y="145389"/>
                  </a:lnTo>
                  <a:lnTo>
                    <a:pt x="137795" y="145287"/>
                  </a:lnTo>
                  <a:close/>
                </a:path>
                <a:path w="379730" h="285114">
                  <a:moveTo>
                    <a:pt x="152781" y="136347"/>
                  </a:moveTo>
                  <a:lnTo>
                    <a:pt x="152527" y="136474"/>
                  </a:lnTo>
                  <a:lnTo>
                    <a:pt x="152781" y="136347"/>
                  </a:lnTo>
                  <a:close/>
                </a:path>
                <a:path w="379730" h="285114">
                  <a:moveTo>
                    <a:pt x="185166" y="118325"/>
                  </a:moveTo>
                  <a:close/>
                </a:path>
                <a:path w="379730" h="285114">
                  <a:moveTo>
                    <a:pt x="220599" y="99656"/>
                  </a:moveTo>
                  <a:lnTo>
                    <a:pt x="220345" y="99745"/>
                  </a:lnTo>
                  <a:lnTo>
                    <a:pt x="220599" y="99656"/>
                  </a:lnTo>
                  <a:close/>
                </a:path>
                <a:path w="379730" h="285114">
                  <a:moveTo>
                    <a:pt x="297954" y="61594"/>
                  </a:moveTo>
                  <a:lnTo>
                    <a:pt x="297815" y="61594"/>
                  </a:lnTo>
                  <a:lnTo>
                    <a:pt x="297688" y="61721"/>
                  </a:lnTo>
                  <a:lnTo>
                    <a:pt x="297954" y="61594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99426" y="5065775"/>
              <a:ext cx="1149832" cy="5806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7144" y="5103494"/>
              <a:ext cx="1027430" cy="458470"/>
            </a:xfrm>
            <a:custGeom>
              <a:avLst/>
              <a:gdLst/>
              <a:ahLst/>
              <a:cxnLst/>
              <a:rect l="l" t="t" r="r" b="b"/>
              <a:pathLst>
                <a:path w="1027429" h="458470">
                  <a:moveTo>
                    <a:pt x="0" y="457961"/>
                  </a:moveTo>
                  <a:lnTo>
                    <a:pt x="1027176" y="457961"/>
                  </a:lnTo>
                  <a:lnTo>
                    <a:pt x="1027176" y="0"/>
                  </a:lnTo>
                  <a:lnTo>
                    <a:pt x="0" y="0"/>
                  </a:lnTo>
                  <a:lnTo>
                    <a:pt x="0" y="45796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1498" y="1894585"/>
              <a:ext cx="7595234" cy="4099560"/>
            </a:xfrm>
            <a:custGeom>
              <a:avLst/>
              <a:gdLst/>
              <a:ahLst/>
              <a:cxnLst/>
              <a:rect l="l" t="t" r="r" b="b"/>
              <a:pathLst>
                <a:path w="7595234" h="4099560">
                  <a:moveTo>
                    <a:pt x="398526" y="515493"/>
                  </a:moveTo>
                  <a:lnTo>
                    <a:pt x="398284" y="515239"/>
                  </a:lnTo>
                  <a:lnTo>
                    <a:pt x="398526" y="515493"/>
                  </a:lnTo>
                  <a:close/>
                </a:path>
                <a:path w="7595234" h="4099560">
                  <a:moveTo>
                    <a:pt x="1426083" y="845820"/>
                  </a:moveTo>
                  <a:lnTo>
                    <a:pt x="1315339" y="841375"/>
                  </a:lnTo>
                  <a:lnTo>
                    <a:pt x="1260348" y="838708"/>
                  </a:lnTo>
                  <a:lnTo>
                    <a:pt x="1205484" y="835406"/>
                  </a:lnTo>
                  <a:lnTo>
                    <a:pt x="1205738" y="835406"/>
                  </a:lnTo>
                  <a:lnTo>
                    <a:pt x="1151128" y="831342"/>
                  </a:lnTo>
                  <a:lnTo>
                    <a:pt x="1151382" y="831342"/>
                  </a:lnTo>
                  <a:lnTo>
                    <a:pt x="1097280" y="826262"/>
                  </a:lnTo>
                  <a:lnTo>
                    <a:pt x="1097534" y="826262"/>
                  </a:lnTo>
                  <a:lnTo>
                    <a:pt x="1045032" y="820166"/>
                  </a:lnTo>
                  <a:lnTo>
                    <a:pt x="1043940" y="820039"/>
                  </a:lnTo>
                  <a:lnTo>
                    <a:pt x="1044194" y="820166"/>
                  </a:lnTo>
                  <a:lnTo>
                    <a:pt x="992111" y="812673"/>
                  </a:lnTo>
                  <a:lnTo>
                    <a:pt x="991235" y="812546"/>
                  </a:lnTo>
                  <a:lnTo>
                    <a:pt x="991616" y="812673"/>
                  </a:lnTo>
                  <a:lnTo>
                    <a:pt x="939292" y="803656"/>
                  </a:lnTo>
                  <a:lnTo>
                    <a:pt x="939673" y="803656"/>
                  </a:lnTo>
                  <a:lnTo>
                    <a:pt x="888707" y="792988"/>
                  </a:lnTo>
                  <a:lnTo>
                    <a:pt x="888276" y="792911"/>
                  </a:lnTo>
                  <a:lnTo>
                    <a:pt x="888136" y="792873"/>
                  </a:lnTo>
                  <a:lnTo>
                    <a:pt x="838441" y="780288"/>
                  </a:lnTo>
                  <a:lnTo>
                    <a:pt x="837946" y="780161"/>
                  </a:lnTo>
                  <a:lnTo>
                    <a:pt x="838327" y="780288"/>
                  </a:lnTo>
                  <a:lnTo>
                    <a:pt x="813625" y="773303"/>
                  </a:lnTo>
                  <a:lnTo>
                    <a:pt x="813181" y="773176"/>
                  </a:lnTo>
                  <a:lnTo>
                    <a:pt x="813562" y="773303"/>
                  </a:lnTo>
                  <a:lnTo>
                    <a:pt x="789190" y="765683"/>
                  </a:lnTo>
                  <a:lnTo>
                    <a:pt x="788797" y="765556"/>
                  </a:lnTo>
                  <a:lnTo>
                    <a:pt x="789051" y="765683"/>
                  </a:lnTo>
                  <a:lnTo>
                    <a:pt x="764540" y="757301"/>
                  </a:lnTo>
                  <a:lnTo>
                    <a:pt x="764794" y="757301"/>
                  </a:lnTo>
                  <a:lnTo>
                    <a:pt x="740537" y="748538"/>
                  </a:lnTo>
                  <a:lnTo>
                    <a:pt x="740918" y="748665"/>
                  </a:lnTo>
                  <a:lnTo>
                    <a:pt x="740587" y="748538"/>
                  </a:lnTo>
                  <a:lnTo>
                    <a:pt x="717232" y="739267"/>
                  </a:lnTo>
                  <a:lnTo>
                    <a:pt x="716915" y="739140"/>
                  </a:lnTo>
                  <a:lnTo>
                    <a:pt x="717169" y="739267"/>
                  </a:lnTo>
                  <a:lnTo>
                    <a:pt x="694118" y="729234"/>
                  </a:lnTo>
                  <a:lnTo>
                    <a:pt x="693547" y="728980"/>
                  </a:lnTo>
                  <a:lnTo>
                    <a:pt x="693801" y="729234"/>
                  </a:lnTo>
                  <a:lnTo>
                    <a:pt x="670699" y="718439"/>
                  </a:lnTo>
                  <a:lnTo>
                    <a:pt x="670433" y="718312"/>
                  </a:lnTo>
                  <a:lnTo>
                    <a:pt x="647700" y="707009"/>
                  </a:lnTo>
                  <a:lnTo>
                    <a:pt x="648081" y="707136"/>
                  </a:lnTo>
                  <a:lnTo>
                    <a:pt x="647839" y="707009"/>
                  </a:lnTo>
                  <a:lnTo>
                    <a:pt x="625690" y="695071"/>
                  </a:lnTo>
                  <a:lnTo>
                    <a:pt x="625221" y="694817"/>
                  </a:lnTo>
                  <a:lnTo>
                    <a:pt x="625602" y="695071"/>
                  </a:lnTo>
                  <a:lnTo>
                    <a:pt x="603554" y="682244"/>
                  </a:lnTo>
                  <a:lnTo>
                    <a:pt x="603123" y="681990"/>
                  </a:lnTo>
                  <a:lnTo>
                    <a:pt x="603504" y="682244"/>
                  </a:lnTo>
                  <a:lnTo>
                    <a:pt x="581799" y="668655"/>
                  </a:lnTo>
                  <a:lnTo>
                    <a:pt x="581545" y="668502"/>
                  </a:lnTo>
                  <a:lnTo>
                    <a:pt x="581418" y="668413"/>
                  </a:lnTo>
                  <a:lnTo>
                    <a:pt x="560311" y="654304"/>
                  </a:lnTo>
                  <a:lnTo>
                    <a:pt x="559943" y="654050"/>
                  </a:lnTo>
                  <a:lnTo>
                    <a:pt x="560197" y="654304"/>
                  </a:lnTo>
                  <a:lnTo>
                    <a:pt x="538734" y="639064"/>
                  </a:lnTo>
                  <a:lnTo>
                    <a:pt x="539115" y="639191"/>
                  </a:lnTo>
                  <a:lnTo>
                    <a:pt x="538937" y="639064"/>
                  </a:lnTo>
                  <a:lnTo>
                    <a:pt x="518236" y="623570"/>
                  </a:lnTo>
                  <a:lnTo>
                    <a:pt x="517906" y="623316"/>
                  </a:lnTo>
                  <a:lnTo>
                    <a:pt x="518160" y="623570"/>
                  </a:lnTo>
                  <a:lnTo>
                    <a:pt x="497636" y="607060"/>
                  </a:lnTo>
                  <a:lnTo>
                    <a:pt x="497332" y="606806"/>
                  </a:lnTo>
                  <a:lnTo>
                    <a:pt x="497586" y="607060"/>
                  </a:lnTo>
                  <a:lnTo>
                    <a:pt x="477012" y="589788"/>
                  </a:lnTo>
                  <a:lnTo>
                    <a:pt x="477266" y="589915"/>
                  </a:lnTo>
                  <a:lnTo>
                    <a:pt x="477113" y="589788"/>
                  </a:lnTo>
                  <a:lnTo>
                    <a:pt x="457225" y="572262"/>
                  </a:lnTo>
                  <a:lnTo>
                    <a:pt x="437527" y="553847"/>
                  </a:lnTo>
                  <a:lnTo>
                    <a:pt x="437261" y="553593"/>
                  </a:lnTo>
                  <a:lnTo>
                    <a:pt x="437388" y="553847"/>
                  </a:lnTo>
                  <a:lnTo>
                    <a:pt x="417576" y="534797"/>
                  </a:lnTo>
                  <a:lnTo>
                    <a:pt x="417830" y="534924"/>
                  </a:lnTo>
                  <a:lnTo>
                    <a:pt x="417703" y="534797"/>
                  </a:lnTo>
                  <a:lnTo>
                    <a:pt x="398272" y="515239"/>
                  </a:lnTo>
                  <a:lnTo>
                    <a:pt x="360527" y="474980"/>
                  </a:lnTo>
                  <a:lnTo>
                    <a:pt x="360172" y="474599"/>
                  </a:lnTo>
                  <a:lnTo>
                    <a:pt x="360426" y="474980"/>
                  </a:lnTo>
                  <a:lnTo>
                    <a:pt x="323291" y="432435"/>
                  </a:lnTo>
                  <a:lnTo>
                    <a:pt x="322961" y="432054"/>
                  </a:lnTo>
                  <a:lnTo>
                    <a:pt x="323215" y="432435"/>
                  </a:lnTo>
                  <a:lnTo>
                    <a:pt x="286385" y="387858"/>
                  </a:lnTo>
                  <a:lnTo>
                    <a:pt x="286639" y="388112"/>
                  </a:lnTo>
                  <a:lnTo>
                    <a:pt x="286435" y="387858"/>
                  </a:lnTo>
                  <a:lnTo>
                    <a:pt x="250659" y="342138"/>
                  </a:lnTo>
                  <a:lnTo>
                    <a:pt x="250596" y="342011"/>
                  </a:lnTo>
                  <a:lnTo>
                    <a:pt x="215353" y="294894"/>
                  </a:lnTo>
                  <a:lnTo>
                    <a:pt x="215290" y="294767"/>
                  </a:lnTo>
                  <a:lnTo>
                    <a:pt x="180555" y="246380"/>
                  </a:lnTo>
                  <a:lnTo>
                    <a:pt x="180505" y="246253"/>
                  </a:lnTo>
                  <a:lnTo>
                    <a:pt x="146126" y="196977"/>
                  </a:lnTo>
                  <a:lnTo>
                    <a:pt x="146050" y="196850"/>
                  </a:lnTo>
                  <a:lnTo>
                    <a:pt x="146050" y="196977"/>
                  </a:lnTo>
                  <a:lnTo>
                    <a:pt x="111887" y="146685"/>
                  </a:lnTo>
                  <a:lnTo>
                    <a:pt x="112014" y="146685"/>
                  </a:lnTo>
                  <a:lnTo>
                    <a:pt x="78181" y="95885"/>
                  </a:lnTo>
                  <a:lnTo>
                    <a:pt x="78092" y="95758"/>
                  </a:lnTo>
                  <a:lnTo>
                    <a:pt x="78092" y="95885"/>
                  </a:lnTo>
                  <a:lnTo>
                    <a:pt x="52412" y="56718"/>
                  </a:lnTo>
                  <a:lnTo>
                    <a:pt x="68618" y="46101"/>
                  </a:lnTo>
                  <a:lnTo>
                    <a:pt x="73647" y="42799"/>
                  </a:lnTo>
                  <a:lnTo>
                    <a:pt x="0" y="0"/>
                  </a:lnTo>
                  <a:lnTo>
                    <a:pt x="9906" y="84582"/>
                  </a:lnTo>
                  <a:lnTo>
                    <a:pt x="31229" y="70612"/>
                  </a:lnTo>
                  <a:lnTo>
                    <a:pt x="56896" y="109855"/>
                  </a:lnTo>
                  <a:lnTo>
                    <a:pt x="90792" y="160909"/>
                  </a:lnTo>
                  <a:lnTo>
                    <a:pt x="125095" y="211201"/>
                  </a:lnTo>
                  <a:lnTo>
                    <a:pt x="159766" y="260985"/>
                  </a:lnTo>
                  <a:lnTo>
                    <a:pt x="194818" y="309880"/>
                  </a:lnTo>
                  <a:lnTo>
                    <a:pt x="230505" y="357505"/>
                  </a:lnTo>
                  <a:lnTo>
                    <a:pt x="266700" y="403860"/>
                  </a:lnTo>
                  <a:lnTo>
                    <a:pt x="303784" y="448691"/>
                  </a:lnTo>
                  <a:lnTo>
                    <a:pt x="341503" y="491871"/>
                  </a:lnTo>
                  <a:lnTo>
                    <a:pt x="380111" y="533019"/>
                  </a:lnTo>
                  <a:lnTo>
                    <a:pt x="419862" y="572135"/>
                  </a:lnTo>
                  <a:lnTo>
                    <a:pt x="460502" y="609092"/>
                  </a:lnTo>
                  <a:lnTo>
                    <a:pt x="502539" y="643509"/>
                  </a:lnTo>
                  <a:lnTo>
                    <a:pt x="545592" y="675005"/>
                  </a:lnTo>
                  <a:lnTo>
                    <a:pt x="590169" y="703834"/>
                  </a:lnTo>
                  <a:lnTo>
                    <a:pt x="636143" y="729615"/>
                  </a:lnTo>
                  <a:lnTo>
                    <a:pt x="683260" y="752348"/>
                  </a:lnTo>
                  <a:lnTo>
                    <a:pt x="731647" y="772287"/>
                  </a:lnTo>
                  <a:lnTo>
                    <a:pt x="781050" y="789686"/>
                  </a:lnTo>
                  <a:lnTo>
                    <a:pt x="831469" y="804799"/>
                  </a:lnTo>
                  <a:lnTo>
                    <a:pt x="882650" y="817626"/>
                  </a:lnTo>
                  <a:lnTo>
                    <a:pt x="934720" y="828548"/>
                  </a:lnTo>
                  <a:lnTo>
                    <a:pt x="987552" y="837692"/>
                  </a:lnTo>
                  <a:lnTo>
                    <a:pt x="1040765" y="845312"/>
                  </a:lnTo>
                  <a:lnTo>
                    <a:pt x="1094740" y="851535"/>
                  </a:lnTo>
                  <a:lnTo>
                    <a:pt x="1149096" y="856615"/>
                  </a:lnTo>
                  <a:lnTo>
                    <a:pt x="1203833" y="860679"/>
                  </a:lnTo>
                  <a:lnTo>
                    <a:pt x="1259078" y="864108"/>
                  </a:lnTo>
                  <a:lnTo>
                    <a:pt x="1425067" y="871220"/>
                  </a:lnTo>
                  <a:lnTo>
                    <a:pt x="1426083" y="845820"/>
                  </a:lnTo>
                  <a:close/>
                </a:path>
                <a:path w="7595234" h="4099560">
                  <a:moveTo>
                    <a:pt x="7110349" y="3883977"/>
                  </a:moveTo>
                  <a:lnTo>
                    <a:pt x="7110120" y="3883799"/>
                  </a:lnTo>
                  <a:lnTo>
                    <a:pt x="7110349" y="3883977"/>
                  </a:lnTo>
                  <a:close/>
                </a:path>
                <a:path w="7595234" h="4099560">
                  <a:moveTo>
                    <a:pt x="7205345" y="3952113"/>
                  </a:moveTo>
                  <a:lnTo>
                    <a:pt x="7204989" y="3951884"/>
                  </a:lnTo>
                  <a:lnTo>
                    <a:pt x="7205345" y="3952113"/>
                  </a:lnTo>
                  <a:close/>
                </a:path>
                <a:path w="7595234" h="4099560">
                  <a:moveTo>
                    <a:pt x="7295896" y="4000271"/>
                  </a:moveTo>
                  <a:lnTo>
                    <a:pt x="7295667" y="4000169"/>
                  </a:lnTo>
                  <a:lnTo>
                    <a:pt x="7295896" y="4000271"/>
                  </a:lnTo>
                  <a:close/>
                </a:path>
                <a:path w="7595234" h="4099560">
                  <a:moveTo>
                    <a:pt x="7573670" y="4074845"/>
                  </a:moveTo>
                  <a:lnTo>
                    <a:pt x="7530846" y="4074845"/>
                  </a:lnTo>
                  <a:lnTo>
                    <a:pt x="7518184" y="4074845"/>
                  </a:lnTo>
                  <a:lnTo>
                    <a:pt x="7516876" y="4099522"/>
                  </a:lnTo>
                  <a:lnTo>
                    <a:pt x="7573670" y="4074845"/>
                  </a:lnTo>
                  <a:close/>
                </a:path>
                <a:path w="7595234" h="4099560">
                  <a:moveTo>
                    <a:pt x="7594981" y="4065587"/>
                  </a:moveTo>
                  <a:lnTo>
                    <a:pt x="7520940" y="4023436"/>
                  </a:lnTo>
                  <a:lnTo>
                    <a:pt x="7519581" y="4048760"/>
                  </a:lnTo>
                  <a:lnTo>
                    <a:pt x="7511301" y="4048277"/>
                  </a:lnTo>
                  <a:lnTo>
                    <a:pt x="7511161" y="4048277"/>
                  </a:lnTo>
                  <a:lnTo>
                    <a:pt x="7510920" y="4048264"/>
                  </a:lnTo>
                  <a:lnTo>
                    <a:pt x="7510754" y="4048239"/>
                  </a:lnTo>
                  <a:lnTo>
                    <a:pt x="7468883" y="4044238"/>
                  </a:lnTo>
                  <a:lnTo>
                    <a:pt x="7468654" y="4044226"/>
                  </a:lnTo>
                  <a:lnTo>
                    <a:pt x="7468476" y="4044188"/>
                  </a:lnTo>
                  <a:lnTo>
                    <a:pt x="7447280" y="4041381"/>
                  </a:lnTo>
                  <a:lnTo>
                    <a:pt x="7447661" y="4041419"/>
                  </a:lnTo>
                  <a:lnTo>
                    <a:pt x="7447420" y="4041381"/>
                  </a:lnTo>
                  <a:lnTo>
                    <a:pt x="7426338" y="4038054"/>
                  </a:lnTo>
                  <a:lnTo>
                    <a:pt x="7426211" y="4038041"/>
                  </a:lnTo>
                  <a:lnTo>
                    <a:pt x="7426071" y="4038015"/>
                  </a:lnTo>
                  <a:lnTo>
                    <a:pt x="7425944" y="4037990"/>
                  </a:lnTo>
                  <a:lnTo>
                    <a:pt x="7405078" y="4034053"/>
                  </a:lnTo>
                  <a:lnTo>
                    <a:pt x="7404608" y="4033964"/>
                  </a:lnTo>
                  <a:lnTo>
                    <a:pt x="7404989" y="4034053"/>
                  </a:lnTo>
                  <a:lnTo>
                    <a:pt x="7383589" y="4029202"/>
                  </a:lnTo>
                  <a:lnTo>
                    <a:pt x="7361999" y="4023550"/>
                  </a:lnTo>
                  <a:lnTo>
                    <a:pt x="7361568" y="4023449"/>
                  </a:lnTo>
                  <a:lnTo>
                    <a:pt x="7361441" y="4023398"/>
                  </a:lnTo>
                  <a:lnTo>
                    <a:pt x="7339711" y="4016692"/>
                  </a:lnTo>
                  <a:lnTo>
                    <a:pt x="7340219" y="4016832"/>
                  </a:lnTo>
                  <a:lnTo>
                    <a:pt x="7339812" y="4016692"/>
                  </a:lnTo>
                  <a:lnTo>
                    <a:pt x="7317740" y="4009021"/>
                  </a:lnTo>
                  <a:lnTo>
                    <a:pt x="7318375" y="4009212"/>
                  </a:lnTo>
                  <a:lnTo>
                    <a:pt x="7317892" y="4009021"/>
                  </a:lnTo>
                  <a:lnTo>
                    <a:pt x="7296175" y="4000385"/>
                  </a:lnTo>
                  <a:lnTo>
                    <a:pt x="7295642" y="4000169"/>
                  </a:lnTo>
                  <a:lnTo>
                    <a:pt x="7273938" y="3990340"/>
                  </a:lnTo>
                  <a:lnTo>
                    <a:pt x="7273696" y="3990225"/>
                  </a:lnTo>
                  <a:lnTo>
                    <a:pt x="7273442" y="3990098"/>
                  </a:lnTo>
                  <a:lnTo>
                    <a:pt x="7250811" y="3978719"/>
                  </a:lnTo>
                  <a:lnTo>
                    <a:pt x="7251319" y="3978960"/>
                  </a:lnTo>
                  <a:lnTo>
                    <a:pt x="7250874" y="3978719"/>
                  </a:lnTo>
                  <a:lnTo>
                    <a:pt x="7228522" y="3966260"/>
                  </a:lnTo>
                  <a:lnTo>
                    <a:pt x="7228078" y="3966006"/>
                  </a:lnTo>
                  <a:lnTo>
                    <a:pt x="7228459" y="3966260"/>
                  </a:lnTo>
                  <a:lnTo>
                    <a:pt x="7204964" y="3951884"/>
                  </a:lnTo>
                  <a:lnTo>
                    <a:pt x="7181875" y="3936682"/>
                  </a:lnTo>
                  <a:lnTo>
                    <a:pt x="7158253" y="3920210"/>
                  </a:lnTo>
                  <a:lnTo>
                    <a:pt x="7134441" y="3902570"/>
                  </a:lnTo>
                  <a:lnTo>
                    <a:pt x="7134225" y="3902405"/>
                  </a:lnTo>
                  <a:lnTo>
                    <a:pt x="7134352" y="3902570"/>
                  </a:lnTo>
                  <a:lnTo>
                    <a:pt x="7110095" y="3883799"/>
                  </a:lnTo>
                  <a:lnTo>
                    <a:pt x="7086117" y="3864381"/>
                  </a:lnTo>
                  <a:lnTo>
                    <a:pt x="7061708" y="3844010"/>
                  </a:lnTo>
                  <a:lnTo>
                    <a:pt x="7037070" y="3822979"/>
                  </a:lnTo>
                  <a:lnTo>
                    <a:pt x="7012432" y="3801287"/>
                  </a:lnTo>
                  <a:lnTo>
                    <a:pt x="7012305" y="3801173"/>
                  </a:lnTo>
                  <a:lnTo>
                    <a:pt x="6962648" y="3756139"/>
                  </a:lnTo>
                  <a:lnTo>
                    <a:pt x="6912788" y="3709720"/>
                  </a:lnTo>
                  <a:lnTo>
                    <a:pt x="6862572" y="3662426"/>
                  </a:lnTo>
                  <a:lnTo>
                    <a:pt x="6895338" y="3728250"/>
                  </a:lnTo>
                  <a:lnTo>
                    <a:pt x="6945503" y="3774910"/>
                  </a:lnTo>
                  <a:lnTo>
                    <a:pt x="6995541" y="3820172"/>
                  </a:lnTo>
                  <a:lnTo>
                    <a:pt x="7045198" y="3863352"/>
                  </a:lnTo>
                  <a:lnTo>
                    <a:pt x="7094474" y="3903815"/>
                  </a:lnTo>
                  <a:lnTo>
                    <a:pt x="7143369" y="3940746"/>
                  </a:lnTo>
                  <a:lnTo>
                    <a:pt x="7191502" y="3973436"/>
                  </a:lnTo>
                  <a:lnTo>
                    <a:pt x="7239127" y="4001274"/>
                  </a:lnTo>
                  <a:lnTo>
                    <a:pt x="7285990" y="4023652"/>
                  </a:lnTo>
                  <a:lnTo>
                    <a:pt x="7332091" y="4040886"/>
                  </a:lnTo>
                  <a:lnTo>
                    <a:pt x="7377303" y="4053827"/>
                  </a:lnTo>
                  <a:lnTo>
                    <a:pt x="7421753" y="4063060"/>
                  </a:lnTo>
                  <a:lnTo>
                    <a:pt x="7465695" y="4069448"/>
                  </a:lnTo>
                  <a:lnTo>
                    <a:pt x="7509002" y="4073588"/>
                  </a:lnTo>
                  <a:lnTo>
                    <a:pt x="7518222" y="4074122"/>
                  </a:lnTo>
                  <a:lnTo>
                    <a:pt x="7530884" y="4074122"/>
                  </a:lnTo>
                  <a:lnTo>
                    <a:pt x="7575334" y="4074122"/>
                  </a:lnTo>
                  <a:lnTo>
                    <a:pt x="7594981" y="406558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3230" y="991158"/>
            <a:ext cx="1372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</a:t>
            </a:r>
            <a:r>
              <a:rPr sz="1000" b="1" spc="-5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Revenue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230" y="1486154"/>
            <a:ext cx="2463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Customers[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Full Name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Mr.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Larry</a:t>
            </a:r>
            <a:r>
              <a:rPr sz="1000" b="1" spc="-5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Munoz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04590" y="242569"/>
            <a:ext cx="4784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FILTER </a:t>
            </a:r>
            <a:r>
              <a:rPr sz="3200" b="0" spc="-10" dirty="0">
                <a:latin typeface="Carlito"/>
                <a:cs typeface="Carlito"/>
              </a:rPr>
              <a:t>CONTEXT</a:t>
            </a:r>
            <a:r>
              <a:rPr sz="3200" b="0" spc="60" dirty="0">
                <a:latin typeface="Carlito"/>
                <a:cs typeface="Carlito"/>
              </a:rPr>
              <a:t> </a:t>
            </a:r>
            <a:r>
              <a:rPr sz="3200" b="0" spc="-390" dirty="0">
                <a:latin typeface="Arial"/>
                <a:cs typeface="Arial"/>
              </a:rPr>
              <a:t>(EXAMPLES)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94902" y="991158"/>
            <a:ext cx="1271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 Orders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94902" y="1486154"/>
            <a:ext cx="20662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Customers[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Occupation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000" spc="1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Clerical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7986" y="5782361"/>
            <a:ext cx="1270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 Orders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7986" y="6277355"/>
            <a:ext cx="18948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45854" y="5782361"/>
            <a:ext cx="1372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</a:t>
            </a:r>
            <a:r>
              <a:rPr sz="1000" b="1" spc="-5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Revenue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45854" y="6277355"/>
            <a:ext cx="18948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62779" y="5782361"/>
            <a:ext cx="1270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 Orders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62779" y="6277355"/>
            <a:ext cx="2010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Month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August</a:t>
            </a:r>
            <a:r>
              <a:rPr sz="1000" b="1" spc="-55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822697" y="1612519"/>
            <a:ext cx="5767705" cy="3825875"/>
            <a:chOff x="4822697" y="1612519"/>
            <a:chExt cx="5767705" cy="3825875"/>
          </a:xfrm>
        </p:grpSpPr>
        <p:sp>
          <p:nvSpPr>
            <p:cNvPr id="32" name="object 32"/>
            <p:cNvSpPr/>
            <p:nvPr/>
          </p:nvSpPr>
          <p:spPr>
            <a:xfrm>
              <a:off x="4822697" y="2689136"/>
              <a:ext cx="537273" cy="317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0416" y="2726816"/>
              <a:ext cx="414655" cy="195580"/>
            </a:xfrm>
            <a:custGeom>
              <a:avLst/>
              <a:gdLst/>
              <a:ahLst/>
              <a:cxnLst/>
              <a:rect l="l" t="t" r="r" b="b"/>
              <a:pathLst>
                <a:path w="414654" h="195580">
                  <a:moveTo>
                    <a:pt x="0" y="195072"/>
                  </a:moveTo>
                  <a:lnTo>
                    <a:pt x="414527" y="195072"/>
                  </a:lnTo>
                  <a:lnTo>
                    <a:pt x="414527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01132" y="1612519"/>
              <a:ext cx="297180" cy="1105535"/>
            </a:xfrm>
            <a:custGeom>
              <a:avLst/>
              <a:gdLst/>
              <a:ahLst/>
              <a:cxnLst/>
              <a:rect l="l" t="t" r="r" b="b"/>
              <a:pathLst>
                <a:path w="297179" h="1105535">
                  <a:moveTo>
                    <a:pt x="244620" y="56850"/>
                  </a:moveTo>
                  <a:lnTo>
                    <a:pt x="217931" y="98297"/>
                  </a:lnTo>
                  <a:lnTo>
                    <a:pt x="185038" y="152400"/>
                  </a:lnTo>
                  <a:lnTo>
                    <a:pt x="153669" y="208279"/>
                  </a:lnTo>
                  <a:lnTo>
                    <a:pt x="124205" y="266318"/>
                  </a:lnTo>
                  <a:lnTo>
                    <a:pt x="97408" y="327278"/>
                  </a:lnTo>
                  <a:lnTo>
                    <a:pt x="73787" y="391286"/>
                  </a:lnTo>
                  <a:lnTo>
                    <a:pt x="53720" y="459104"/>
                  </a:lnTo>
                  <a:lnTo>
                    <a:pt x="37845" y="530986"/>
                  </a:lnTo>
                  <a:lnTo>
                    <a:pt x="25526" y="606551"/>
                  </a:lnTo>
                  <a:lnTo>
                    <a:pt x="20574" y="645286"/>
                  </a:lnTo>
                  <a:lnTo>
                    <a:pt x="16509" y="684910"/>
                  </a:lnTo>
                  <a:lnTo>
                    <a:pt x="12953" y="725169"/>
                  </a:lnTo>
                  <a:lnTo>
                    <a:pt x="9905" y="765936"/>
                  </a:lnTo>
                  <a:lnTo>
                    <a:pt x="5714" y="848867"/>
                  </a:lnTo>
                  <a:lnTo>
                    <a:pt x="2905" y="934084"/>
                  </a:lnTo>
                  <a:lnTo>
                    <a:pt x="1136" y="1019301"/>
                  </a:lnTo>
                  <a:lnTo>
                    <a:pt x="0" y="1104772"/>
                  </a:lnTo>
                  <a:lnTo>
                    <a:pt x="25272" y="1105153"/>
                  </a:lnTo>
                  <a:lnTo>
                    <a:pt x="26553" y="1018793"/>
                  </a:lnTo>
                  <a:lnTo>
                    <a:pt x="28345" y="933322"/>
                  </a:lnTo>
                  <a:lnTo>
                    <a:pt x="30994" y="849883"/>
                  </a:lnTo>
                  <a:lnTo>
                    <a:pt x="35286" y="767714"/>
                  </a:lnTo>
                  <a:lnTo>
                    <a:pt x="35333" y="767333"/>
                  </a:lnTo>
                  <a:lnTo>
                    <a:pt x="38208" y="727328"/>
                  </a:lnTo>
                  <a:lnTo>
                    <a:pt x="38249" y="727075"/>
                  </a:lnTo>
                  <a:lnTo>
                    <a:pt x="41771" y="687451"/>
                  </a:lnTo>
                  <a:lnTo>
                    <a:pt x="45807" y="648461"/>
                  </a:lnTo>
                  <a:lnTo>
                    <a:pt x="45895" y="648080"/>
                  </a:lnTo>
                  <a:lnTo>
                    <a:pt x="50767" y="610107"/>
                  </a:lnTo>
                  <a:lnTo>
                    <a:pt x="56330" y="572642"/>
                  </a:lnTo>
                  <a:lnTo>
                    <a:pt x="62737" y="535558"/>
                  </a:lnTo>
                  <a:lnTo>
                    <a:pt x="70103" y="499871"/>
                  </a:lnTo>
                  <a:lnTo>
                    <a:pt x="78394" y="465708"/>
                  </a:lnTo>
                  <a:lnTo>
                    <a:pt x="87651" y="432053"/>
                  </a:lnTo>
                  <a:lnTo>
                    <a:pt x="97916" y="399033"/>
                  </a:lnTo>
                  <a:lnTo>
                    <a:pt x="109092" y="367410"/>
                  </a:lnTo>
                  <a:lnTo>
                    <a:pt x="121030" y="336550"/>
                  </a:lnTo>
                  <a:lnTo>
                    <a:pt x="133730" y="306450"/>
                  </a:lnTo>
                  <a:lnTo>
                    <a:pt x="147076" y="277367"/>
                  </a:lnTo>
                  <a:lnTo>
                    <a:pt x="161291" y="248665"/>
                  </a:lnTo>
                  <a:lnTo>
                    <a:pt x="176016" y="220471"/>
                  </a:lnTo>
                  <a:lnTo>
                    <a:pt x="207009" y="165100"/>
                  </a:lnTo>
                  <a:lnTo>
                    <a:pt x="239494" y="111886"/>
                  </a:lnTo>
                  <a:lnTo>
                    <a:pt x="265873" y="70709"/>
                  </a:lnTo>
                  <a:lnTo>
                    <a:pt x="244620" y="56850"/>
                  </a:lnTo>
                  <a:close/>
                </a:path>
                <a:path w="297179" h="1105535">
                  <a:moveTo>
                    <a:pt x="26545" y="1019175"/>
                  </a:moveTo>
                  <a:close/>
                </a:path>
                <a:path w="297179" h="1105535">
                  <a:moveTo>
                    <a:pt x="28325" y="933957"/>
                  </a:moveTo>
                  <a:close/>
                </a:path>
                <a:path w="297179" h="1105535">
                  <a:moveTo>
                    <a:pt x="30994" y="849883"/>
                  </a:moveTo>
                  <a:close/>
                </a:path>
                <a:path w="297179" h="1105535">
                  <a:moveTo>
                    <a:pt x="35333" y="767333"/>
                  </a:moveTo>
                  <a:lnTo>
                    <a:pt x="35305" y="767714"/>
                  </a:lnTo>
                  <a:lnTo>
                    <a:pt x="35333" y="767333"/>
                  </a:lnTo>
                  <a:close/>
                </a:path>
                <a:path w="297179" h="1105535">
                  <a:moveTo>
                    <a:pt x="38249" y="727075"/>
                  </a:moveTo>
                  <a:lnTo>
                    <a:pt x="38226" y="727328"/>
                  </a:lnTo>
                  <a:lnTo>
                    <a:pt x="38249" y="727075"/>
                  </a:lnTo>
                  <a:close/>
                </a:path>
                <a:path w="297179" h="1105535">
                  <a:moveTo>
                    <a:pt x="41796" y="687323"/>
                  </a:moveTo>
                  <a:lnTo>
                    <a:pt x="41782" y="687451"/>
                  </a:lnTo>
                  <a:lnTo>
                    <a:pt x="41796" y="687323"/>
                  </a:lnTo>
                  <a:close/>
                </a:path>
                <a:path w="297179" h="1105535">
                  <a:moveTo>
                    <a:pt x="45895" y="648080"/>
                  </a:moveTo>
                  <a:lnTo>
                    <a:pt x="45846" y="648461"/>
                  </a:lnTo>
                  <a:lnTo>
                    <a:pt x="45895" y="648080"/>
                  </a:lnTo>
                  <a:close/>
                </a:path>
                <a:path w="297179" h="1105535">
                  <a:moveTo>
                    <a:pt x="50800" y="609853"/>
                  </a:moveTo>
                  <a:lnTo>
                    <a:pt x="50672" y="610107"/>
                  </a:lnTo>
                  <a:lnTo>
                    <a:pt x="50800" y="609853"/>
                  </a:lnTo>
                  <a:close/>
                </a:path>
                <a:path w="297179" h="1105535">
                  <a:moveTo>
                    <a:pt x="56387" y="572261"/>
                  </a:moveTo>
                  <a:lnTo>
                    <a:pt x="56261" y="572642"/>
                  </a:lnTo>
                  <a:lnTo>
                    <a:pt x="56387" y="572261"/>
                  </a:lnTo>
                  <a:close/>
                </a:path>
                <a:path w="297179" h="1105535">
                  <a:moveTo>
                    <a:pt x="62815" y="535558"/>
                  </a:moveTo>
                  <a:lnTo>
                    <a:pt x="62737" y="535939"/>
                  </a:lnTo>
                  <a:lnTo>
                    <a:pt x="62815" y="535558"/>
                  </a:lnTo>
                  <a:close/>
                </a:path>
                <a:path w="297179" h="1105535">
                  <a:moveTo>
                    <a:pt x="70225" y="499871"/>
                  </a:moveTo>
                  <a:lnTo>
                    <a:pt x="70103" y="500379"/>
                  </a:lnTo>
                  <a:lnTo>
                    <a:pt x="70225" y="499871"/>
                  </a:lnTo>
                  <a:close/>
                </a:path>
                <a:path w="297179" h="1105535">
                  <a:moveTo>
                    <a:pt x="78486" y="465327"/>
                  </a:moveTo>
                  <a:lnTo>
                    <a:pt x="78358" y="465708"/>
                  </a:lnTo>
                  <a:lnTo>
                    <a:pt x="78486" y="465327"/>
                  </a:lnTo>
                  <a:close/>
                </a:path>
                <a:path w="297179" h="1105535">
                  <a:moveTo>
                    <a:pt x="87756" y="431672"/>
                  </a:moveTo>
                  <a:lnTo>
                    <a:pt x="87629" y="432053"/>
                  </a:lnTo>
                  <a:lnTo>
                    <a:pt x="87756" y="431672"/>
                  </a:lnTo>
                  <a:close/>
                </a:path>
                <a:path w="297179" h="1105535">
                  <a:moveTo>
                    <a:pt x="97968" y="399033"/>
                  </a:moveTo>
                  <a:lnTo>
                    <a:pt x="97789" y="399541"/>
                  </a:lnTo>
                  <a:lnTo>
                    <a:pt x="97968" y="399033"/>
                  </a:lnTo>
                  <a:close/>
                </a:path>
                <a:path w="297179" h="1105535">
                  <a:moveTo>
                    <a:pt x="109113" y="367410"/>
                  </a:moveTo>
                  <a:lnTo>
                    <a:pt x="108965" y="367791"/>
                  </a:lnTo>
                  <a:lnTo>
                    <a:pt x="109113" y="367410"/>
                  </a:lnTo>
                  <a:close/>
                </a:path>
                <a:path w="297179" h="1105535">
                  <a:moveTo>
                    <a:pt x="121064" y="336550"/>
                  </a:moveTo>
                  <a:lnTo>
                    <a:pt x="120903" y="336930"/>
                  </a:lnTo>
                  <a:lnTo>
                    <a:pt x="121064" y="336550"/>
                  </a:lnTo>
                  <a:close/>
                </a:path>
                <a:path w="297179" h="1105535">
                  <a:moveTo>
                    <a:pt x="133778" y="306450"/>
                  </a:moveTo>
                  <a:lnTo>
                    <a:pt x="133603" y="306831"/>
                  </a:lnTo>
                  <a:lnTo>
                    <a:pt x="133778" y="306450"/>
                  </a:lnTo>
                  <a:close/>
                </a:path>
                <a:path w="297179" h="1105535">
                  <a:moveTo>
                    <a:pt x="176149" y="220217"/>
                  </a:moveTo>
                  <a:lnTo>
                    <a:pt x="175894" y="220471"/>
                  </a:lnTo>
                  <a:lnTo>
                    <a:pt x="176149" y="220217"/>
                  </a:lnTo>
                  <a:close/>
                </a:path>
                <a:path w="297179" h="1105535">
                  <a:moveTo>
                    <a:pt x="207114" y="165100"/>
                  </a:moveTo>
                  <a:lnTo>
                    <a:pt x="206882" y="165480"/>
                  </a:lnTo>
                  <a:lnTo>
                    <a:pt x="207114" y="165100"/>
                  </a:lnTo>
                  <a:close/>
                </a:path>
                <a:path w="297179" h="1105535">
                  <a:moveTo>
                    <a:pt x="239649" y="111632"/>
                  </a:moveTo>
                  <a:lnTo>
                    <a:pt x="239394" y="111886"/>
                  </a:lnTo>
                  <a:lnTo>
                    <a:pt x="239649" y="111632"/>
                  </a:lnTo>
                  <a:close/>
                </a:path>
                <a:path w="297179" h="1105535">
                  <a:moveTo>
                    <a:pt x="291523" y="46227"/>
                  </a:moveTo>
                  <a:lnTo>
                    <a:pt x="251459" y="46227"/>
                  </a:lnTo>
                  <a:lnTo>
                    <a:pt x="272795" y="59943"/>
                  </a:lnTo>
                  <a:lnTo>
                    <a:pt x="265873" y="70709"/>
                  </a:lnTo>
                  <a:lnTo>
                    <a:pt x="287146" y="84581"/>
                  </a:lnTo>
                  <a:lnTo>
                    <a:pt x="291523" y="46227"/>
                  </a:lnTo>
                  <a:close/>
                </a:path>
                <a:path w="297179" h="1105535">
                  <a:moveTo>
                    <a:pt x="251459" y="46227"/>
                  </a:moveTo>
                  <a:lnTo>
                    <a:pt x="244620" y="56850"/>
                  </a:lnTo>
                  <a:lnTo>
                    <a:pt x="265873" y="70709"/>
                  </a:lnTo>
                  <a:lnTo>
                    <a:pt x="272795" y="59943"/>
                  </a:lnTo>
                  <a:lnTo>
                    <a:pt x="251459" y="46227"/>
                  </a:lnTo>
                  <a:close/>
                </a:path>
                <a:path w="297179" h="1105535">
                  <a:moveTo>
                    <a:pt x="296799" y="0"/>
                  </a:moveTo>
                  <a:lnTo>
                    <a:pt x="223265" y="42925"/>
                  </a:lnTo>
                  <a:lnTo>
                    <a:pt x="244620" y="56850"/>
                  </a:lnTo>
                  <a:lnTo>
                    <a:pt x="251459" y="46227"/>
                  </a:lnTo>
                  <a:lnTo>
                    <a:pt x="291523" y="46227"/>
                  </a:lnTo>
                  <a:lnTo>
                    <a:pt x="296799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35767" y="4815065"/>
              <a:ext cx="254482" cy="6233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60532" y="4849748"/>
              <a:ext cx="81915" cy="508000"/>
            </a:xfrm>
            <a:custGeom>
              <a:avLst/>
              <a:gdLst/>
              <a:ahLst/>
              <a:cxnLst/>
              <a:rect l="l" t="t" r="r" b="b"/>
              <a:pathLst>
                <a:path w="81915" h="508000">
                  <a:moveTo>
                    <a:pt x="0" y="0"/>
                  </a:moveTo>
                  <a:lnTo>
                    <a:pt x="15853" y="4546"/>
                  </a:lnTo>
                  <a:lnTo>
                    <a:pt x="28813" y="16938"/>
                  </a:lnTo>
                  <a:lnTo>
                    <a:pt x="37558" y="35307"/>
                  </a:lnTo>
                  <a:lnTo>
                    <a:pt x="40767" y="57784"/>
                  </a:lnTo>
                  <a:lnTo>
                    <a:pt x="40767" y="152907"/>
                  </a:lnTo>
                  <a:lnTo>
                    <a:pt x="43975" y="175385"/>
                  </a:lnTo>
                  <a:lnTo>
                    <a:pt x="52720" y="193754"/>
                  </a:lnTo>
                  <a:lnTo>
                    <a:pt x="65680" y="206146"/>
                  </a:lnTo>
                  <a:lnTo>
                    <a:pt x="81534" y="210693"/>
                  </a:lnTo>
                  <a:lnTo>
                    <a:pt x="65680" y="215239"/>
                  </a:lnTo>
                  <a:lnTo>
                    <a:pt x="52720" y="227631"/>
                  </a:lnTo>
                  <a:lnTo>
                    <a:pt x="43975" y="246000"/>
                  </a:lnTo>
                  <a:lnTo>
                    <a:pt x="40767" y="268477"/>
                  </a:lnTo>
                  <a:lnTo>
                    <a:pt x="40767" y="449706"/>
                  </a:lnTo>
                  <a:lnTo>
                    <a:pt x="37558" y="472184"/>
                  </a:lnTo>
                  <a:lnTo>
                    <a:pt x="28813" y="490553"/>
                  </a:lnTo>
                  <a:lnTo>
                    <a:pt x="15853" y="502945"/>
                  </a:lnTo>
                  <a:lnTo>
                    <a:pt x="0" y="507491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70576" y="991158"/>
            <a:ext cx="1271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MEASURE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000" b="1" spc="-5" dirty="0">
                <a:solidFill>
                  <a:srgbClr val="E6AE00"/>
                </a:solidFill>
                <a:latin typeface="Carlito"/>
                <a:cs typeface="Carlito"/>
              </a:rPr>
              <a:t>Total Orders  </a:t>
            </a:r>
            <a:r>
              <a:rPr sz="1000" b="1" dirty="0">
                <a:solidFill>
                  <a:srgbClr val="252525"/>
                </a:solidFill>
                <a:latin typeface="Carlito"/>
                <a:cs typeface="Carlito"/>
              </a:rPr>
              <a:t>FILTER</a:t>
            </a:r>
            <a:r>
              <a:rPr sz="1000" b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252525"/>
                </a:solidFill>
                <a:latin typeface="Carlito"/>
                <a:cs typeface="Carlito"/>
              </a:rPr>
              <a:t>CONTEXT</a:t>
            </a:r>
            <a:r>
              <a:rPr sz="1000" spc="-5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70576" y="1486154"/>
            <a:ext cx="19869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Calendar[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2016 </a:t>
            </a:r>
            <a:r>
              <a:rPr sz="1000" i="1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000" i="1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2017</a:t>
            </a:r>
            <a:endParaRPr sz="10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Customers[</a:t>
            </a:r>
            <a:r>
              <a:rPr sz="1000" b="1" i="1" spc="-5" dirty="0">
                <a:solidFill>
                  <a:srgbClr val="252525"/>
                </a:solidFill>
                <a:latin typeface="Carlito"/>
                <a:cs typeface="Carlito"/>
              </a:rPr>
              <a:t>Gender</a:t>
            </a:r>
            <a:r>
              <a:rPr sz="1000" i="1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000" dirty="0">
                <a:solidFill>
                  <a:srgbClr val="252525"/>
                </a:solidFill>
                <a:latin typeface="Carlito"/>
                <a:cs typeface="Carlito"/>
              </a:rPr>
              <a:t>=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F</a:t>
            </a:r>
            <a:r>
              <a:rPr sz="1000" b="1" spc="-7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000" b="1" dirty="0">
                <a:solidFill>
                  <a:srgbClr val="E6AE00"/>
                </a:solidFill>
                <a:latin typeface="Carlito"/>
                <a:cs typeface="Carlito"/>
              </a:rPr>
              <a:t>(Female)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24819" y="4753355"/>
            <a:ext cx="11290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solidFill>
                  <a:srgbClr val="585858"/>
                </a:solidFill>
                <a:latin typeface="Carlito"/>
                <a:cs typeface="Carlito"/>
              </a:rPr>
              <a:t>This is </a:t>
            </a:r>
            <a:r>
              <a:rPr sz="1100" b="1" i="1" spc="-5" dirty="0">
                <a:solidFill>
                  <a:srgbClr val="585858"/>
                </a:solidFill>
                <a:latin typeface="Carlito"/>
                <a:cs typeface="Carlito"/>
              </a:rPr>
              <a:t>a page-level  filter</a:t>
            </a:r>
            <a:r>
              <a:rPr sz="1100" i="1" spc="-5" dirty="0">
                <a:solidFill>
                  <a:srgbClr val="585858"/>
                </a:solidFill>
                <a:latin typeface="Carlito"/>
                <a:cs typeface="Carlito"/>
              </a:rPr>
              <a:t>, which impact  </a:t>
            </a:r>
            <a:r>
              <a:rPr sz="1100" b="1" i="1" spc="-5" dirty="0">
                <a:solidFill>
                  <a:srgbClr val="585858"/>
                </a:solidFill>
                <a:latin typeface="Carlito"/>
                <a:cs typeface="Carlito"/>
              </a:rPr>
              <a:t>ALL </a:t>
            </a:r>
            <a:r>
              <a:rPr sz="1100" i="1" spc="-5" dirty="0">
                <a:solidFill>
                  <a:srgbClr val="585858"/>
                </a:solidFill>
                <a:latin typeface="Carlito"/>
                <a:cs typeface="Carlito"/>
              </a:rPr>
              <a:t>visuals on </a:t>
            </a:r>
            <a:r>
              <a:rPr sz="1100" i="1" spc="-10" dirty="0">
                <a:solidFill>
                  <a:srgbClr val="585858"/>
                </a:solidFill>
                <a:latin typeface="Carlito"/>
                <a:cs typeface="Carlito"/>
              </a:rPr>
              <a:t>the  </a:t>
            </a:r>
            <a:r>
              <a:rPr sz="1100" i="1" spc="-5" dirty="0">
                <a:solidFill>
                  <a:srgbClr val="585858"/>
                </a:solidFill>
                <a:latin typeface="Carlito"/>
                <a:cs typeface="Carlito"/>
              </a:rPr>
              <a:t>report</a:t>
            </a:r>
            <a:r>
              <a:rPr sz="1100" i="1" spc="-2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100" i="1" spc="-5" dirty="0">
                <a:solidFill>
                  <a:srgbClr val="585858"/>
                </a:solidFill>
                <a:latin typeface="Carlito"/>
                <a:cs typeface="Carlito"/>
              </a:rPr>
              <a:t>page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2255" y="3516474"/>
            <a:ext cx="1746250" cy="842010"/>
            <a:chOff x="1132255" y="3516474"/>
            <a:chExt cx="1746250" cy="842010"/>
          </a:xfrm>
        </p:grpSpPr>
        <p:sp>
          <p:nvSpPr>
            <p:cNvPr id="3" name="object 3"/>
            <p:cNvSpPr/>
            <p:nvPr/>
          </p:nvSpPr>
          <p:spPr>
            <a:xfrm>
              <a:off x="1132255" y="3516474"/>
              <a:ext cx="1745894" cy="8415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3761" y="3528059"/>
              <a:ext cx="1676400" cy="7719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2967" y="1175586"/>
            <a:ext cx="1746250" cy="841375"/>
            <a:chOff x="732967" y="1175586"/>
            <a:chExt cx="1746250" cy="841375"/>
          </a:xfrm>
        </p:grpSpPr>
        <p:sp>
          <p:nvSpPr>
            <p:cNvPr id="6" name="object 6"/>
            <p:cNvSpPr/>
            <p:nvPr/>
          </p:nvSpPr>
          <p:spPr>
            <a:xfrm>
              <a:off x="732967" y="1175586"/>
              <a:ext cx="1745894" cy="840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4474" y="1187195"/>
              <a:ext cx="1676400" cy="7711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818119" y="4732020"/>
            <a:ext cx="462280" cy="750570"/>
          </a:xfrm>
          <a:custGeom>
            <a:avLst/>
            <a:gdLst/>
            <a:ahLst/>
            <a:cxnLst/>
            <a:rect l="l" t="t" r="r" b="b"/>
            <a:pathLst>
              <a:path w="462279" h="750570">
                <a:moveTo>
                  <a:pt x="46227" y="717803"/>
                </a:moveTo>
                <a:lnTo>
                  <a:pt x="0" y="738631"/>
                </a:lnTo>
                <a:lnTo>
                  <a:pt x="5206" y="750315"/>
                </a:lnTo>
                <a:lnTo>
                  <a:pt x="51434" y="729360"/>
                </a:lnTo>
                <a:lnTo>
                  <a:pt x="46227" y="717803"/>
                </a:lnTo>
                <a:close/>
              </a:path>
              <a:path w="462279" h="750570">
                <a:moveTo>
                  <a:pt x="126619" y="680084"/>
                </a:moveTo>
                <a:lnTo>
                  <a:pt x="115570" y="685545"/>
                </a:lnTo>
                <a:lnTo>
                  <a:pt x="87249" y="699007"/>
                </a:lnTo>
                <a:lnTo>
                  <a:pt x="80899" y="701928"/>
                </a:lnTo>
                <a:lnTo>
                  <a:pt x="86232" y="713485"/>
                </a:lnTo>
                <a:lnTo>
                  <a:pt x="121157" y="696975"/>
                </a:lnTo>
                <a:lnTo>
                  <a:pt x="132206" y="691514"/>
                </a:lnTo>
                <a:lnTo>
                  <a:pt x="126619" y="680084"/>
                </a:lnTo>
                <a:close/>
              </a:path>
              <a:path w="462279" h="750570">
                <a:moveTo>
                  <a:pt x="207804" y="644016"/>
                </a:moveTo>
                <a:lnTo>
                  <a:pt x="196087" y="644016"/>
                </a:lnTo>
                <a:lnTo>
                  <a:pt x="170052" y="658113"/>
                </a:lnTo>
                <a:lnTo>
                  <a:pt x="160527" y="663066"/>
                </a:lnTo>
                <a:lnTo>
                  <a:pt x="166243" y="674369"/>
                </a:lnTo>
                <a:lnTo>
                  <a:pt x="176022" y="669289"/>
                </a:lnTo>
                <a:lnTo>
                  <a:pt x="202183" y="655192"/>
                </a:lnTo>
                <a:lnTo>
                  <a:pt x="211200" y="649858"/>
                </a:lnTo>
                <a:lnTo>
                  <a:pt x="207804" y="644016"/>
                </a:lnTo>
                <a:close/>
              </a:path>
              <a:path w="462279" h="750570">
                <a:moveTo>
                  <a:pt x="204850" y="638936"/>
                </a:moveTo>
                <a:lnTo>
                  <a:pt x="195833" y="644143"/>
                </a:lnTo>
                <a:lnTo>
                  <a:pt x="196087" y="644016"/>
                </a:lnTo>
                <a:lnTo>
                  <a:pt x="207804" y="644016"/>
                </a:lnTo>
                <a:lnTo>
                  <a:pt x="204850" y="638936"/>
                </a:lnTo>
                <a:close/>
              </a:path>
              <a:path w="462279" h="750570">
                <a:moveTo>
                  <a:pt x="266429" y="614933"/>
                </a:moveTo>
                <a:lnTo>
                  <a:pt x="244094" y="614933"/>
                </a:lnTo>
                <a:lnTo>
                  <a:pt x="237108" y="619251"/>
                </a:lnTo>
                <a:lnTo>
                  <a:pt x="243966" y="630046"/>
                </a:lnTo>
                <a:lnTo>
                  <a:pt x="250951" y="625601"/>
                </a:lnTo>
                <a:lnTo>
                  <a:pt x="266429" y="614933"/>
                </a:lnTo>
                <a:close/>
              </a:path>
              <a:path w="462279" h="750570">
                <a:moveTo>
                  <a:pt x="278256" y="590422"/>
                </a:moveTo>
                <a:lnTo>
                  <a:pt x="265810" y="599947"/>
                </a:lnTo>
                <a:lnTo>
                  <a:pt x="243839" y="615060"/>
                </a:lnTo>
                <a:lnTo>
                  <a:pt x="244094" y="614933"/>
                </a:lnTo>
                <a:lnTo>
                  <a:pt x="266429" y="614933"/>
                </a:lnTo>
                <a:lnTo>
                  <a:pt x="273430" y="610107"/>
                </a:lnTo>
                <a:lnTo>
                  <a:pt x="285876" y="600455"/>
                </a:lnTo>
                <a:lnTo>
                  <a:pt x="278256" y="590422"/>
                </a:lnTo>
                <a:close/>
              </a:path>
              <a:path w="462279" h="750570">
                <a:moveTo>
                  <a:pt x="266064" y="599693"/>
                </a:moveTo>
                <a:lnTo>
                  <a:pt x="265697" y="599947"/>
                </a:lnTo>
                <a:lnTo>
                  <a:pt x="266064" y="599693"/>
                </a:lnTo>
                <a:close/>
              </a:path>
              <a:path w="462279" h="750570">
                <a:moveTo>
                  <a:pt x="337902" y="551814"/>
                </a:moveTo>
                <a:lnTo>
                  <a:pt x="321309" y="551814"/>
                </a:lnTo>
                <a:lnTo>
                  <a:pt x="306704" y="566292"/>
                </a:lnTo>
                <a:lnTo>
                  <a:pt x="315595" y="575309"/>
                </a:lnTo>
                <a:lnTo>
                  <a:pt x="330453" y="560577"/>
                </a:lnTo>
                <a:lnTo>
                  <a:pt x="337902" y="551814"/>
                </a:lnTo>
                <a:close/>
              </a:path>
              <a:path w="462279" h="750570">
                <a:moveTo>
                  <a:pt x="339725" y="529208"/>
                </a:moveTo>
                <a:lnTo>
                  <a:pt x="335406" y="535050"/>
                </a:lnTo>
                <a:lnTo>
                  <a:pt x="320945" y="552176"/>
                </a:lnTo>
                <a:lnTo>
                  <a:pt x="321309" y="551814"/>
                </a:lnTo>
                <a:lnTo>
                  <a:pt x="337902" y="551814"/>
                </a:lnTo>
                <a:lnTo>
                  <a:pt x="345566" y="542797"/>
                </a:lnTo>
                <a:lnTo>
                  <a:pt x="350011" y="536574"/>
                </a:lnTo>
                <a:lnTo>
                  <a:pt x="339725" y="529208"/>
                </a:lnTo>
                <a:close/>
              </a:path>
              <a:path w="462279" h="750570">
                <a:moveTo>
                  <a:pt x="335660" y="534669"/>
                </a:moveTo>
                <a:lnTo>
                  <a:pt x="335340" y="535050"/>
                </a:lnTo>
                <a:lnTo>
                  <a:pt x="335660" y="534669"/>
                </a:lnTo>
                <a:close/>
              </a:path>
              <a:path w="462279" h="750570">
                <a:moveTo>
                  <a:pt x="374201" y="489838"/>
                </a:moveTo>
                <a:lnTo>
                  <a:pt x="361060" y="489838"/>
                </a:lnTo>
                <a:lnTo>
                  <a:pt x="360806" y="490600"/>
                </a:lnTo>
                <a:lnTo>
                  <a:pt x="358012" y="497712"/>
                </a:lnTo>
                <a:lnTo>
                  <a:pt x="369824" y="502411"/>
                </a:lnTo>
                <a:lnTo>
                  <a:pt x="372999" y="494283"/>
                </a:lnTo>
                <a:lnTo>
                  <a:pt x="374201" y="489838"/>
                </a:lnTo>
                <a:close/>
              </a:path>
              <a:path w="462279" h="750570">
                <a:moveTo>
                  <a:pt x="360907" y="490235"/>
                </a:moveTo>
                <a:lnTo>
                  <a:pt x="360766" y="490600"/>
                </a:lnTo>
                <a:lnTo>
                  <a:pt x="360907" y="490235"/>
                </a:lnTo>
                <a:close/>
              </a:path>
              <a:path w="462279" h="750570">
                <a:moveTo>
                  <a:pt x="361060" y="489838"/>
                </a:moveTo>
                <a:lnTo>
                  <a:pt x="360907" y="490235"/>
                </a:lnTo>
                <a:lnTo>
                  <a:pt x="360806" y="490600"/>
                </a:lnTo>
                <a:lnTo>
                  <a:pt x="361060" y="489838"/>
                </a:lnTo>
                <a:close/>
              </a:path>
              <a:path w="462279" h="750570">
                <a:moveTo>
                  <a:pt x="376467" y="480440"/>
                </a:moveTo>
                <a:lnTo>
                  <a:pt x="363600" y="480440"/>
                </a:lnTo>
                <a:lnTo>
                  <a:pt x="360907" y="490235"/>
                </a:lnTo>
                <a:lnTo>
                  <a:pt x="361060" y="489838"/>
                </a:lnTo>
                <a:lnTo>
                  <a:pt x="374201" y="489838"/>
                </a:lnTo>
                <a:lnTo>
                  <a:pt x="375920" y="483488"/>
                </a:lnTo>
                <a:lnTo>
                  <a:pt x="376467" y="480440"/>
                </a:lnTo>
                <a:close/>
              </a:path>
              <a:path w="462279" h="750570">
                <a:moveTo>
                  <a:pt x="366395" y="450341"/>
                </a:moveTo>
                <a:lnTo>
                  <a:pt x="366268" y="460247"/>
                </a:lnTo>
                <a:lnTo>
                  <a:pt x="366196" y="460628"/>
                </a:lnTo>
                <a:lnTo>
                  <a:pt x="365378" y="470788"/>
                </a:lnTo>
                <a:lnTo>
                  <a:pt x="363497" y="480817"/>
                </a:lnTo>
                <a:lnTo>
                  <a:pt x="363600" y="480440"/>
                </a:lnTo>
                <a:lnTo>
                  <a:pt x="376467" y="480440"/>
                </a:lnTo>
                <a:lnTo>
                  <a:pt x="377951" y="472185"/>
                </a:lnTo>
                <a:lnTo>
                  <a:pt x="378968" y="460628"/>
                </a:lnTo>
                <a:lnTo>
                  <a:pt x="379095" y="450468"/>
                </a:lnTo>
                <a:lnTo>
                  <a:pt x="366395" y="450341"/>
                </a:lnTo>
                <a:close/>
              </a:path>
              <a:path w="462279" h="750570">
                <a:moveTo>
                  <a:pt x="365378" y="470280"/>
                </a:moveTo>
                <a:lnTo>
                  <a:pt x="365288" y="470788"/>
                </a:lnTo>
                <a:lnTo>
                  <a:pt x="365378" y="470280"/>
                </a:lnTo>
                <a:close/>
              </a:path>
              <a:path w="462279" h="750570">
                <a:moveTo>
                  <a:pt x="366268" y="459739"/>
                </a:moveTo>
                <a:lnTo>
                  <a:pt x="366227" y="460247"/>
                </a:lnTo>
                <a:lnTo>
                  <a:pt x="366268" y="459739"/>
                </a:lnTo>
                <a:close/>
              </a:path>
              <a:path w="462279" h="750570">
                <a:moveTo>
                  <a:pt x="372538" y="401700"/>
                </a:moveTo>
                <a:lnTo>
                  <a:pt x="359536" y="401700"/>
                </a:lnTo>
                <a:lnTo>
                  <a:pt x="362203" y="413892"/>
                </a:lnTo>
                <a:lnTo>
                  <a:pt x="374523" y="411225"/>
                </a:lnTo>
                <a:lnTo>
                  <a:pt x="372538" y="401700"/>
                </a:lnTo>
                <a:close/>
              </a:path>
              <a:path w="462279" h="750570">
                <a:moveTo>
                  <a:pt x="369490" y="389254"/>
                </a:moveTo>
                <a:lnTo>
                  <a:pt x="356488" y="389254"/>
                </a:lnTo>
                <a:lnTo>
                  <a:pt x="359536" y="401954"/>
                </a:lnTo>
                <a:lnTo>
                  <a:pt x="359536" y="401700"/>
                </a:lnTo>
                <a:lnTo>
                  <a:pt x="372538" y="401700"/>
                </a:lnTo>
                <a:lnTo>
                  <a:pt x="371982" y="399033"/>
                </a:lnTo>
                <a:lnTo>
                  <a:pt x="369490" y="389254"/>
                </a:lnTo>
                <a:close/>
              </a:path>
              <a:path w="462279" h="750570">
                <a:moveTo>
                  <a:pt x="361314" y="361695"/>
                </a:moveTo>
                <a:lnTo>
                  <a:pt x="349123" y="365378"/>
                </a:lnTo>
                <a:lnTo>
                  <a:pt x="356488" y="389635"/>
                </a:lnTo>
                <a:lnTo>
                  <a:pt x="356488" y="389254"/>
                </a:lnTo>
                <a:lnTo>
                  <a:pt x="369490" y="389254"/>
                </a:lnTo>
                <a:lnTo>
                  <a:pt x="368680" y="386079"/>
                </a:lnTo>
                <a:lnTo>
                  <a:pt x="361314" y="361695"/>
                </a:lnTo>
                <a:close/>
              </a:path>
              <a:path w="462279" h="750570">
                <a:moveTo>
                  <a:pt x="329691" y="278002"/>
                </a:moveTo>
                <a:lnTo>
                  <a:pt x="317880" y="282828"/>
                </a:lnTo>
                <a:lnTo>
                  <a:pt x="329819" y="312419"/>
                </a:lnTo>
                <a:lnTo>
                  <a:pt x="336550" y="329945"/>
                </a:lnTo>
                <a:lnTo>
                  <a:pt x="348360" y="325373"/>
                </a:lnTo>
                <a:lnTo>
                  <a:pt x="341629" y="307720"/>
                </a:lnTo>
                <a:lnTo>
                  <a:pt x="329691" y="278002"/>
                </a:lnTo>
                <a:close/>
              </a:path>
              <a:path w="462279" h="750570">
                <a:moveTo>
                  <a:pt x="329691" y="312292"/>
                </a:moveTo>
                <a:lnTo>
                  <a:pt x="329819" y="312419"/>
                </a:lnTo>
                <a:lnTo>
                  <a:pt x="329691" y="312292"/>
                </a:lnTo>
                <a:close/>
              </a:path>
              <a:path w="462279" h="750570">
                <a:moveTo>
                  <a:pt x="298830" y="195198"/>
                </a:moveTo>
                <a:lnTo>
                  <a:pt x="286765" y="199008"/>
                </a:lnTo>
                <a:lnTo>
                  <a:pt x="291083" y="212978"/>
                </a:lnTo>
                <a:lnTo>
                  <a:pt x="299465" y="236600"/>
                </a:lnTo>
                <a:lnTo>
                  <a:pt x="303783" y="247395"/>
                </a:lnTo>
                <a:lnTo>
                  <a:pt x="315595" y="242696"/>
                </a:lnTo>
                <a:lnTo>
                  <a:pt x="311503" y="232282"/>
                </a:lnTo>
                <a:lnTo>
                  <a:pt x="303031" y="208787"/>
                </a:lnTo>
                <a:lnTo>
                  <a:pt x="298830" y="195198"/>
                </a:lnTo>
                <a:close/>
              </a:path>
              <a:path w="462279" h="750570">
                <a:moveTo>
                  <a:pt x="311403" y="232028"/>
                </a:moveTo>
                <a:lnTo>
                  <a:pt x="311403" y="232282"/>
                </a:lnTo>
                <a:lnTo>
                  <a:pt x="311403" y="232028"/>
                </a:lnTo>
                <a:close/>
              </a:path>
              <a:path w="462279" h="750570">
                <a:moveTo>
                  <a:pt x="303091" y="208981"/>
                </a:moveTo>
                <a:lnTo>
                  <a:pt x="303149" y="209168"/>
                </a:lnTo>
                <a:lnTo>
                  <a:pt x="303091" y="208981"/>
                </a:lnTo>
                <a:close/>
              </a:path>
              <a:path w="462279" h="750570">
                <a:moveTo>
                  <a:pt x="303031" y="208787"/>
                </a:moveTo>
                <a:lnTo>
                  <a:pt x="303091" y="208981"/>
                </a:lnTo>
                <a:lnTo>
                  <a:pt x="303031" y="208787"/>
                </a:lnTo>
                <a:close/>
              </a:path>
              <a:path w="462279" h="750570">
                <a:moveTo>
                  <a:pt x="286765" y="108076"/>
                </a:moveTo>
                <a:lnTo>
                  <a:pt x="283082" y="117347"/>
                </a:lnTo>
                <a:lnTo>
                  <a:pt x="279019" y="132460"/>
                </a:lnTo>
                <a:lnTo>
                  <a:pt x="277749" y="140969"/>
                </a:lnTo>
                <a:lnTo>
                  <a:pt x="277622" y="150113"/>
                </a:lnTo>
                <a:lnTo>
                  <a:pt x="278129" y="159638"/>
                </a:lnTo>
                <a:lnTo>
                  <a:pt x="278383" y="160781"/>
                </a:lnTo>
                <a:lnTo>
                  <a:pt x="290956" y="159130"/>
                </a:lnTo>
                <a:lnTo>
                  <a:pt x="290829" y="158622"/>
                </a:lnTo>
                <a:lnTo>
                  <a:pt x="290350" y="150113"/>
                </a:lnTo>
                <a:lnTo>
                  <a:pt x="290449" y="141731"/>
                </a:lnTo>
                <a:lnTo>
                  <a:pt x="291481" y="135381"/>
                </a:lnTo>
                <a:lnTo>
                  <a:pt x="291591" y="134619"/>
                </a:lnTo>
                <a:lnTo>
                  <a:pt x="295106" y="121665"/>
                </a:lnTo>
                <a:lnTo>
                  <a:pt x="298576" y="112775"/>
                </a:lnTo>
                <a:lnTo>
                  <a:pt x="286765" y="108076"/>
                </a:lnTo>
                <a:close/>
              </a:path>
              <a:path w="462279" h="750570">
                <a:moveTo>
                  <a:pt x="290829" y="158114"/>
                </a:moveTo>
                <a:lnTo>
                  <a:pt x="290829" y="158622"/>
                </a:lnTo>
                <a:lnTo>
                  <a:pt x="290829" y="158114"/>
                </a:lnTo>
                <a:close/>
              </a:path>
              <a:path w="462279" h="750570">
                <a:moveTo>
                  <a:pt x="290328" y="149713"/>
                </a:moveTo>
                <a:lnTo>
                  <a:pt x="290322" y="150113"/>
                </a:lnTo>
                <a:lnTo>
                  <a:pt x="290328" y="149713"/>
                </a:lnTo>
                <a:close/>
              </a:path>
              <a:path w="462279" h="750570">
                <a:moveTo>
                  <a:pt x="290559" y="141731"/>
                </a:moveTo>
                <a:lnTo>
                  <a:pt x="290449" y="142493"/>
                </a:lnTo>
                <a:lnTo>
                  <a:pt x="290559" y="141731"/>
                </a:lnTo>
                <a:close/>
              </a:path>
              <a:path w="462279" h="750570">
                <a:moveTo>
                  <a:pt x="291501" y="135245"/>
                </a:moveTo>
                <a:lnTo>
                  <a:pt x="291464" y="135381"/>
                </a:lnTo>
                <a:lnTo>
                  <a:pt x="291501" y="135245"/>
                </a:lnTo>
                <a:close/>
              </a:path>
              <a:path w="462279" h="750570">
                <a:moveTo>
                  <a:pt x="291667" y="134619"/>
                </a:moveTo>
                <a:lnTo>
                  <a:pt x="291501" y="135245"/>
                </a:lnTo>
                <a:lnTo>
                  <a:pt x="291667" y="134619"/>
                </a:lnTo>
                <a:close/>
              </a:path>
              <a:path w="462279" h="750570">
                <a:moveTo>
                  <a:pt x="295275" y="121031"/>
                </a:moveTo>
                <a:lnTo>
                  <a:pt x="295021" y="121665"/>
                </a:lnTo>
                <a:lnTo>
                  <a:pt x="295275" y="121031"/>
                </a:lnTo>
                <a:close/>
              </a:path>
              <a:path w="462279" h="750570">
                <a:moveTo>
                  <a:pt x="352171" y="44195"/>
                </a:moveTo>
                <a:lnTo>
                  <a:pt x="313054" y="70103"/>
                </a:lnTo>
                <a:lnTo>
                  <a:pt x="308990" y="74548"/>
                </a:lnTo>
                <a:lnTo>
                  <a:pt x="318134" y="83311"/>
                </a:lnTo>
                <a:lnTo>
                  <a:pt x="321594" y="79628"/>
                </a:lnTo>
                <a:lnTo>
                  <a:pt x="322072" y="79120"/>
                </a:lnTo>
                <a:lnTo>
                  <a:pt x="331019" y="71627"/>
                </a:lnTo>
                <a:lnTo>
                  <a:pt x="331470" y="71246"/>
                </a:lnTo>
                <a:lnTo>
                  <a:pt x="341513" y="64388"/>
                </a:lnTo>
                <a:lnTo>
                  <a:pt x="341375" y="64388"/>
                </a:lnTo>
                <a:lnTo>
                  <a:pt x="353059" y="57784"/>
                </a:lnTo>
                <a:lnTo>
                  <a:pt x="353200" y="57784"/>
                </a:lnTo>
                <a:lnTo>
                  <a:pt x="357631" y="55625"/>
                </a:lnTo>
                <a:lnTo>
                  <a:pt x="352171" y="44195"/>
                </a:lnTo>
                <a:close/>
              </a:path>
              <a:path w="462279" h="750570">
                <a:moveTo>
                  <a:pt x="322072" y="79120"/>
                </a:moveTo>
                <a:lnTo>
                  <a:pt x="321563" y="79628"/>
                </a:lnTo>
                <a:lnTo>
                  <a:pt x="321714" y="79501"/>
                </a:lnTo>
                <a:lnTo>
                  <a:pt x="322072" y="79120"/>
                </a:lnTo>
                <a:close/>
              </a:path>
              <a:path w="462279" h="750570">
                <a:moveTo>
                  <a:pt x="321714" y="79501"/>
                </a:moveTo>
                <a:lnTo>
                  <a:pt x="321563" y="79628"/>
                </a:lnTo>
                <a:lnTo>
                  <a:pt x="321714" y="79501"/>
                </a:lnTo>
                <a:close/>
              </a:path>
              <a:path w="462279" h="750570">
                <a:moveTo>
                  <a:pt x="322164" y="79120"/>
                </a:moveTo>
                <a:lnTo>
                  <a:pt x="321714" y="79501"/>
                </a:lnTo>
                <a:lnTo>
                  <a:pt x="322164" y="79120"/>
                </a:lnTo>
                <a:close/>
              </a:path>
              <a:path w="462279" h="750570">
                <a:moveTo>
                  <a:pt x="331470" y="71246"/>
                </a:moveTo>
                <a:lnTo>
                  <a:pt x="330961" y="71627"/>
                </a:lnTo>
                <a:lnTo>
                  <a:pt x="331267" y="71418"/>
                </a:lnTo>
                <a:lnTo>
                  <a:pt x="331470" y="71246"/>
                </a:lnTo>
                <a:close/>
              </a:path>
              <a:path w="462279" h="750570">
                <a:moveTo>
                  <a:pt x="331267" y="71418"/>
                </a:moveTo>
                <a:lnTo>
                  <a:pt x="330961" y="71627"/>
                </a:lnTo>
                <a:lnTo>
                  <a:pt x="331267" y="71418"/>
                </a:lnTo>
                <a:close/>
              </a:path>
              <a:path w="462279" h="750570">
                <a:moveTo>
                  <a:pt x="331517" y="71246"/>
                </a:moveTo>
                <a:lnTo>
                  <a:pt x="331267" y="71418"/>
                </a:lnTo>
                <a:lnTo>
                  <a:pt x="331517" y="71246"/>
                </a:lnTo>
                <a:close/>
              </a:path>
              <a:path w="462279" h="750570">
                <a:moveTo>
                  <a:pt x="341883" y="64134"/>
                </a:moveTo>
                <a:lnTo>
                  <a:pt x="341375" y="64388"/>
                </a:lnTo>
                <a:lnTo>
                  <a:pt x="341513" y="64388"/>
                </a:lnTo>
                <a:lnTo>
                  <a:pt x="341883" y="64134"/>
                </a:lnTo>
                <a:close/>
              </a:path>
              <a:path w="462279" h="750570">
                <a:moveTo>
                  <a:pt x="353200" y="57784"/>
                </a:moveTo>
                <a:lnTo>
                  <a:pt x="353059" y="57784"/>
                </a:lnTo>
                <a:lnTo>
                  <a:pt x="352678" y="58038"/>
                </a:lnTo>
                <a:lnTo>
                  <a:pt x="353200" y="57784"/>
                </a:lnTo>
                <a:close/>
              </a:path>
              <a:path w="462279" h="750570">
                <a:moveTo>
                  <a:pt x="378968" y="0"/>
                </a:moveTo>
                <a:lnTo>
                  <a:pt x="397763" y="73913"/>
                </a:lnTo>
                <a:lnTo>
                  <a:pt x="433622" y="42925"/>
                </a:lnTo>
                <a:lnTo>
                  <a:pt x="392302" y="42925"/>
                </a:lnTo>
                <a:lnTo>
                  <a:pt x="388747" y="30606"/>
                </a:lnTo>
                <a:lnTo>
                  <a:pt x="398906" y="27812"/>
                </a:lnTo>
                <a:lnTo>
                  <a:pt x="451110" y="27812"/>
                </a:lnTo>
                <a:lnTo>
                  <a:pt x="462279" y="18160"/>
                </a:lnTo>
                <a:lnTo>
                  <a:pt x="378968" y="0"/>
                </a:lnTo>
                <a:close/>
              </a:path>
              <a:path w="462279" h="750570">
                <a:moveTo>
                  <a:pt x="398906" y="27812"/>
                </a:moveTo>
                <a:lnTo>
                  <a:pt x="388747" y="30606"/>
                </a:lnTo>
                <a:lnTo>
                  <a:pt x="392302" y="42925"/>
                </a:lnTo>
                <a:lnTo>
                  <a:pt x="402462" y="40004"/>
                </a:lnTo>
                <a:lnTo>
                  <a:pt x="398906" y="27812"/>
                </a:lnTo>
                <a:close/>
              </a:path>
              <a:path w="462279" h="750570">
                <a:moveTo>
                  <a:pt x="451110" y="27812"/>
                </a:moveTo>
                <a:lnTo>
                  <a:pt x="398906" y="27812"/>
                </a:lnTo>
                <a:lnTo>
                  <a:pt x="402462" y="40004"/>
                </a:lnTo>
                <a:lnTo>
                  <a:pt x="392302" y="42925"/>
                </a:lnTo>
                <a:lnTo>
                  <a:pt x="433622" y="42925"/>
                </a:lnTo>
                <a:lnTo>
                  <a:pt x="451110" y="2781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751055" y="3724655"/>
            <a:ext cx="2809240" cy="1177925"/>
            <a:chOff x="4751055" y="3724655"/>
            <a:chExt cx="2809240" cy="1177925"/>
          </a:xfrm>
        </p:grpSpPr>
        <p:sp>
          <p:nvSpPr>
            <p:cNvPr id="10" name="object 10"/>
            <p:cNvSpPr/>
            <p:nvPr/>
          </p:nvSpPr>
          <p:spPr>
            <a:xfrm>
              <a:off x="4751055" y="3724655"/>
              <a:ext cx="2808761" cy="11773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2500" y="3736086"/>
              <a:ext cx="2739390" cy="11079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59452" y="3736848"/>
              <a:ext cx="1312545" cy="246379"/>
            </a:xfrm>
            <a:custGeom>
              <a:avLst/>
              <a:gdLst/>
              <a:ahLst/>
              <a:cxnLst/>
              <a:rect l="l" t="t" r="r" b="b"/>
              <a:pathLst>
                <a:path w="1312545" h="246379">
                  <a:moveTo>
                    <a:pt x="1312164" y="0"/>
                  </a:moveTo>
                  <a:lnTo>
                    <a:pt x="0" y="0"/>
                  </a:lnTo>
                  <a:lnTo>
                    <a:pt x="0" y="246125"/>
                  </a:lnTo>
                  <a:lnTo>
                    <a:pt x="1312164" y="246125"/>
                  </a:lnTo>
                  <a:lnTo>
                    <a:pt x="13121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6077" y="4749519"/>
            <a:ext cx="2809240" cy="1177925"/>
            <a:chOff x="736077" y="4749519"/>
            <a:chExt cx="2809240" cy="1177925"/>
          </a:xfrm>
        </p:grpSpPr>
        <p:sp>
          <p:nvSpPr>
            <p:cNvPr id="14" name="object 14"/>
            <p:cNvSpPr/>
            <p:nvPr/>
          </p:nvSpPr>
          <p:spPr>
            <a:xfrm>
              <a:off x="736077" y="4749519"/>
              <a:ext cx="2808761" cy="11773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7521" y="4760976"/>
              <a:ext cx="2739390" cy="1107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4473" y="4760976"/>
              <a:ext cx="1311910" cy="247015"/>
            </a:xfrm>
            <a:custGeom>
              <a:avLst/>
              <a:gdLst/>
              <a:ahLst/>
              <a:cxnLst/>
              <a:rect l="l" t="t" r="r" b="b"/>
              <a:pathLst>
                <a:path w="1311910" h="247014">
                  <a:moveTo>
                    <a:pt x="1311402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1311402" y="246887"/>
                  </a:lnTo>
                  <a:lnTo>
                    <a:pt x="131140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5566" y="4439411"/>
            <a:ext cx="2534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52525"/>
                </a:solidFill>
                <a:latin typeface="Carlito"/>
                <a:cs typeface="Carlito"/>
              </a:rPr>
              <a:t>Product[</a:t>
            </a: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CategoryName</a:t>
            </a:r>
            <a:r>
              <a:rPr sz="1200" spc="-10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20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2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E6AE00"/>
                </a:solidFill>
                <a:latin typeface="Carlito"/>
                <a:cs typeface="Carlito"/>
              </a:rPr>
              <a:t>“Accessories”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3213" y="4786376"/>
            <a:ext cx="7569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r>
              <a:rPr sz="10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8958" y="4876291"/>
            <a:ext cx="22923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rlito"/>
                <a:cs typeface="Carlito"/>
              </a:rPr>
              <a:t>1</a:t>
            </a:r>
            <a:r>
              <a:rPr sz="1100" spc="16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1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611240" y="4988686"/>
            <a:ext cx="542290" cy="391160"/>
            <a:chOff x="5611240" y="4988686"/>
            <a:chExt cx="542290" cy="391160"/>
          </a:xfrm>
        </p:grpSpPr>
        <p:sp>
          <p:nvSpPr>
            <p:cNvPr id="21" name="object 21"/>
            <p:cNvSpPr/>
            <p:nvPr/>
          </p:nvSpPr>
          <p:spPr>
            <a:xfrm>
              <a:off x="5614415" y="4991861"/>
              <a:ext cx="535940" cy="384810"/>
            </a:xfrm>
            <a:custGeom>
              <a:avLst/>
              <a:gdLst/>
              <a:ahLst/>
              <a:cxnLst/>
              <a:rect l="l" t="t" r="r" b="b"/>
              <a:pathLst>
                <a:path w="535939" h="384810">
                  <a:moveTo>
                    <a:pt x="0" y="0"/>
                  </a:moveTo>
                  <a:lnTo>
                    <a:pt x="267843" y="0"/>
                  </a:lnTo>
                  <a:lnTo>
                    <a:pt x="267843" y="384428"/>
                  </a:lnTo>
                  <a:lnTo>
                    <a:pt x="535686" y="384428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54445" y="5141975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76200" y="0"/>
                  </a:moveTo>
                  <a:lnTo>
                    <a:pt x="0" y="0"/>
                  </a:lnTo>
                  <a:lnTo>
                    <a:pt x="38100" y="65531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34980" y="5556331"/>
            <a:ext cx="1641475" cy="988694"/>
            <a:chOff x="4334980" y="5556331"/>
            <a:chExt cx="1641475" cy="988694"/>
          </a:xfrm>
        </p:grpSpPr>
        <p:sp>
          <p:nvSpPr>
            <p:cNvPr id="24" name="object 24"/>
            <p:cNvSpPr/>
            <p:nvPr/>
          </p:nvSpPr>
          <p:spPr>
            <a:xfrm>
              <a:off x="4334980" y="5556331"/>
              <a:ext cx="1641422" cy="9886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46447" y="5567933"/>
              <a:ext cx="1572005" cy="9189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255258" y="5133594"/>
            <a:ext cx="1704339" cy="1182370"/>
            <a:chOff x="6255258" y="5133594"/>
            <a:chExt cx="1704339" cy="1182370"/>
          </a:xfrm>
        </p:grpSpPr>
        <p:sp>
          <p:nvSpPr>
            <p:cNvPr id="27" name="object 27"/>
            <p:cNvSpPr/>
            <p:nvPr/>
          </p:nvSpPr>
          <p:spPr>
            <a:xfrm>
              <a:off x="6255258" y="5133594"/>
              <a:ext cx="1703832" cy="11818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0404" y="5158740"/>
              <a:ext cx="1607057" cy="10850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3403" y="5282438"/>
            <a:ext cx="114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rlito"/>
                <a:cs typeface="Carlito"/>
              </a:rPr>
              <a:t>*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4638" y="5077205"/>
            <a:ext cx="309880" cy="351155"/>
          </a:xfrm>
          <a:custGeom>
            <a:avLst/>
            <a:gdLst/>
            <a:ahLst/>
            <a:cxnLst/>
            <a:rect l="l" t="t" r="r" b="b"/>
            <a:pathLst>
              <a:path w="309879" h="351154">
                <a:moveTo>
                  <a:pt x="309752" y="0"/>
                </a:moveTo>
                <a:lnTo>
                  <a:pt x="309752" y="175387"/>
                </a:lnTo>
                <a:lnTo>
                  <a:pt x="0" y="175387"/>
                </a:lnTo>
                <a:lnTo>
                  <a:pt x="0" y="350774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0696" y="5398008"/>
            <a:ext cx="114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rlito"/>
                <a:cs typeface="Carlito"/>
              </a:rPr>
              <a:t>*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80403" y="5157215"/>
            <a:ext cx="1466215" cy="231140"/>
          </a:xfrm>
          <a:custGeom>
            <a:avLst/>
            <a:gdLst/>
            <a:ahLst/>
            <a:cxnLst/>
            <a:rect l="l" t="t" r="r" b="b"/>
            <a:pathLst>
              <a:path w="1466215" h="231139">
                <a:moveTo>
                  <a:pt x="1466088" y="0"/>
                </a:moveTo>
                <a:lnTo>
                  <a:pt x="0" y="0"/>
                </a:lnTo>
                <a:lnTo>
                  <a:pt x="0" y="230885"/>
                </a:lnTo>
                <a:lnTo>
                  <a:pt x="1466088" y="230885"/>
                </a:lnTo>
                <a:lnTo>
                  <a:pt x="1466088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59652" y="5182870"/>
            <a:ext cx="9086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Carlito"/>
                <a:cs typeface="Carlito"/>
              </a:rPr>
              <a:t>AW_Returns_Data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25357" y="4545076"/>
            <a:ext cx="22720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 algn="r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Carlito"/>
                <a:cs typeface="Carlito"/>
              </a:rPr>
              <a:t>Count of rows in</a:t>
            </a:r>
            <a:r>
              <a:rPr sz="1100" i="1" dirty="0">
                <a:latin typeface="Carlito"/>
                <a:cs typeface="Carlito"/>
              </a:rPr>
              <a:t> </a:t>
            </a:r>
            <a:r>
              <a:rPr sz="1100" i="1" spc="-10" dirty="0">
                <a:latin typeface="Carlito"/>
                <a:cs typeface="Carlito"/>
              </a:rPr>
              <a:t>the</a:t>
            </a:r>
            <a:r>
              <a:rPr sz="1100" i="1" dirty="0">
                <a:latin typeface="Carlito"/>
                <a:cs typeface="Carlito"/>
              </a:rPr>
              <a:t> </a:t>
            </a:r>
            <a:r>
              <a:rPr sz="1100" b="1" i="1" spc="-5" dirty="0">
                <a:latin typeface="Carlito"/>
                <a:cs typeface="Carlito"/>
              </a:rPr>
              <a:t>AW_Returns_Data  </a:t>
            </a:r>
            <a:r>
              <a:rPr sz="1100" i="1" spc="-5" dirty="0">
                <a:latin typeface="Carlito"/>
                <a:cs typeface="Carlito"/>
              </a:rPr>
              <a:t>table, filtered down to only</a:t>
            </a:r>
            <a:r>
              <a:rPr sz="1100" i="1" spc="-35" dirty="0">
                <a:latin typeface="Carlito"/>
                <a:cs typeface="Carlito"/>
              </a:rPr>
              <a:t> </a:t>
            </a:r>
            <a:r>
              <a:rPr sz="1100" i="1" spc="-5" dirty="0">
                <a:latin typeface="Carlito"/>
                <a:cs typeface="Carlito"/>
              </a:rPr>
              <a:t>rows where  the </a:t>
            </a:r>
            <a:r>
              <a:rPr sz="1100" i="1" spc="-10" dirty="0">
                <a:latin typeface="Carlito"/>
                <a:cs typeface="Carlito"/>
              </a:rPr>
              <a:t>product </a:t>
            </a:r>
            <a:r>
              <a:rPr sz="1100" i="1" spc="-5" dirty="0">
                <a:latin typeface="Carlito"/>
                <a:cs typeface="Carlito"/>
              </a:rPr>
              <a:t>category is</a:t>
            </a:r>
            <a:r>
              <a:rPr sz="1100" i="1" spc="-15" dirty="0">
                <a:latin typeface="Carlito"/>
                <a:cs typeface="Carlito"/>
              </a:rPr>
              <a:t> </a:t>
            </a:r>
            <a:r>
              <a:rPr sz="1100" i="1" spc="-5" dirty="0">
                <a:latin typeface="Carlito"/>
                <a:cs typeface="Carlito"/>
              </a:rPr>
              <a:t>“</a:t>
            </a:r>
            <a:r>
              <a:rPr sz="1100" b="1" i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r>
              <a:rPr sz="1100" i="1" spc="-5" dirty="0">
                <a:latin typeface="Carlito"/>
                <a:cs typeface="Carlito"/>
              </a:rPr>
              <a:t>”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36833" y="4538472"/>
            <a:ext cx="17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=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42066" y="4530852"/>
            <a:ext cx="8394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E6AE00"/>
                </a:solidFill>
                <a:latin typeface="Carlito"/>
                <a:cs typeface="Carlito"/>
              </a:rPr>
              <a:t>1,115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18892" y="1113056"/>
            <a:ext cx="8647430" cy="84328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400" b="1" spc="-5" dirty="0">
                <a:latin typeface="Carlito"/>
                <a:cs typeface="Carlito"/>
              </a:rPr>
              <a:t>How </a:t>
            </a:r>
            <a:r>
              <a:rPr sz="2400" b="1" i="1" spc="-20" dirty="0">
                <a:latin typeface="Carlito"/>
                <a:cs typeface="Carlito"/>
              </a:rPr>
              <a:t>exactly </a:t>
            </a:r>
            <a:r>
              <a:rPr sz="2400" b="1" dirty="0">
                <a:latin typeface="Carlito"/>
                <a:cs typeface="Carlito"/>
              </a:rPr>
              <a:t>is this </a:t>
            </a:r>
            <a:r>
              <a:rPr sz="2400" b="1" spc="-10" dirty="0">
                <a:latin typeface="Carlito"/>
                <a:cs typeface="Carlito"/>
              </a:rPr>
              <a:t>measure</a:t>
            </a:r>
            <a:r>
              <a:rPr sz="2400" b="1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calculated?</a:t>
            </a:r>
            <a:endParaRPr sz="24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b="1" spc="-5" dirty="0">
                <a:latin typeface="Carlito"/>
                <a:cs typeface="Carlito"/>
              </a:rPr>
              <a:t>REMEMBER: </a:t>
            </a: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happens </a:t>
            </a:r>
            <a:r>
              <a:rPr sz="1600" i="1" spc="-10" dirty="0">
                <a:latin typeface="Carlito"/>
                <a:cs typeface="Carlito"/>
              </a:rPr>
              <a:t>instantly </a:t>
            </a:r>
            <a:r>
              <a:rPr sz="1600" spc="-5" dirty="0">
                <a:latin typeface="Carlito"/>
                <a:cs typeface="Carlito"/>
              </a:rPr>
              <a:t>behind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spc="-5" dirty="0">
                <a:latin typeface="Carlito"/>
                <a:cs typeface="Carlito"/>
              </a:rPr>
              <a:t>scenes, </a:t>
            </a:r>
            <a:r>
              <a:rPr sz="1600" spc="-10" dirty="0">
                <a:latin typeface="Carlito"/>
                <a:cs typeface="Carlito"/>
              </a:rPr>
              <a:t>every </a:t>
            </a:r>
            <a:r>
              <a:rPr sz="1600" spc="-5" dirty="0">
                <a:latin typeface="Carlito"/>
                <a:cs typeface="Carlito"/>
              </a:rPr>
              <a:t>time the </a:t>
            </a:r>
            <a:r>
              <a:rPr sz="1600" spc="-10" dirty="0">
                <a:latin typeface="Carlito"/>
                <a:cs typeface="Carlito"/>
              </a:rPr>
              <a:t>filter </a:t>
            </a:r>
            <a:r>
              <a:rPr sz="1600" spc="-15" dirty="0">
                <a:latin typeface="Carlito"/>
                <a:cs typeface="Carlito"/>
              </a:rPr>
              <a:t>context</a:t>
            </a:r>
            <a:r>
              <a:rPr sz="1600" spc="6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changes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14805" y="2433066"/>
            <a:ext cx="1867662" cy="3558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1980" y="2325713"/>
            <a:ext cx="2945765" cy="75374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65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 </a:t>
            </a:r>
            <a:r>
              <a:rPr sz="1600" b="1" i="1" spc="-15" dirty="0">
                <a:solidFill>
                  <a:srgbClr val="404040"/>
                </a:solidFill>
                <a:latin typeface="Carlito"/>
                <a:cs typeface="Carlito"/>
              </a:rPr>
              <a:t>context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detected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&amp;</a:t>
            </a:r>
            <a:r>
              <a:rPr sz="1600" b="1" i="1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applied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92401" y="3158489"/>
            <a:ext cx="628650" cy="3238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25973" y="2433066"/>
            <a:ext cx="1867662" cy="3558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814315" y="2315919"/>
            <a:ext cx="2459990" cy="101409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1115" algn="ctr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Filters flow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“downstream”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related</a:t>
            </a:r>
            <a:r>
              <a:rPr sz="1600" b="1" i="1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tables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37142" y="2433066"/>
            <a:ext cx="1867661" cy="3558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77300" y="2315919"/>
            <a:ext cx="2348230" cy="101409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0005" algn="ctr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Measure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formula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evaluates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against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filtered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table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45479" y="3380994"/>
            <a:ext cx="628650" cy="2567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17023" y="3380994"/>
            <a:ext cx="628650" cy="4777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0482" y="5135879"/>
            <a:ext cx="76200" cy="66040"/>
          </a:xfrm>
          <a:custGeom>
            <a:avLst/>
            <a:gdLst/>
            <a:ahLst/>
            <a:cxnLst/>
            <a:rect l="l" t="t" r="r" b="b"/>
            <a:pathLst>
              <a:path w="76200" h="66039">
                <a:moveTo>
                  <a:pt x="76200" y="0"/>
                </a:moveTo>
                <a:lnTo>
                  <a:pt x="0" y="0"/>
                </a:lnTo>
                <a:lnTo>
                  <a:pt x="38100" y="65532"/>
                </a:lnTo>
                <a:lnTo>
                  <a:pt x="762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4357878" y="5568696"/>
            <a:ext cx="1374140" cy="841375"/>
            <a:chOff x="4357878" y="5568696"/>
            <a:chExt cx="1374140" cy="841375"/>
          </a:xfrm>
        </p:grpSpPr>
        <p:sp>
          <p:nvSpPr>
            <p:cNvPr id="49" name="object 49"/>
            <p:cNvSpPr/>
            <p:nvPr/>
          </p:nvSpPr>
          <p:spPr>
            <a:xfrm>
              <a:off x="4357878" y="5568696"/>
              <a:ext cx="1177290" cy="231140"/>
            </a:xfrm>
            <a:custGeom>
              <a:avLst/>
              <a:gdLst/>
              <a:ahLst/>
              <a:cxnLst/>
              <a:rect l="l" t="t" r="r" b="b"/>
              <a:pathLst>
                <a:path w="1177289" h="231139">
                  <a:moveTo>
                    <a:pt x="1177289" y="0"/>
                  </a:moveTo>
                  <a:lnTo>
                    <a:pt x="0" y="0"/>
                  </a:lnTo>
                  <a:lnTo>
                    <a:pt x="0" y="230885"/>
                  </a:lnTo>
                  <a:lnTo>
                    <a:pt x="1177289" y="230885"/>
                  </a:lnTo>
                  <a:lnTo>
                    <a:pt x="117728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83480" y="6087618"/>
              <a:ext cx="321563" cy="3223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09516" y="5799582"/>
              <a:ext cx="1222375" cy="276860"/>
            </a:xfrm>
            <a:custGeom>
              <a:avLst/>
              <a:gdLst/>
              <a:ahLst/>
              <a:cxnLst/>
              <a:rect l="l" t="t" r="r" b="b"/>
              <a:pathLst>
                <a:path w="1222375" h="276860">
                  <a:moveTo>
                    <a:pt x="1222248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1222248" y="276606"/>
                  </a:lnTo>
                  <a:lnTo>
                    <a:pt x="1222248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437379" y="5526023"/>
            <a:ext cx="1062355" cy="50545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900" b="1" dirty="0">
                <a:solidFill>
                  <a:srgbClr val="FFFFFF"/>
                </a:solidFill>
                <a:latin typeface="Carlito"/>
                <a:cs typeface="Carlito"/>
              </a:rPr>
              <a:t>AW_Sales_Data</a:t>
            </a:r>
            <a:endParaRPr sz="900">
              <a:latin typeface="Carlito"/>
              <a:cs typeface="Carlito"/>
            </a:endParaRPr>
          </a:p>
          <a:p>
            <a:pPr marL="319405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03782" y="5008626"/>
            <a:ext cx="1546225" cy="307975"/>
          </a:xfrm>
          <a:custGeom>
            <a:avLst/>
            <a:gdLst/>
            <a:ahLst/>
            <a:cxnLst/>
            <a:rect l="l" t="t" r="r" b="b"/>
            <a:pathLst>
              <a:path w="1546225" h="307975">
                <a:moveTo>
                  <a:pt x="1546097" y="0"/>
                </a:moveTo>
                <a:lnTo>
                  <a:pt x="0" y="0"/>
                </a:lnTo>
                <a:lnTo>
                  <a:pt x="0" y="307848"/>
                </a:lnTo>
                <a:lnTo>
                  <a:pt x="1546097" y="307848"/>
                </a:lnTo>
                <a:lnTo>
                  <a:pt x="154609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639570" y="5030977"/>
            <a:ext cx="875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2877566" y="242569"/>
            <a:ext cx="7719821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/>
              <a:t>STEP-BY-STEP </a:t>
            </a:r>
            <a:r>
              <a:rPr sz="3200" b="0" spc="-10" dirty="0">
                <a:latin typeface="Carlito"/>
                <a:cs typeface="Carlito"/>
              </a:rPr>
              <a:t>MEASURE</a:t>
            </a:r>
            <a:r>
              <a:rPr sz="3200" b="0" spc="25" dirty="0">
                <a:latin typeface="Carlito"/>
                <a:cs typeface="Carlito"/>
              </a:rPr>
              <a:t> </a:t>
            </a:r>
            <a:r>
              <a:rPr sz="3200" b="0" spc="-35" dirty="0">
                <a:latin typeface="Carlito"/>
                <a:cs typeface="Carlito"/>
              </a:rPr>
              <a:t>CALCULATION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1606296" y="1389926"/>
            <a:ext cx="1134745" cy="310515"/>
            <a:chOff x="1606296" y="1389926"/>
            <a:chExt cx="1134745" cy="310515"/>
          </a:xfrm>
        </p:grpSpPr>
        <p:sp>
          <p:nvSpPr>
            <p:cNvPr id="58" name="object 58"/>
            <p:cNvSpPr/>
            <p:nvPr/>
          </p:nvSpPr>
          <p:spPr>
            <a:xfrm>
              <a:off x="1606296" y="1389926"/>
              <a:ext cx="899909" cy="31009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44015" y="1427607"/>
              <a:ext cx="777240" cy="187960"/>
            </a:xfrm>
            <a:custGeom>
              <a:avLst/>
              <a:gdLst/>
              <a:ahLst/>
              <a:cxnLst/>
              <a:rect l="l" t="t" r="r" b="b"/>
              <a:pathLst>
                <a:path w="777239" h="187959">
                  <a:moveTo>
                    <a:pt x="0" y="187451"/>
                  </a:moveTo>
                  <a:lnTo>
                    <a:pt x="777239" y="187451"/>
                  </a:lnTo>
                  <a:lnTo>
                    <a:pt x="777239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23668" y="1471930"/>
              <a:ext cx="316865" cy="71120"/>
            </a:xfrm>
            <a:custGeom>
              <a:avLst/>
              <a:gdLst/>
              <a:ahLst/>
              <a:cxnLst/>
              <a:rect l="l" t="t" r="r" b="b"/>
              <a:pathLst>
                <a:path w="316864" h="71119">
                  <a:moveTo>
                    <a:pt x="306985" y="19050"/>
                  </a:moveTo>
                  <a:lnTo>
                    <a:pt x="253364" y="19050"/>
                  </a:lnTo>
                  <a:lnTo>
                    <a:pt x="261874" y="42925"/>
                  </a:lnTo>
                  <a:lnTo>
                    <a:pt x="250129" y="47145"/>
                  </a:lnTo>
                  <a:lnTo>
                    <a:pt x="259333" y="71120"/>
                  </a:lnTo>
                  <a:lnTo>
                    <a:pt x="306985" y="19050"/>
                  </a:lnTo>
                  <a:close/>
                </a:path>
                <a:path w="316864" h="71119">
                  <a:moveTo>
                    <a:pt x="1269" y="37337"/>
                  </a:moveTo>
                  <a:lnTo>
                    <a:pt x="0" y="62611"/>
                  </a:lnTo>
                  <a:lnTo>
                    <a:pt x="48259" y="65150"/>
                  </a:lnTo>
                  <a:lnTo>
                    <a:pt x="95504" y="66548"/>
                  </a:lnTo>
                  <a:lnTo>
                    <a:pt x="118618" y="66675"/>
                  </a:lnTo>
                  <a:lnTo>
                    <a:pt x="140969" y="66040"/>
                  </a:lnTo>
                  <a:lnTo>
                    <a:pt x="183642" y="62611"/>
                  </a:lnTo>
                  <a:lnTo>
                    <a:pt x="222504" y="55372"/>
                  </a:lnTo>
                  <a:lnTo>
                    <a:pt x="250129" y="47145"/>
                  </a:lnTo>
                  <a:lnTo>
                    <a:pt x="247875" y="41275"/>
                  </a:lnTo>
                  <a:lnTo>
                    <a:pt x="118109" y="41275"/>
                  </a:lnTo>
                  <a:lnTo>
                    <a:pt x="96138" y="41148"/>
                  </a:lnTo>
                  <a:lnTo>
                    <a:pt x="49149" y="39750"/>
                  </a:lnTo>
                  <a:lnTo>
                    <a:pt x="49402" y="39750"/>
                  </a:lnTo>
                  <a:lnTo>
                    <a:pt x="1269" y="37337"/>
                  </a:lnTo>
                  <a:close/>
                </a:path>
                <a:path w="316864" h="71119">
                  <a:moveTo>
                    <a:pt x="253364" y="19050"/>
                  </a:moveTo>
                  <a:lnTo>
                    <a:pt x="241028" y="23439"/>
                  </a:lnTo>
                  <a:lnTo>
                    <a:pt x="250129" y="47145"/>
                  </a:lnTo>
                  <a:lnTo>
                    <a:pt x="261874" y="42925"/>
                  </a:lnTo>
                  <a:lnTo>
                    <a:pt x="253364" y="19050"/>
                  </a:lnTo>
                  <a:close/>
                </a:path>
                <a:path w="316864" h="71119">
                  <a:moveTo>
                    <a:pt x="118184" y="41273"/>
                  </a:moveTo>
                  <a:lnTo>
                    <a:pt x="118490" y="41275"/>
                  </a:lnTo>
                  <a:lnTo>
                    <a:pt x="118184" y="41273"/>
                  </a:lnTo>
                  <a:close/>
                </a:path>
                <a:path w="316864" h="71119">
                  <a:moveTo>
                    <a:pt x="160908" y="39370"/>
                  </a:moveTo>
                  <a:lnTo>
                    <a:pt x="139700" y="40767"/>
                  </a:lnTo>
                  <a:lnTo>
                    <a:pt x="140081" y="40767"/>
                  </a:lnTo>
                  <a:lnTo>
                    <a:pt x="118184" y="41273"/>
                  </a:lnTo>
                  <a:lnTo>
                    <a:pt x="118490" y="41275"/>
                  </a:lnTo>
                  <a:lnTo>
                    <a:pt x="247875" y="41275"/>
                  </a:lnTo>
                  <a:lnTo>
                    <a:pt x="247193" y="39497"/>
                  </a:lnTo>
                  <a:lnTo>
                    <a:pt x="160400" y="39497"/>
                  </a:lnTo>
                  <a:lnTo>
                    <a:pt x="160908" y="39370"/>
                  </a:lnTo>
                  <a:close/>
                </a:path>
                <a:path w="316864" h="71119">
                  <a:moveTo>
                    <a:pt x="180720" y="37337"/>
                  </a:moveTo>
                  <a:lnTo>
                    <a:pt x="160400" y="39497"/>
                  </a:lnTo>
                  <a:lnTo>
                    <a:pt x="247193" y="39497"/>
                  </a:lnTo>
                  <a:lnTo>
                    <a:pt x="246412" y="37465"/>
                  </a:lnTo>
                  <a:lnTo>
                    <a:pt x="179958" y="37465"/>
                  </a:lnTo>
                  <a:lnTo>
                    <a:pt x="180720" y="37337"/>
                  </a:lnTo>
                  <a:close/>
                </a:path>
                <a:path w="316864" h="71119">
                  <a:moveTo>
                    <a:pt x="199093" y="34443"/>
                  </a:moveTo>
                  <a:lnTo>
                    <a:pt x="179958" y="37465"/>
                  </a:lnTo>
                  <a:lnTo>
                    <a:pt x="246412" y="37465"/>
                  </a:lnTo>
                  <a:lnTo>
                    <a:pt x="245291" y="34544"/>
                  </a:lnTo>
                  <a:lnTo>
                    <a:pt x="198627" y="34544"/>
                  </a:lnTo>
                  <a:lnTo>
                    <a:pt x="199093" y="34443"/>
                  </a:lnTo>
                  <a:close/>
                </a:path>
                <a:path w="316864" h="71119">
                  <a:moveTo>
                    <a:pt x="245242" y="34417"/>
                  </a:moveTo>
                  <a:lnTo>
                    <a:pt x="199262" y="34417"/>
                  </a:lnTo>
                  <a:lnTo>
                    <a:pt x="198627" y="34544"/>
                  </a:lnTo>
                  <a:lnTo>
                    <a:pt x="245291" y="34544"/>
                  </a:lnTo>
                  <a:close/>
                </a:path>
                <a:path w="316864" h="71119">
                  <a:moveTo>
                    <a:pt x="243779" y="30607"/>
                  </a:moveTo>
                  <a:lnTo>
                    <a:pt x="216915" y="30607"/>
                  </a:lnTo>
                  <a:lnTo>
                    <a:pt x="199093" y="34443"/>
                  </a:lnTo>
                  <a:lnTo>
                    <a:pt x="199262" y="34417"/>
                  </a:lnTo>
                  <a:lnTo>
                    <a:pt x="245242" y="34417"/>
                  </a:lnTo>
                  <a:lnTo>
                    <a:pt x="243779" y="30607"/>
                  </a:lnTo>
                  <a:close/>
                </a:path>
                <a:path w="316864" h="71119">
                  <a:moveTo>
                    <a:pt x="233680" y="26035"/>
                  </a:moveTo>
                  <a:lnTo>
                    <a:pt x="216281" y="30734"/>
                  </a:lnTo>
                  <a:lnTo>
                    <a:pt x="216915" y="30607"/>
                  </a:lnTo>
                  <a:lnTo>
                    <a:pt x="243779" y="30607"/>
                  </a:lnTo>
                  <a:lnTo>
                    <a:pt x="242170" y="26416"/>
                  </a:lnTo>
                  <a:lnTo>
                    <a:pt x="232663" y="26416"/>
                  </a:lnTo>
                  <a:lnTo>
                    <a:pt x="233680" y="26035"/>
                  </a:lnTo>
                  <a:close/>
                </a:path>
                <a:path w="316864" h="71119">
                  <a:moveTo>
                    <a:pt x="241028" y="23439"/>
                  </a:moveTo>
                  <a:lnTo>
                    <a:pt x="232663" y="26416"/>
                  </a:lnTo>
                  <a:lnTo>
                    <a:pt x="242170" y="26416"/>
                  </a:lnTo>
                  <a:lnTo>
                    <a:pt x="241028" y="23439"/>
                  </a:lnTo>
                  <a:close/>
                </a:path>
                <a:path w="316864" h="71119">
                  <a:moveTo>
                    <a:pt x="232029" y="0"/>
                  </a:moveTo>
                  <a:lnTo>
                    <a:pt x="241028" y="23439"/>
                  </a:lnTo>
                  <a:lnTo>
                    <a:pt x="253364" y="19050"/>
                  </a:lnTo>
                  <a:lnTo>
                    <a:pt x="306985" y="19050"/>
                  </a:lnTo>
                  <a:lnTo>
                    <a:pt x="316864" y="8255"/>
                  </a:lnTo>
                  <a:lnTo>
                    <a:pt x="232029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957072" y="2147535"/>
            <a:ext cx="10287000" cy="229870"/>
            <a:chOff x="957072" y="2147535"/>
            <a:chExt cx="10287000" cy="229870"/>
          </a:xfrm>
        </p:grpSpPr>
        <p:sp>
          <p:nvSpPr>
            <p:cNvPr id="62" name="object 62"/>
            <p:cNvSpPr/>
            <p:nvPr/>
          </p:nvSpPr>
          <p:spPr>
            <a:xfrm>
              <a:off x="959351" y="2147535"/>
              <a:ext cx="10284723" cy="22936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6597" y="2167508"/>
              <a:ext cx="10210165" cy="151130"/>
            </a:xfrm>
            <a:custGeom>
              <a:avLst/>
              <a:gdLst/>
              <a:ahLst/>
              <a:cxnLst/>
              <a:rect l="l" t="t" r="r" b="b"/>
              <a:pathLst>
                <a:path w="10210165" h="151130">
                  <a:moveTo>
                    <a:pt x="0" y="150875"/>
                  </a:moveTo>
                  <a:lnTo>
                    <a:pt x="8397" y="121515"/>
                  </a:lnTo>
                  <a:lnTo>
                    <a:pt x="31299" y="97536"/>
                  </a:lnTo>
                  <a:lnTo>
                    <a:pt x="65268" y="81367"/>
                  </a:lnTo>
                  <a:lnTo>
                    <a:pt x="106870" y="75437"/>
                  </a:lnTo>
                  <a:lnTo>
                    <a:pt x="938910" y="75437"/>
                  </a:lnTo>
                  <a:lnTo>
                    <a:pt x="980533" y="69508"/>
                  </a:lnTo>
                  <a:lnTo>
                    <a:pt x="1014523" y="53339"/>
                  </a:lnTo>
                  <a:lnTo>
                    <a:pt x="1037441" y="29360"/>
                  </a:lnTo>
                  <a:lnTo>
                    <a:pt x="1045845" y="0"/>
                  </a:lnTo>
                  <a:lnTo>
                    <a:pt x="1054246" y="29360"/>
                  </a:lnTo>
                  <a:lnTo>
                    <a:pt x="1077150" y="53339"/>
                  </a:lnTo>
                  <a:lnTo>
                    <a:pt x="1111103" y="69508"/>
                  </a:lnTo>
                  <a:lnTo>
                    <a:pt x="1152652" y="75437"/>
                  </a:lnTo>
                  <a:lnTo>
                    <a:pt x="10103231" y="75437"/>
                  </a:lnTo>
                  <a:lnTo>
                    <a:pt x="10144779" y="81367"/>
                  </a:lnTo>
                  <a:lnTo>
                    <a:pt x="10178732" y="97536"/>
                  </a:lnTo>
                  <a:lnTo>
                    <a:pt x="10201636" y="121515"/>
                  </a:lnTo>
                  <a:lnTo>
                    <a:pt x="10210038" y="150875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181861" y="3758920"/>
            <a:ext cx="1900555" cy="672465"/>
            <a:chOff x="1181861" y="3758920"/>
            <a:chExt cx="1900555" cy="672465"/>
          </a:xfrm>
        </p:grpSpPr>
        <p:sp>
          <p:nvSpPr>
            <p:cNvPr id="65" name="object 65"/>
            <p:cNvSpPr/>
            <p:nvPr/>
          </p:nvSpPr>
          <p:spPr>
            <a:xfrm>
              <a:off x="1181861" y="3758920"/>
              <a:ext cx="1715262" cy="2993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19580" y="3796664"/>
              <a:ext cx="1592580" cy="177165"/>
            </a:xfrm>
            <a:custGeom>
              <a:avLst/>
              <a:gdLst/>
              <a:ahLst/>
              <a:cxnLst/>
              <a:rect l="l" t="t" r="r" b="b"/>
              <a:pathLst>
                <a:path w="1592580" h="177164">
                  <a:moveTo>
                    <a:pt x="0" y="176783"/>
                  </a:moveTo>
                  <a:lnTo>
                    <a:pt x="1592580" y="176783"/>
                  </a:lnTo>
                  <a:lnTo>
                    <a:pt x="1592580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20542" y="3888104"/>
              <a:ext cx="261620" cy="542925"/>
            </a:xfrm>
            <a:custGeom>
              <a:avLst/>
              <a:gdLst/>
              <a:ahLst/>
              <a:cxnLst/>
              <a:rect l="l" t="t" r="r" b="b"/>
              <a:pathLst>
                <a:path w="261619" h="542925">
                  <a:moveTo>
                    <a:pt x="185927" y="462153"/>
                  </a:moveTo>
                  <a:lnTo>
                    <a:pt x="213232" y="542798"/>
                  </a:lnTo>
                  <a:lnTo>
                    <a:pt x="255186" y="481584"/>
                  </a:lnTo>
                  <a:lnTo>
                    <a:pt x="234442" y="481584"/>
                  </a:lnTo>
                  <a:lnTo>
                    <a:pt x="209295" y="478282"/>
                  </a:lnTo>
                  <a:lnTo>
                    <a:pt x="210951" y="465607"/>
                  </a:lnTo>
                  <a:lnTo>
                    <a:pt x="185927" y="462153"/>
                  </a:lnTo>
                  <a:close/>
                </a:path>
                <a:path w="261619" h="542925">
                  <a:moveTo>
                    <a:pt x="210951" y="465607"/>
                  </a:moveTo>
                  <a:lnTo>
                    <a:pt x="209295" y="478282"/>
                  </a:lnTo>
                  <a:lnTo>
                    <a:pt x="234442" y="481584"/>
                  </a:lnTo>
                  <a:lnTo>
                    <a:pt x="236072" y="469075"/>
                  </a:lnTo>
                  <a:lnTo>
                    <a:pt x="210951" y="465607"/>
                  </a:lnTo>
                  <a:close/>
                </a:path>
                <a:path w="261619" h="542925">
                  <a:moveTo>
                    <a:pt x="236072" y="469075"/>
                  </a:moveTo>
                  <a:lnTo>
                    <a:pt x="234442" y="481584"/>
                  </a:lnTo>
                  <a:lnTo>
                    <a:pt x="255186" y="481584"/>
                  </a:lnTo>
                  <a:lnTo>
                    <a:pt x="261365" y="472567"/>
                  </a:lnTo>
                  <a:lnTo>
                    <a:pt x="236072" y="469075"/>
                  </a:lnTo>
                  <a:close/>
                </a:path>
                <a:path w="261619" h="542925">
                  <a:moveTo>
                    <a:pt x="254251" y="259080"/>
                  </a:moveTo>
                  <a:lnTo>
                    <a:pt x="228854" y="259080"/>
                  </a:lnTo>
                  <a:lnTo>
                    <a:pt x="228345" y="284353"/>
                  </a:lnTo>
                  <a:lnTo>
                    <a:pt x="227202" y="310388"/>
                  </a:lnTo>
                  <a:lnTo>
                    <a:pt x="227103" y="311531"/>
                  </a:lnTo>
                  <a:lnTo>
                    <a:pt x="225425" y="337185"/>
                  </a:lnTo>
                  <a:lnTo>
                    <a:pt x="223012" y="364871"/>
                  </a:lnTo>
                  <a:lnTo>
                    <a:pt x="220090" y="393065"/>
                  </a:lnTo>
                  <a:lnTo>
                    <a:pt x="216662" y="422021"/>
                  </a:lnTo>
                  <a:lnTo>
                    <a:pt x="210951" y="465607"/>
                  </a:lnTo>
                  <a:lnTo>
                    <a:pt x="236072" y="469075"/>
                  </a:lnTo>
                  <a:lnTo>
                    <a:pt x="241807" y="425069"/>
                  </a:lnTo>
                  <a:lnTo>
                    <a:pt x="248284" y="367157"/>
                  </a:lnTo>
                  <a:lnTo>
                    <a:pt x="252602" y="311531"/>
                  </a:lnTo>
                  <a:lnTo>
                    <a:pt x="253745" y="284988"/>
                  </a:lnTo>
                  <a:lnTo>
                    <a:pt x="254251" y="259080"/>
                  </a:lnTo>
                  <a:close/>
                </a:path>
                <a:path w="261619" h="542925">
                  <a:moveTo>
                    <a:pt x="216662" y="421894"/>
                  </a:moveTo>
                  <a:close/>
                </a:path>
                <a:path w="261619" h="542925">
                  <a:moveTo>
                    <a:pt x="220090" y="392938"/>
                  </a:moveTo>
                  <a:close/>
                </a:path>
                <a:path w="261619" h="542925">
                  <a:moveTo>
                    <a:pt x="223012" y="364617"/>
                  </a:moveTo>
                  <a:lnTo>
                    <a:pt x="222985" y="364871"/>
                  </a:lnTo>
                  <a:lnTo>
                    <a:pt x="223012" y="364617"/>
                  </a:lnTo>
                  <a:close/>
                </a:path>
                <a:path w="261619" h="542925">
                  <a:moveTo>
                    <a:pt x="225425" y="336931"/>
                  </a:moveTo>
                  <a:lnTo>
                    <a:pt x="225403" y="337185"/>
                  </a:lnTo>
                  <a:lnTo>
                    <a:pt x="225425" y="336931"/>
                  </a:lnTo>
                  <a:close/>
                </a:path>
                <a:path w="261619" h="542925">
                  <a:moveTo>
                    <a:pt x="227202" y="310007"/>
                  </a:moveTo>
                  <a:lnTo>
                    <a:pt x="227178" y="310388"/>
                  </a:lnTo>
                  <a:lnTo>
                    <a:pt x="227202" y="310007"/>
                  </a:lnTo>
                  <a:close/>
                </a:path>
                <a:path w="261619" h="542925">
                  <a:moveTo>
                    <a:pt x="228345" y="284099"/>
                  </a:moveTo>
                  <a:lnTo>
                    <a:pt x="228334" y="284353"/>
                  </a:lnTo>
                  <a:lnTo>
                    <a:pt x="228345" y="284099"/>
                  </a:lnTo>
                  <a:close/>
                </a:path>
                <a:path w="261619" h="542925">
                  <a:moveTo>
                    <a:pt x="253761" y="235204"/>
                  </a:moveTo>
                  <a:lnTo>
                    <a:pt x="228345" y="235204"/>
                  </a:lnTo>
                  <a:lnTo>
                    <a:pt x="228850" y="259274"/>
                  </a:lnTo>
                  <a:lnTo>
                    <a:pt x="228854" y="259080"/>
                  </a:lnTo>
                  <a:lnTo>
                    <a:pt x="254251" y="259080"/>
                  </a:lnTo>
                  <a:lnTo>
                    <a:pt x="253761" y="235204"/>
                  </a:lnTo>
                  <a:close/>
                </a:path>
                <a:path w="261619" h="542925">
                  <a:moveTo>
                    <a:pt x="252454" y="212598"/>
                  </a:moveTo>
                  <a:lnTo>
                    <a:pt x="227075" y="212598"/>
                  </a:lnTo>
                  <a:lnTo>
                    <a:pt x="228345" y="235712"/>
                  </a:lnTo>
                  <a:lnTo>
                    <a:pt x="228345" y="235204"/>
                  </a:lnTo>
                  <a:lnTo>
                    <a:pt x="253761" y="235204"/>
                  </a:lnTo>
                  <a:lnTo>
                    <a:pt x="253745" y="234442"/>
                  </a:lnTo>
                  <a:lnTo>
                    <a:pt x="252454" y="212598"/>
                  </a:lnTo>
                  <a:close/>
                </a:path>
                <a:path w="261619" h="542925">
                  <a:moveTo>
                    <a:pt x="250274" y="191389"/>
                  </a:moveTo>
                  <a:lnTo>
                    <a:pt x="224789" y="191389"/>
                  </a:lnTo>
                  <a:lnTo>
                    <a:pt x="227075" y="213233"/>
                  </a:lnTo>
                  <a:lnTo>
                    <a:pt x="227075" y="212598"/>
                  </a:lnTo>
                  <a:lnTo>
                    <a:pt x="252454" y="212598"/>
                  </a:lnTo>
                  <a:lnTo>
                    <a:pt x="252349" y="210820"/>
                  </a:lnTo>
                  <a:lnTo>
                    <a:pt x="250274" y="191389"/>
                  </a:lnTo>
                  <a:close/>
                </a:path>
                <a:path w="261619" h="542925">
                  <a:moveTo>
                    <a:pt x="247068" y="171704"/>
                  </a:moveTo>
                  <a:lnTo>
                    <a:pt x="221361" y="171704"/>
                  </a:lnTo>
                  <a:lnTo>
                    <a:pt x="224789" y="192151"/>
                  </a:lnTo>
                  <a:lnTo>
                    <a:pt x="224789" y="191389"/>
                  </a:lnTo>
                  <a:lnTo>
                    <a:pt x="250274" y="191389"/>
                  </a:lnTo>
                  <a:lnTo>
                    <a:pt x="249936" y="188214"/>
                  </a:lnTo>
                  <a:lnTo>
                    <a:pt x="247068" y="171704"/>
                  </a:lnTo>
                  <a:close/>
                </a:path>
                <a:path w="261619" h="542925">
                  <a:moveTo>
                    <a:pt x="216788" y="153670"/>
                  </a:moveTo>
                  <a:lnTo>
                    <a:pt x="221487" y="172593"/>
                  </a:lnTo>
                  <a:lnTo>
                    <a:pt x="221361" y="171704"/>
                  </a:lnTo>
                  <a:lnTo>
                    <a:pt x="247068" y="171704"/>
                  </a:lnTo>
                  <a:lnTo>
                    <a:pt x="246252" y="167005"/>
                  </a:lnTo>
                  <a:lnTo>
                    <a:pt x="243271" y="154686"/>
                  </a:lnTo>
                  <a:lnTo>
                    <a:pt x="217169" y="154686"/>
                  </a:lnTo>
                  <a:lnTo>
                    <a:pt x="216788" y="153670"/>
                  </a:lnTo>
                  <a:close/>
                </a:path>
                <a:path w="261619" h="542925">
                  <a:moveTo>
                    <a:pt x="238100" y="137287"/>
                  </a:moveTo>
                  <a:lnTo>
                    <a:pt x="211200" y="137287"/>
                  </a:lnTo>
                  <a:lnTo>
                    <a:pt x="211708" y="138430"/>
                  </a:lnTo>
                  <a:lnTo>
                    <a:pt x="217169" y="154686"/>
                  </a:lnTo>
                  <a:lnTo>
                    <a:pt x="243271" y="154686"/>
                  </a:lnTo>
                  <a:lnTo>
                    <a:pt x="241426" y="147066"/>
                  </a:lnTo>
                  <a:lnTo>
                    <a:pt x="238100" y="137287"/>
                  </a:lnTo>
                  <a:close/>
                </a:path>
                <a:path w="261619" h="542925">
                  <a:moveTo>
                    <a:pt x="211262" y="137467"/>
                  </a:moveTo>
                  <a:lnTo>
                    <a:pt x="211593" y="138430"/>
                  </a:lnTo>
                  <a:lnTo>
                    <a:pt x="211262" y="137467"/>
                  </a:lnTo>
                  <a:close/>
                </a:path>
                <a:path w="261619" h="542925">
                  <a:moveTo>
                    <a:pt x="211200" y="137287"/>
                  </a:moveTo>
                  <a:lnTo>
                    <a:pt x="211262" y="137467"/>
                  </a:lnTo>
                  <a:lnTo>
                    <a:pt x="211708" y="138430"/>
                  </a:lnTo>
                  <a:lnTo>
                    <a:pt x="211200" y="137287"/>
                  </a:lnTo>
                  <a:close/>
                </a:path>
                <a:path w="261619" h="542925">
                  <a:moveTo>
                    <a:pt x="232472" y="122809"/>
                  </a:moveTo>
                  <a:lnTo>
                    <a:pt x="204469" y="122809"/>
                  </a:lnTo>
                  <a:lnTo>
                    <a:pt x="205105" y="123952"/>
                  </a:lnTo>
                  <a:lnTo>
                    <a:pt x="211262" y="137467"/>
                  </a:lnTo>
                  <a:lnTo>
                    <a:pt x="211200" y="137287"/>
                  </a:lnTo>
                  <a:lnTo>
                    <a:pt x="238100" y="137287"/>
                  </a:lnTo>
                  <a:lnTo>
                    <a:pt x="235076" y="128397"/>
                  </a:lnTo>
                  <a:lnTo>
                    <a:pt x="232472" y="122809"/>
                  </a:lnTo>
                  <a:close/>
                </a:path>
                <a:path w="261619" h="542925">
                  <a:moveTo>
                    <a:pt x="204651" y="123200"/>
                  </a:moveTo>
                  <a:lnTo>
                    <a:pt x="204999" y="123952"/>
                  </a:lnTo>
                  <a:lnTo>
                    <a:pt x="204651" y="123200"/>
                  </a:lnTo>
                  <a:close/>
                </a:path>
                <a:path w="261619" h="542925">
                  <a:moveTo>
                    <a:pt x="204469" y="122809"/>
                  </a:moveTo>
                  <a:lnTo>
                    <a:pt x="204651" y="123200"/>
                  </a:lnTo>
                  <a:lnTo>
                    <a:pt x="205105" y="123952"/>
                  </a:lnTo>
                  <a:lnTo>
                    <a:pt x="204469" y="122809"/>
                  </a:lnTo>
                  <a:close/>
                </a:path>
                <a:path w="261619" h="542925">
                  <a:moveTo>
                    <a:pt x="226206" y="109855"/>
                  </a:moveTo>
                  <a:lnTo>
                    <a:pt x="196595" y="109855"/>
                  </a:lnTo>
                  <a:lnTo>
                    <a:pt x="197357" y="110998"/>
                  </a:lnTo>
                  <a:lnTo>
                    <a:pt x="204651" y="123200"/>
                  </a:lnTo>
                  <a:lnTo>
                    <a:pt x="204469" y="122809"/>
                  </a:lnTo>
                  <a:lnTo>
                    <a:pt x="232472" y="122809"/>
                  </a:lnTo>
                  <a:lnTo>
                    <a:pt x="227202" y="111506"/>
                  </a:lnTo>
                  <a:lnTo>
                    <a:pt x="226206" y="109855"/>
                  </a:lnTo>
                  <a:close/>
                </a:path>
                <a:path w="261619" h="542925">
                  <a:moveTo>
                    <a:pt x="197007" y="110537"/>
                  </a:moveTo>
                  <a:lnTo>
                    <a:pt x="197285" y="110998"/>
                  </a:lnTo>
                  <a:lnTo>
                    <a:pt x="197007" y="110537"/>
                  </a:lnTo>
                  <a:close/>
                </a:path>
                <a:path w="261619" h="542925">
                  <a:moveTo>
                    <a:pt x="196595" y="109855"/>
                  </a:moveTo>
                  <a:lnTo>
                    <a:pt x="197007" y="110537"/>
                  </a:lnTo>
                  <a:lnTo>
                    <a:pt x="197357" y="110998"/>
                  </a:lnTo>
                  <a:lnTo>
                    <a:pt x="196595" y="109855"/>
                  </a:lnTo>
                  <a:close/>
                </a:path>
                <a:path w="261619" h="542925">
                  <a:moveTo>
                    <a:pt x="219234" y="98298"/>
                  </a:moveTo>
                  <a:lnTo>
                    <a:pt x="187706" y="98298"/>
                  </a:lnTo>
                  <a:lnTo>
                    <a:pt x="197007" y="110537"/>
                  </a:lnTo>
                  <a:lnTo>
                    <a:pt x="196595" y="109855"/>
                  </a:lnTo>
                  <a:lnTo>
                    <a:pt x="226206" y="109855"/>
                  </a:lnTo>
                  <a:lnTo>
                    <a:pt x="219234" y="98298"/>
                  </a:lnTo>
                  <a:close/>
                </a:path>
                <a:path w="261619" h="542925">
                  <a:moveTo>
                    <a:pt x="177966" y="88187"/>
                  </a:moveTo>
                  <a:lnTo>
                    <a:pt x="188468" y="99314"/>
                  </a:lnTo>
                  <a:lnTo>
                    <a:pt x="187706" y="98298"/>
                  </a:lnTo>
                  <a:lnTo>
                    <a:pt x="219234" y="98298"/>
                  </a:lnTo>
                  <a:lnTo>
                    <a:pt x="217931" y="96139"/>
                  </a:lnTo>
                  <a:lnTo>
                    <a:pt x="212419" y="88900"/>
                  </a:lnTo>
                  <a:lnTo>
                    <a:pt x="178815" y="88900"/>
                  </a:lnTo>
                  <a:lnTo>
                    <a:pt x="177966" y="88187"/>
                  </a:lnTo>
                  <a:close/>
                </a:path>
                <a:path w="261619" h="542925">
                  <a:moveTo>
                    <a:pt x="177800" y="88011"/>
                  </a:moveTo>
                  <a:lnTo>
                    <a:pt x="177966" y="88187"/>
                  </a:lnTo>
                  <a:lnTo>
                    <a:pt x="178815" y="88900"/>
                  </a:lnTo>
                  <a:lnTo>
                    <a:pt x="177800" y="88011"/>
                  </a:lnTo>
                  <a:close/>
                </a:path>
                <a:path w="261619" h="542925">
                  <a:moveTo>
                    <a:pt x="211742" y="88011"/>
                  </a:moveTo>
                  <a:lnTo>
                    <a:pt x="177800" y="88011"/>
                  </a:lnTo>
                  <a:lnTo>
                    <a:pt x="178815" y="88900"/>
                  </a:lnTo>
                  <a:lnTo>
                    <a:pt x="212419" y="88900"/>
                  </a:lnTo>
                  <a:lnTo>
                    <a:pt x="211742" y="88011"/>
                  </a:lnTo>
                  <a:close/>
                </a:path>
                <a:path w="261619" h="542925">
                  <a:moveTo>
                    <a:pt x="167150" y="79115"/>
                  </a:moveTo>
                  <a:lnTo>
                    <a:pt x="177966" y="88187"/>
                  </a:lnTo>
                  <a:lnTo>
                    <a:pt x="177800" y="88011"/>
                  </a:lnTo>
                  <a:lnTo>
                    <a:pt x="211742" y="88011"/>
                  </a:lnTo>
                  <a:lnTo>
                    <a:pt x="207390" y="82296"/>
                  </a:lnTo>
                  <a:lnTo>
                    <a:pt x="204861" y="79629"/>
                  </a:lnTo>
                  <a:lnTo>
                    <a:pt x="167894" y="79629"/>
                  </a:lnTo>
                  <a:lnTo>
                    <a:pt x="167150" y="79115"/>
                  </a:lnTo>
                  <a:close/>
                </a:path>
                <a:path w="261619" h="542925">
                  <a:moveTo>
                    <a:pt x="167005" y="78994"/>
                  </a:moveTo>
                  <a:lnTo>
                    <a:pt x="167150" y="79115"/>
                  </a:lnTo>
                  <a:lnTo>
                    <a:pt x="167894" y="79629"/>
                  </a:lnTo>
                  <a:lnTo>
                    <a:pt x="167005" y="78994"/>
                  </a:lnTo>
                  <a:close/>
                </a:path>
                <a:path w="261619" h="542925">
                  <a:moveTo>
                    <a:pt x="204259" y="78994"/>
                  </a:moveTo>
                  <a:lnTo>
                    <a:pt x="167005" y="78994"/>
                  </a:lnTo>
                  <a:lnTo>
                    <a:pt x="167894" y="79629"/>
                  </a:lnTo>
                  <a:lnTo>
                    <a:pt x="204861" y="79629"/>
                  </a:lnTo>
                  <a:lnTo>
                    <a:pt x="204259" y="78994"/>
                  </a:lnTo>
                  <a:close/>
                </a:path>
                <a:path w="261619" h="542925">
                  <a:moveTo>
                    <a:pt x="155203" y="70872"/>
                  </a:moveTo>
                  <a:lnTo>
                    <a:pt x="167150" y="79115"/>
                  </a:lnTo>
                  <a:lnTo>
                    <a:pt x="167005" y="78994"/>
                  </a:lnTo>
                  <a:lnTo>
                    <a:pt x="204259" y="78994"/>
                  </a:lnTo>
                  <a:lnTo>
                    <a:pt x="197031" y="71374"/>
                  </a:lnTo>
                  <a:lnTo>
                    <a:pt x="156082" y="71374"/>
                  </a:lnTo>
                  <a:lnTo>
                    <a:pt x="155203" y="70872"/>
                  </a:lnTo>
                  <a:close/>
                </a:path>
                <a:path w="261619" h="542925">
                  <a:moveTo>
                    <a:pt x="196550" y="70866"/>
                  </a:moveTo>
                  <a:lnTo>
                    <a:pt x="155194" y="70866"/>
                  </a:lnTo>
                  <a:lnTo>
                    <a:pt x="156082" y="71374"/>
                  </a:lnTo>
                  <a:lnTo>
                    <a:pt x="197031" y="71374"/>
                  </a:lnTo>
                  <a:lnTo>
                    <a:pt x="196550" y="70866"/>
                  </a:lnTo>
                  <a:close/>
                </a:path>
                <a:path w="261619" h="542925">
                  <a:moveTo>
                    <a:pt x="188161" y="63627"/>
                  </a:moveTo>
                  <a:lnTo>
                    <a:pt x="142494" y="63627"/>
                  </a:lnTo>
                  <a:lnTo>
                    <a:pt x="143256" y="64008"/>
                  </a:lnTo>
                  <a:lnTo>
                    <a:pt x="155203" y="70872"/>
                  </a:lnTo>
                  <a:lnTo>
                    <a:pt x="196550" y="70866"/>
                  </a:lnTo>
                  <a:lnTo>
                    <a:pt x="195706" y="69977"/>
                  </a:lnTo>
                  <a:lnTo>
                    <a:pt x="188161" y="63627"/>
                  </a:lnTo>
                  <a:close/>
                </a:path>
                <a:path w="261619" h="542925">
                  <a:moveTo>
                    <a:pt x="142676" y="63731"/>
                  </a:moveTo>
                  <a:lnTo>
                    <a:pt x="143162" y="64008"/>
                  </a:lnTo>
                  <a:lnTo>
                    <a:pt x="142676" y="63731"/>
                  </a:lnTo>
                  <a:close/>
                </a:path>
                <a:path w="261619" h="542925">
                  <a:moveTo>
                    <a:pt x="179953" y="57150"/>
                  </a:moveTo>
                  <a:lnTo>
                    <a:pt x="128905" y="57150"/>
                  </a:lnTo>
                  <a:lnTo>
                    <a:pt x="142676" y="63731"/>
                  </a:lnTo>
                  <a:lnTo>
                    <a:pt x="142494" y="63627"/>
                  </a:lnTo>
                  <a:lnTo>
                    <a:pt x="188161" y="63627"/>
                  </a:lnTo>
                  <a:lnTo>
                    <a:pt x="182880" y="59182"/>
                  </a:lnTo>
                  <a:lnTo>
                    <a:pt x="179953" y="57150"/>
                  </a:lnTo>
                  <a:close/>
                </a:path>
                <a:path w="261619" h="542925">
                  <a:moveTo>
                    <a:pt x="171907" y="51562"/>
                  </a:moveTo>
                  <a:lnTo>
                    <a:pt x="114681" y="51562"/>
                  </a:lnTo>
                  <a:lnTo>
                    <a:pt x="129667" y="57531"/>
                  </a:lnTo>
                  <a:lnTo>
                    <a:pt x="128905" y="57150"/>
                  </a:lnTo>
                  <a:lnTo>
                    <a:pt x="179953" y="57150"/>
                  </a:lnTo>
                  <a:lnTo>
                    <a:pt x="171907" y="51562"/>
                  </a:lnTo>
                  <a:close/>
                </a:path>
                <a:path w="261619" h="542925">
                  <a:moveTo>
                    <a:pt x="163679" y="46482"/>
                  </a:moveTo>
                  <a:lnTo>
                    <a:pt x="99694" y="46482"/>
                  </a:lnTo>
                  <a:lnTo>
                    <a:pt x="115315" y="51816"/>
                  </a:lnTo>
                  <a:lnTo>
                    <a:pt x="114681" y="51562"/>
                  </a:lnTo>
                  <a:lnTo>
                    <a:pt x="171907" y="51562"/>
                  </a:lnTo>
                  <a:lnTo>
                    <a:pt x="169163" y="49657"/>
                  </a:lnTo>
                  <a:lnTo>
                    <a:pt x="163679" y="46482"/>
                  </a:lnTo>
                  <a:close/>
                </a:path>
                <a:path w="261619" h="542925">
                  <a:moveTo>
                    <a:pt x="156002" y="42037"/>
                  </a:moveTo>
                  <a:lnTo>
                    <a:pt x="84074" y="42037"/>
                  </a:lnTo>
                  <a:lnTo>
                    <a:pt x="100202" y="46736"/>
                  </a:lnTo>
                  <a:lnTo>
                    <a:pt x="99694" y="46482"/>
                  </a:lnTo>
                  <a:lnTo>
                    <a:pt x="163679" y="46482"/>
                  </a:lnTo>
                  <a:lnTo>
                    <a:pt x="156002" y="42037"/>
                  </a:lnTo>
                  <a:close/>
                </a:path>
                <a:path w="261619" h="542925">
                  <a:moveTo>
                    <a:pt x="4444" y="0"/>
                  </a:moveTo>
                  <a:lnTo>
                    <a:pt x="0" y="25019"/>
                  </a:lnTo>
                  <a:lnTo>
                    <a:pt x="34670" y="31115"/>
                  </a:lnTo>
                  <a:lnTo>
                    <a:pt x="34417" y="31115"/>
                  </a:lnTo>
                  <a:lnTo>
                    <a:pt x="68452" y="38100"/>
                  </a:lnTo>
                  <a:lnTo>
                    <a:pt x="67944" y="38100"/>
                  </a:lnTo>
                  <a:lnTo>
                    <a:pt x="84455" y="42164"/>
                  </a:lnTo>
                  <a:lnTo>
                    <a:pt x="84074" y="42037"/>
                  </a:lnTo>
                  <a:lnTo>
                    <a:pt x="156002" y="42037"/>
                  </a:lnTo>
                  <a:lnTo>
                    <a:pt x="154686" y="41275"/>
                  </a:lnTo>
                  <a:lnTo>
                    <a:pt x="107568" y="22352"/>
                  </a:lnTo>
                  <a:lnTo>
                    <a:pt x="39369" y="6223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1863851" y="5298947"/>
            <a:ext cx="425195" cy="4251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5429" y="3986021"/>
            <a:ext cx="1546225" cy="307975"/>
          </a:xfrm>
          <a:custGeom>
            <a:avLst/>
            <a:gdLst/>
            <a:ahLst/>
            <a:cxnLst/>
            <a:rect l="l" t="t" r="r" b="b"/>
            <a:pathLst>
              <a:path w="1546225" h="307975">
                <a:moveTo>
                  <a:pt x="1546098" y="0"/>
                </a:moveTo>
                <a:lnTo>
                  <a:pt x="0" y="0"/>
                </a:lnTo>
                <a:lnTo>
                  <a:pt x="0" y="307847"/>
                </a:lnTo>
                <a:lnTo>
                  <a:pt x="1546098" y="307847"/>
                </a:lnTo>
                <a:lnTo>
                  <a:pt x="1546098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838700" y="3694090"/>
            <a:ext cx="1718310" cy="55308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r>
              <a:rPr sz="1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000">
              <a:latin typeface="Carlito"/>
              <a:cs typeface="Carlito"/>
            </a:endParaRPr>
          </a:p>
          <a:p>
            <a:pPr marL="854710">
              <a:lnSpc>
                <a:spcPct val="100000"/>
              </a:lnSpc>
              <a:spcBef>
                <a:spcPts val="740"/>
              </a:spcBef>
            </a:pPr>
            <a:r>
              <a:rPr sz="1400" b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905500" y="4276344"/>
            <a:ext cx="425196" cy="4251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80809" y="5395721"/>
            <a:ext cx="1222375" cy="276860"/>
          </a:xfrm>
          <a:custGeom>
            <a:avLst/>
            <a:gdLst/>
            <a:ahLst/>
            <a:cxnLst/>
            <a:rect l="l" t="t" r="r" b="b"/>
            <a:pathLst>
              <a:path w="1222375" h="276860">
                <a:moveTo>
                  <a:pt x="1222247" y="0"/>
                </a:moveTo>
                <a:lnTo>
                  <a:pt x="0" y="0"/>
                </a:lnTo>
                <a:lnTo>
                  <a:pt x="0" y="276605"/>
                </a:lnTo>
                <a:lnTo>
                  <a:pt x="1222247" y="276605"/>
                </a:lnTo>
                <a:lnTo>
                  <a:pt x="122224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15252" y="5419344"/>
            <a:ext cx="755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947916" y="5724144"/>
            <a:ext cx="322325" cy="3223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8324060" y="3972218"/>
            <a:ext cx="3449954" cy="353060"/>
            <a:chOff x="8324060" y="3972218"/>
            <a:chExt cx="3449954" cy="353060"/>
          </a:xfrm>
        </p:grpSpPr>
        <p:sp>
          <p:nvSpPr>
            <p:cNvPr id="76" name="object 76"/>
            <p:cNvSpPr/>
            <p:nvPr/>
          </p:nvSpPr>
          <p:spPr>
            <a:xfrm>
              <a:off x="8324060" y="3972218"/>
              <a:ext cx="3449627" cy="3530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35517" y="3983735"/>
              <a:ext cx="3380231" cy="2834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609600" y="2738972"/>
            <a:ext cx="13182600" cy="1005147"/>
          </a:xfrm>
          <a:prstGeom prst="rect">
            <a:avLst/>
          </a:prstGeom>
        </p:spPr>
        <p:txBody>
          <a:bodyPr vert="horz" wrap="square" lIns="0" tIns="81026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4950460" algn="l"/>
              </a:tabLst>
            </a:pPr>
            <a:r>
              <a:rPr sz="6000" spc="-15" dirty="0"/>
              <a:t>COMMON</a:t>
            </a:r>
            <a:r>
              <a:rPr sz="6000" spc="25" dirty="0"/>
              <a:t> </a:t>
            </a:r>
            <a:r>
              <a:rPr sz="6000" spc="-50" dirty="0"/>
              <a:t>DAX	</a:t>
            </a:r>
            <a:r>
              <a:rPr sz="6000" dirty="0"/>
              <a:t>FUNCTIONS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5427" y="2440686"/>
            <a:ext cx="7498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70" dirty="0">
                <a:solidFill>
                  <a:srgbClr val="585858"/>
                </a:solidFill>
                <a:latin typeface="Carlito"/>
                <a:cs typeface="Carlito"/>
              </a:rPr>
              <a:t>Total </a:t>
            </a:r>
            <a:r>
              <a:rPr sz="3200" spc="-5" dirty="0">
                <a:solidFill>
                  <a:srgbClr val="585858"/>
                </a:solidFill>
                <a:latin typeface="Carlito"/>
                <a:cs typeface="Carlito"/>
              </a:rPr>
              <a:t>Quantity:</a:t>
            </a:r>
            <a:r>
              <a:rPr sz="3200" spc="175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=</a:t>
            </a:r>
            <a:r>
              <a:rPr sz="3200" spc="-15" dirty="0">
                <a:solidFill>
                  <a:srgbClr val="E6AE00"/>
                </a:solidFill>
                <a:latin typeface="Carlito"/>
                <a:cs typeface="Carlito"/>
              </a:rPr>
              <a:t>SUM</a:t>
            </a:r>
            <a:r>
              <a:rPr sz="3200" spc="-15" dirty="0">
                <a:latin typeface="Carlito"/>
                <a:cs typeface="Carlito"/>
              </a:rPr>
              <a:t>(</a:t>
            </a:r>
            <a:r>
              <a:rPr sz="3200" spc="-15" dirty="0">
                <a:solidFill>
                  <a:srgbClr val="EC7C30"/>
                </a:solidFill>
                <a:latin typeface="Carlito"/>
                <a:cs typeface="Carlito"/>
              </a:rPr>
              <a:t>Transactions</a:t>
            </a:r>
            <a:r>
              <a:rPr sz="3200" spc="-15" dirty="0">
                <a:solidFill>
                  <a:srgbClr val="2D75B6"/>
                </a:solidFill>
                <a:latin typeface="Carlito"/>
                <a:cs typeface="Carlito"/>
              </a:rPr>
              <a:t>[quantity]</a:t>
            </a:r>
            <a:r>
              <a:rPr sz="3200" spc="-15" dirty="0">
                <a:latin typeface="Carlito"/>
                <a:cs typeface="Carlito"/>
              </a:rPr>
              <a:t>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19366" y="2003679"/>
            <a:ext cx="76200" cy="537210"/>
          </a:xfrm>
          <a:custGeom>
            <a:avLst/>
            <a:gdLst/>
            <a:ahLst/>
            <a:cxnLst/>
            <a:rect l="l" t="t" r="r" b="b"/>
            <a:pathLst>
              <a:path w="76200" h="537210">
                <a:moveTo>
                  <a:pt x="50738" y="75567"/>
                </a:moveTo>
                <a:lnTo>
                  <a:pt x="25461" y="76705"/>
                </a:lnTo>
                <a:lnTo>
                  <a:pt x="46100" y="536829"/>
                </a:lnTo>
                <a:lnTo>
                  <a:pt x="71500" y="535686"/>
                </a:lnTo>
                <a:lnTo>
                  <a:pt x="50738" y="75567"/>
                </a:lnTo>
                <a:close/>
              </a:path>
              <a:path w="76200" h="537210">
                <a:moveTo>
                  <a:pt x="34670" y="0"/>
                </a:moveTo>
                <a:lnTo>
                  <a:pt x="0" y="77850"/>
                </a:lnTo>
                <a:lnTo>
                  <a:pt x="25461" y="76705"/>
                </a:lnTo>
                <a:lnTo>
                  <a:pt x="24891" y="64008"/>
                </a:lnTo>
                <a:lnTo>
                  <a:pt x="50164" y="62865"/>
                </a:lnTo>
                <a:lnTo>
                  <a:pt x="69750" y="62865"/>
                </a:lnTo>
                <a:lnTo>
                  <a:pt x="34670" y="0"/>
                </a:lnTo>
                <a:close/>
              </a:path>
              <a:path w="76200" h="537210">
                <a:moveTo>
                  <a:pt x="50164" y="62865"/>
                </a:moveTo>
                <a:lnTo>
                  <a:pt x="24891" y="64008"/>
                </a:lnTo>
                <a:lnTo>
                  <a:pt x="25461" y="76705"/>
                </a:lnTo>
                <a:lnTo>
                  <a:pt x="50738" y="75567"/>
                </a:lnTo>
                <a:lnTo>
                  <a:pt x="50164" y="62865"/>
                </a:lnTo>
                <a:close/>
              </a:path>
              <a:path w="76200" h="537210">
                <a:moveTo>
                  <a:pt x="69750" y="62865"/>
                </a:moveTo>
                <a:lnTo>
                  <a:pt x="50164" y="62865"/>
                </a:lnTo>
                <a:lnTo>
                  <a:pt x="50738" y="75567"/>
                </a:lnTo>
                <a:lnTo>
                  <a:pt x="76200" y="74422"/>
                </a:lnTo>
                <a:lnTo>
                  <a:pt x="69750" y="6286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6336" y="2003679"/>
            <a:ext cx="92075" cy="537845"/>
          </a:xfrm>
          <a:custGeom>
            <a:avLst/>
            <a:gdLst/>
            <a:ahLst/>
            <a:cxnLst/>
            <a:rect l="l" t="t" r="r" b="b"/>
            <a:pathLst>
              <a:path w="92075" h="537844">
                <a:moveTo>
                  <a:pt x="40912" y="74758"/>
                </a:moveTo>
                <a:lnTo>
                  <a:pt x="0" y="535178"/>
                </a:lnTo>
                <a:lnTo>
                  <a:pt x="25400" y="537463"/>
                </a:lnTo>
                <a:lnTo>
                  <a:pt x="66192" y="76999"/>
                </a:lnTo>
                <a:lnTo>
                  <a:pt x="40912" y="74758"/>
                </a:lnTo>
                <a:close/>
              </a:path>
              <a:path w="92075" h="537844">
                <a:moveTo>
                  <a:pt x="84807" y="62103"/>
                </a:moveTo>
                <a:lnTo>
                  <a:pt x="42037" y="62103"/>
                </a:lnTo>
                <a:lnTo>
                  <a:pt x="67310" y="64388"/>
                </a:lnTo>
                <a:lnTo>
                  <a:pt x="66192" y="76999"/>
                </a:lnTo>
                <a:lnTo>
                  <a:pt x="91567" y="79248"/>
                </a:lnTo>
                <a:lnTo>
                  <a:pt x="84807" y="62103"/>
                </a:lnTo>
                <a:close/>
              </a:path>
              <a:path w="92075" h="537844">
                <a:moveTo>
                  <a:pt x="42037" y="62103"/>
                </a:moveTo>
                <a:lnTo>
                  <a:pt x="40912" y="74758"/>
                </a:lnTo>
                <a:lnTo>
                  <a:pt x="66192" y="76999"/>
                </a:lnTo>
                <a:lnTo>
                  <a:pt x="67310" y="64388"/>
                </a:lnTo>
                <a:lnTo>
                  <a:pt x="42037" y="62103"/>
                </a:lnTo>
                <a:close/>
              </a:path>
              <a:path w="92075" h="537844">
                <a:moveTo>
                  <a:pt x="60325" y="0"/>
                </a:moveTo>
                <a:lnTo>
                  <a:pt x="15621" y="72517"/>
                </a:lnTo>
                <a:lnTo>
                  <a:pt x="40912" y="74758"/>
                </a:lnTo>
                <a:lnTo>
                  <a:pt x="42037" y="62103"/>
                </a:lnTo>
                <a:lnTo>
                  <a:pt x="84807" y="62103"/>
                </a:lnTo>
                <a:lnTo>
                  <a:pt x="60325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1095" y="1204721"/>
            <a:ext cx="1621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85858"/>
                </a:solidFill>
                <a:latin typeface="Carlito"/>
                <a:cs typeface="Carlito"/>
              </a:rPr>
              <a:t>MEASURE</a:t>
            </a:r>
            <a:r>
              <a:rPr sz="1800" b="1" spc="-8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585858"/>
                </a:solidFill>
                <a:latin typeface="Carlito"/>
                <a:cs typeface="Carlito"/>
              </a:rPr>
              <a:t>NAME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095" y="1558289"/>
            <a:ext cx="321818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i="1" spc="-10" dirty="0">
                <a:latin typeface="Carlito"/>
                <a:cs typeface="Carlito"/>
              </a:rPr>
              <a:t>Note: </a:t>
            </a:r>
            <a:r>
              <a:rPr sz="1400" i="1" spc="-5" dirty="0">
                <a:latin typeface="Carlito"/>
                <a:cs typeface="Carlito"/>
              </a:rPr>
              <a:t>Measures are </a:t>
            </a:r>
            <a:r>
              <a:rPr sz="1400" i="1" spc="-10" dirty="0">
                <a:latin typeface="Carlito"/>
                <a:cs typeface="Carlito"/>
              </a:rPr>
              <a:t>always </a:t>
            </a:r>
            <a:r>
              <a:rPr sz="1400" i="1" spc="-5" dirty="0">
                <a:latin typeface="Carlito"/>
                <a:cs typeface="Carlito"/>
              </a:rPr>
              <a:t>surrounded  in </a:t>
            </a:r>
            <a:r>
              <a:rPr sz="1400" i="1" spc="-15" dirty="0">
                <a:latin typeface="Carlito"/>
                <a:cs typeface="Carlito"/>
              </a:rPr>
              <a:t>brackets </a:t>
            </a:r>
            <a:r>
              <a:rPr sz="1400" i="1" spc="-5" dirty="0">
                <a:latin typeface="Carlito"/>
                <a:cs typeface="Carlito"/>
              </a:rPr>
              <a:t>(i.e. </a:t>
            </a:r>
            <a:r>
              <a:rPr sz="1400" b="1" i="1" spc="-25" dirty="0">
                <a:latin typeface="Carlito"/>
                <a:cs typeface="Carlito"/>
              </a:rPr>
              <a:t>[Total </a:t>
            </a:r>
            <a:r>
              <a:rPr sz="1400" b="1" i="1" spc="-5" dirty="0">
                <a:latin typeface="Carlito"/>
                <a:cs typeface="Carlito"/>
              </a:rPr>
              <a:t>Quantity]</a:t>
            </a:r>
            <a:r>
              <a:rPr sz="1400" i="1" spc="-5" dirty="0">
                <a:latin typeface="Carlito"/>
                <a:cs typeface="Carlito"/>
              </a:rPr>
              <a:t>) when  </a:t>
            </a:r>
            <a:r>
              <a:rPr sz="1400" i="1" spc="-10" dirty="0">
                <a:latin typeface="Carlito"/>
                <a:cs typeface="Carlito"/>
              </a:rPr>
              <a:t>referenced </a:t>
            </a:r>
            <a:r>
              <a:rPr sz="1400" i="1" spc="-5" dirty="0">
                <a:latin typeface="Carlito"/>
                <a:cs typeface="Carlito"/>
              </a:rPr>
              <a:t>in </a:t>
            </a:r>
            <a:r>
              <a:rPr sz="1400" i="1" spc="-10" dirty="0">
                <a:latin typeface="Carlito"/>
                <a:cs typeface="Carlito"/>
              </a:rPr>
              <a:t>formulas, </a:t>
            </a:r>
            <a:r>
              <a:rPr sz="1400" i="1" spc="-5" dirty="0">
                <a:latin typeface="Carlito"/>
                <a:cs typeface="Carlito"/>
              </a:rPr>
              <a:t>so </a:t>
            </a:r>
            <a:r>
              <a:rPr sz="1400" i="1" spc="-10" dirty="0">
                <a:latin typeface="Carlito"/>
                <a:cs typeface="Carlito"/>
              </a:rPr>
              <a:t>spaces </a:t>
            </a:r>
            <a:r>
              <a:rPr sz="1400" i="1" spc="-5" dirty="0">
                <a:latin typeface="Carlito"/>
                <a:cs typeface="Carlito"/>
              </a:rPr>
              <a:t>are</a:t>
            </a:r>
            <a:r>
              <a:rPr sz="1400" i="1" spc="60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OK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558" y="3542538"/>
            <a:ext cx="168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6AE00"/>
                </a:solidFill>
                <a:latin typeface="Carlito"/>
                <a:cs typeface="Carlito"/>
              </a:rPr>
              <a:t>FUNCTION</a:t>
            </a:r>
            <a:r>
              <a:rPr sz="1800" b="1" spc="-65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E6AE00"/>
                </a:solidFill>
                <a:latin typeface="Carlito"/>
                <a:cs typeface="Carlito"/>
              </a:rPr>
              <a:t>NAME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558" y="3896105"/>
            <a:ext cx="3997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latin typeface="Carlito"/>
                <a:cs typeface="Carlito"/>
              </a:rPr>
              <a:t>Calculated </a:t>
            </a:r>
            <a:r>
              <a:rPr sz="1400" spc="-5" dirty="0">
                <a:latin typeface="Carlito"/>
                <a:cs typeface="Carlito"/>
              </a:rPr>
              <a:t>columns don’t </a:t>
            </a:r>
            <a:r>
              <a:rPr sz="1400" spc="-15" dirty="0">
                <a:latin typeface="Carlito"/>
                <a:cs typeface="Carlito"/>
              </a:rPr>
              <a:t>always </a:t>
            </a:r>
            <a:r>
              <a:rPr sz="1400" spc="-5" dirty="0">
                <a:latin typeface="Carlito"/>
                <a:cs typeface="Carlito"/>
              </a:rPr>
              <a:t>use functions,</a:t>
            </a:r>
            <a:r>
              <a:rPr sz="1400" spc="10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but</a:t>
            </a:r>
            <a:endParaRPr sz="1400">
              <a:latin typeface="Carlito"/>
              <a:cs typeface="Carlito"/>
            </a:endParaRPr>
          </a:p>
          <a:p>
            <a:pPr marL="29845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measures</a:t>
            </a:r>
            <a:r>
              <a:rPr sz="1400" spc="1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do: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758" y="4399026"/>
            <a:ext cx="38239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Carlito"/>
                <a:cs typeface="Carlito"/>
              </a:rPr>
              <a:t>In a </a:t>
            </a:r>
            <a:r>
              <a:rPr sz="1400" b="1" spc="-10" dirty="0">
                <a:latin typeface="Carlito"/>
                <a:cs typeface="Carlito"/>
              </a:rPr>
              <a:t>Calculated </a:t>
            </a:r>
            <a:r>
              <a:rPr sz="1400" b="1" spc="-5" dirty="0">
                <a:latin typeface="Carlito"/>
                <a:cs typeface="Carlito"/>
              </a:rPr>
              <a:t>Column</a:t>
            </a:r>
            <a:r>
              <a:rPr sz="1400" spc="-5" dirty="0">
                <a:latin typeface="Carlito"/>
                <a:cs typeface="Carlito"/>
              </a:rPr>
              <a:t>, </a:t>
            </a:r>
            <a:r>
              <a:rPr sz="1400" b="1" spc="-10" dirty="0">
                <a:solidFill>
                  <a:srgbClr val="E6AE00"/>
                </a:solidFill>
                <a:latin typeface="Carlito"/>
                <a:cs typeface="Carlito"/>
              </a:rPr>
              <a:t>=Transactions[quantity] </a:t>
            </a:r>
            <a:r>
              <a:rPr sz="1400" b="1" spc="-1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returns </a:t>
            </a:r>
            <a:r>
              <a:rPr sz="1400" spc="-5" dirty="0">
                <a:latin typeface="Carlito"/>
                <a:cs typeface="Carlito"/>
              </a:rPr>
              <a:t>the value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the quantity </a:t>
            </a:r>
            <a:r>
              <a:rPr sz="1400" spc="-10" dirty="0">
                <a:latin typeface="Carlito"/>
                <a:cs typeface="Carlito"/>
              </a:rPr>
              <a:t>column </a:t>
            </a:r>
            <a:r>
              <a:rPr sz="1400" spc="-5" dirty="0">
                <a:latin typeface="Carlito"/>
                <a:cs typeface="Carlito"/>
              </a:rPr>
              <a:t>in  each </a:t>
            </a:r>
            <a:r>
              <a:rPr sz="1400" spc="-15" dirty="0">
                <a:latin typeface="Carlito"/>
                <a:cs typeface="Carlito"/>
              </a:rPr>
              <a:t>row </a:t>
            </a:r>
            <a:r>
              <a:rPr sz="1400" spc="-10" dirty="0">
                <a:latin typeface="Carlito"/>
                <a:cs typeface="Carlito"/>
              </a:rPr>
              <a:t>(</a:t>
            </a:r>
            <a:r>
              <a:rPr sz="1400" i="1" spc="-10" dirty="0">
                <a:latin typeface="Carlito"/>
                <a:cs typeface="Carlito"/>
              </a:rPr>
              <a:t>since </a:t>
            </a:r>
            <a:r>
              <a:rPr sz="1400" i="1" spc="-5" dirty="0">
                <a:latin typeface="Carlito"/>
                <a:cs typeface="Carlito"/>
              </a:rPr>
              <a:t>it evaluates one row at a</a:t>
            </a:r>
            <a:r>
              <a:rPr sz="1400" i="1" spc="55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time</a:t>
            </a:r>
            <a:r>
              <a:rPr sz="1400" spc="-5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758" y="5191252"/>
            <a:ext cx="38506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latin typeface="Carlito"/>
                <a:cs typeface="Carlito"/>
              </a:rPr>
              <a:t>In a </a:t>
            </a:r>
            <a:r>
              <a:rPr sz="1400" b="1" spc="-5" dirty="0">
                <a:latin typeface="Carlito"/>
                <a:cs typeface="Carlito"/>
              </a:rPr>
              <a:t>Measure</a:t>
            </a:r>
            <a:r>
              <a:rPr sz="1400" spc="-5" dirty="0">
                <a:latin typeface="Carlito"/>
                <a:cs typeface="Carlito"/>
              </a:rPr>
              <a:t>, </a:t>
            </a:r>
            <a:r>
              <a:rPr sz="1400" b="1" spc="-10" dirty="0">
                <a:solidFill>
                  <a:srgbClr val="E6AE00"/>
                </a:solidFill>
                <a:latin typeface="Carlito"/>
                <a:cs typeface="Carlito"/>
              </a:rPr>
              <a:t>=Transactions[quantity] </a:t>
            </a:r>
            <a:r>
              <a:rPr sz="1400" spc="-5" dirty="0">
                <a:latin typeface="Carlito"/>
                <a:cs typeface="Carlito"/>
              </a:rPr>
              <a:t>will  return an </a:t>
            </a:r>
            <a:r>
              <a:rPr sz="1400" b="1" i="1" spc="-5" dirty="0">
                <a:latin typeface="Carlito"/>
                <a:cs typeface="Carlito"/>
              </a:rPr>
              <a:t>error </a:t>
            </a:r>
            <a:r>
              <a:rPr sz="1400" spc="-5" dirty="0">
                <a:latin typeface="Carlito"/>
                <a:cs typeface="Carlito"/>
              </a:rPr>
              <a:t>since </a:t>
            </a:r>
            <a:r>
              <a:rPr sz="1400" spc="-15" dirty="0">
                <a:latin typeface="Carlito"/>
                <a:cs typeface="Carlito"/>
              </a:rPr>
              <a:t>Power </a:t>
            </a:r>
            <a:r>
              <a:rPr sz="1400" spc="-5" dirty="0">
                <a:latin typeface="Carlito"/>
                <a:cs typeface="Carlito"/>
              </a:rPr>
              <a:t>BI </a:t>
            </a:r>
            <a:r>
              <a:rPr sz="1400" spc="-10" dirty="0">
                <a:latin typeface="Carlito"/>
                <a:cs typeface="Carlito"/>
              </a:rPr>
              <a:t>doesn’t </a:t>
            </a:r>
            <a:r>
              <a:rPr sz="1400" spc="-5" dirty="0">
                <a:latin typeface="Carlito"/>
                <a:cs typeface="Carlito"/>
              </a:rPr>
              <a:t>know </a:t>
            </a:r>
            <a:r>
              <a:rPr sz="1400" spc="-10" dirty="0">
                <a:latin typeface="Carlito"/>
                <a:cs typeface="Carlito"/>
              </a:rPr>
              <a:t>how  to translate </a:t>
            </a:r>
            <a:r>
              <a:rPr sz="1400" spc="-5" dirty="0">
                <a:latin typeface="Carlito"/>
                <a:cs typeface="Carlito"/>
              </a:rPr>
              <a:t>that as a </a:t>
            </a:r>
            <a:r>
              <a:rPr sz="1400" spc="-10" dirty="0">
                <a:latin typeface="Carlito"/>
                <a:cs typeface="Carlito"/>
              </a:rPr>
              <a:t>single </a:t>
            </a:r>
            <a:r>
              <a:rPr sz="1400" spc="-5" dirty="0">
                <a:latin typeface="Carlito"/>
                <a:cs typeface="Carlito"/>
              </a:rPr>
              <a:t>value </a:t>
            </a:r>
            <a:r>
              <a:rPr sz="1400" dirty="0">
                <a:latin typeface="Carlito"/>
                <a:cs typeface="Carlito"/>
              </a:rPr>
              <a:t>(</a:t>
            </a:r>
            <a:r>
              <a:rPr sz="1400" i="1" dirty="0">
                <a:latin typeface="Carlito"/>
                <a:cs typeface="Carlito"/>
              </a:rPr>
              <a:t>you </a:t>
            </a:r>
            <a:r>
              <a:rPr sz="1400" i="1" spc="-10" dirty="0">
                <a:latin typeface="Carlito"/>
                <a:cs typeface="Carlito"/>
              </a:rPr>
              <a:t>need  </a:t>
            </a:r>
            <a:r>
              <a:rPr sz="1400" i="1" spc="-5" dirty="0">
                <a:latin typeface="Carlito"/>
                <a:cs typeface="Carlito"/>
              </a:rPr>
              <a:t>some sort of</a:t>
            </a:r>
            <a:r>
              <a:rPr sz="1400" i="1" spc="-2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aggregation</a:t>
            </a:r>
            <a:r>
              <a:rPr sz="1400" spc="-5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2052" y="1418843"/>
            <a:ext cx="1248410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Referenced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2155"/>
              </a:lnSpc>
            </a:pPr>
            <a:r>
              <a:rPr sz="1800" b="1" spc="-30" dirty="0">
                <a:solidFill>
                  <a:srgbClr val="EC7C30"/>
                </a:solidFill>
                <a:latin typeface="Carlito"/>
                <a:cs typeface="Carlito"/>
              </a:rPr>
              <a:t>TABLE</a:t>
            </a:r>
            <a:r>
              <a:rPr sz="1800" b="1" spc="-7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rlito"/>
                <a:cs typeface="Carlito"/>
              </a:rPr>
              <a:t>NAME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7173" y="1418843"/>
            <a:ext cx="1543685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Referenced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2155"/>
              </a:lnSpc>
            </a:pPr>
            <a:r>
              <a:rPr sz="1800" b="1" spc="-15" dirty="0">
                <a:solidFill>
                  <a:srgbClr val="2D75B6"/>
                </a:solidFill>
                <a:latin typeface="Carlito"/>
                <a:cs typeface="Carlito"/>
              </a:rPr>
              <a:t>COLUMN</a:t>
            </a:r>
            <a:r>
              <a:rPr sz="1800" b="1" spc="-60" dirty="0">
                <a:solidFill>
                  <a:srgbClr val="2D75B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2D75B6"/>
                </a:solidFill>
                <a:latin typeface="Carlito"/>
                <a:cs typeface="Carlito"/>
              </a:rPr>
              <a:t>NAME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7996" y="3432809"/>
            <a:ext cx="5199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latin typeface="Carlito"/>
                <a:cs typeface="Carlito"/>
              </a:rPr>
              <a:t>Note: </a:t>
            </a:r>
            <a:r>
              <a:rPr sz="1400" i="1" spc="-5" dirty="0">
                <a:latin typeface="Carlito"/>
                <a:cs typeface="Carlito"/>
              </a:rPr>
              <a:t>This is a </a:t>
            </a:r>
            <a:r>
              <a:rPr sz="1400" b="1" i="1" spc="-5" dirty="0">
                <a:latin typeface="Carlito"/>
                <a:cs typeface="Carlito"/>
              </a:rPr>
              <a:t>“fully qualified” </a:t>
            </a:r>
            <a:r>
              <a:rPr sz="1400" i="1" spc="-10" dirty="0">
                <a:latin typeface="Carlito"/>
                <a:cs typeface="Carlito"/>
              </a:rPr>
              <a:t>column, since </a:t>
            </a:r>
            <a:r>
              <a:rPr sz="1400" i="1" spc="-15" dirty="0">
                <a:latin typeface="Carlito"/>
                <a:cs typeface="Carlito"/>
              </a:rPr>
              <a:t>it’s </a:t>
            </a:r>
            <a:r>
              <a:rPr sz="1400" i="1" spc="-10" dirty="0">
                <a:latin typeface="Carlito"/>
                <a:cs typeface="Carlito"/>
              </a:rPr>
              <a:t>preceeded </a:t>
            </a:r>
            <a:r>
              <a:rPr sz="1400" i="1" spc="-5" dirty="0">
                <a:latin typeface="Carlito"/>
                <a:cs typeface="Carlito"/>
              </a:rPr>
              <a:t>by the </a:t>
            </a:r>
            <a:r>
              <a:rPr sz="1400" i="1" spc="-10" dirty="0">
                <a:latin typeface="Carlito"/>
                <a:cs typeface="Carlito"/>
              </a:rPr>
              <a:t>table  </a:t>
            </a:r>
            <a:r>
              <a:rPr sz="1400" i="1" spc="-5" dirty="0">
                <a:latin typeface="Carlito"/>
                <a:cs typeface="Carlito"/>
              </a:rPr>
              <a:t>name -- </a:t>
            </a:r>
            <a:r>
              <a:rPr sz="1400" i="1" spc="-10" dirty="0">
                <a:latin typeface="Carlito"/>
                <a:cs typeface="Carlito"/>
              </a:rPr>
              <a:t>table names </a:t>
            </a:r>
            <a:r>
              <a:rPr sz="1400" i="1" spc="-5" dirty="0">
                <a:latin typeface="Carlito"/>
                <a:cs typeface="Carlito"/>
              </a:rPr>
              <a:t>with </a:t>
            </a:r>
            <a:r>
              <a:rPr sz="1400" i="1" spc="-10" dirty="0">
                <a:latin typeface="Carlito"/>
                <a:cs typeface="Carlito"/>
              </a:rPr>
              <a:t>spaces must </a:t>
            </a:r>
            <a:r>
              <a:rPr sz="1400" i="1" spc="-5" dirty="0">
                <a:latin typeface="Carlito"/>
                <a:cs typeface="Carlito"/>
              </a:rPr>
              <a:t>be surrounded by </a:t>
            </a:r>
            <a:r>
              <a:rPr sz="1400" b="1" i="1" spc="-5" dirty="0">
                <a:latin typeface="Carlito"/>
                <a:cs typeface="Carlito"/>
              </a:rPr>
              <a:t>single</a:t>
            </a:r>
            <a:r>
              <a:rPr sz="1400" b="1" i="1" spc="170" dirty="0">
                <a:latin typeface="Carlito"/>
                <a:cs typeface="Carlito"/>
              </a:rPr>
              <a:t> </a:t>
            </a:r>
            <a:r>
              <a:rPr sz="1400" b="1" i="1" spc="-5" dirty="0">
                <a:latin typeface="Carlito"/>
                <a:cs typeface="Carlito"/>
              </a:rPr>
              <a:t>quotes</a:t>
            </a:r>
            <a:r>
              <a:rPr sz="1400" i="1" spc="-5" dirty="0">
                <a:latin typeface="Carlito"/>
                <a:cs typeface="Carlito"/>
              </a:rPr>
              <a:t>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75195" y="3935729"/>
            <a:ext cx="3509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latin typeface="Carlito"/>
                <a:cs typeface="Carlito"/>
              </a:rPr>
              <a:t>Without a space:</a:t>
            </a:r>
            <a:r>
              <a:rPr sz="1400" i="1" spc="45" dirty="0">
                <a:latin typeface="Carlito"/>
                <a:cs typeface="Carlito"/>
              </a:rPr>
              <a:t> </a:t>
            </a:r>
            <a:r>
              <a:rPr sz="1400" b="1" i="1" spc="-10" dirty="0">
                <a:latin typeface="Carlito"/>
                <a:cs typeface="Carlito"/>
              </a:rPr>
              <a:t>Transactions</a:t>
            </a:r>
            <a:r>
              <a:rPr sz="1400" i="1" spc="-10" dirty="0">
                <a:latin typeface="Carlito"/>
                <a:cs typeface="Carlito"/>
              </a:rPr>
              <a:t>[quantity]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latin typeface="Carlito"/>
                <a:cs typeface="Carlito"/>
              </a:rPr>
              <a:t>With a space: </a:t>
            </a:r>
            <a:r>
              <a:rPr sz="1400" b="1" i="1" spc="-10" dirty="0">
                <a:latin typeface="Carlito"/>
                <a:cs typeface="Carlito"/>
              </a:rPr>
              <a:t>‘Transactions</a:t>
            </a:r>
            <a:r>
              <a:rPr sz="1400" b="1" i="1" spc="40" dirty="0">
                <a:latin typeface="Carlito"/>
                <a:cs typeface="Carlito"/>
              </a:rPr>
              <a:t> </a:t>
            </a:r>
            <a:r>
              <a:rPr sz="1400" b="1" i="1" spc="-10" dirty="0">
                <a:latin typeface="Carlito"/>
                <a:cs typeface="Carlito"/>
              </a:rPr>
              <a:t>Table’</a:t>
            </a:r>
            <a:r>
              <a:rPr sz="1400" i="1" spc="-10" dirty="0">
                <a:latin typeface="Carlito"/>
                <a:cs typeface="Carlito"/>
              </a:rPr>
              <a:t>[quantity]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10230" y="2937764"/>
            <a:ext cx="2802255" cy="793750"/>
          </a:xfrm>
          <a:custGeom>
            <a:avLst/>
            <a:gdLst/>
            <a:ahLst/>
            <a:cxnLst/>
            <a:rect l="l" t="t" r="r" b="b"/>
            <a:pathLst>
              <a:path w="2802254" h="793750">
                <a:moveTo>
                  <a:pt x="74802" y="717550"/>
                </a:moveTo>
                <a:lnTo>
                  <a:pt x="0" y="758317"/>
                </a:lnTo>
                <a:lnTo>
                  <a:pt x="77469" y="793750"/>
                </a:lnTo>
                <a:lnTo>
                  <a:pt x="76594" y="768731"/>
                </a:lnTo>
                <a:lnTo>
                  <a:pt x="63881" y="768731"/>
                </a:lnTo>
                <a:lnTo>
                  <a:pt x="62992" y="743458"/>
                </a:lnTo>
                <a:lnTo>
                  <a:pt x="75694" y="743011"/>
                </a:lnTo>
                <a:lnTo>
                  <a:pt x="74802" y="717550"/>
                </a:lnTo>
                <a:close/>
              </a:path>
              <a:path w="2802254" h="793750">
                <a:moveTo>
                  <a:pt x="75694" y="743011"/>
                </a:moveTo>
                <a:lnTo>
                  <a:pt x="62992" y="743458"/>
                </a:lnTo>
                <a:lnTo>
                  <a:pt x="63881" y="768731"/>
                </a:lnTo>
                <a:lnTo>
                  <a:pt x="76578" y="768291"/>
                </a:lnTo>
                <a:lnTo>
                  <a:pt x="75694" y="743011"/>
                </a:lnTo>
                <a:close/>
              </a:path>
              <a:path w="2802254" h="793750">
                <a:moveTo>
                  <a:pt x="76578" y="768291"/>
                </a:moveTo>
                <a:lnTo>
                  <a:pt x="63881" y="768731"/>
                </a:lnTo>
                <a:lnTo>
                  <a:pt x="76594" y="768731"/>
                </a:lnTo>
                <a:lnTo>
                  <a:pt x="76578" y="768291"/>
                </a:lnTo>
                <a:close/>
              </a:path>
              <a:path w="2802254" h="793750">
                <a:moveTo>
                  <a:pt x="1166114" y="691769"/>
                </a:moveTo>
                <a:lnTo>
                  <a:pt x="1028954" y="701040"/>
                </a:lnTo>
                <a:lnTo>
                  <a:pt x="888365" y="709294"/>
                </a:lnTo>
                <a:lnTo>
                  <a:pt x="744982" y="716661"/>
                </a:lnTo>
                <a:lnTo>
                  <a:pt x="75694" y="743011"/>
                </a:lnTo>
                <a:lnTo>
                  <a:pt x="76578" y="768291"/>
                </a:lnTo>
                <a:lnTo>
                  <a:pt x="746252" y="742061"/>
                </a:lnTo>
                <a:lnTo>
                  <a:pt x="1030605" y="726440"/>
                </a:lnTo>
                <a:lnTo>
                  <a:pt x="1167765" y="717169"/>
                </a:lnTo>
                <a:lnTo>
                  <a:pt x="1301115" y="706755"/>
                </a:lnTo>
                <a:lnTo>
                  <a:pt x="1429893" y="695071"/>
                </a:lnTo>
                <a:lnTo>
                  <a:pt x="1459947" y="691896"/>
                </a:lnTo>
                <a:lnTo>
                  <a:pt x="1165859" y="691896"/>
                </a:lnTo>
                <a:lnTo>
                  <a:pt x="1166114" y="691769"/>
                </a:lnTo>
                <a:close/>
              </a:path>
              <a:path w="2802254" h="793750">
                <a:moveTo>
                  <a:pt x="1984120" y="587375"/>
                </a:moveTo>
                <a:lnTo>
                  <a:pt x="1935733" y="597788"/>
                </a:lnTo>
                <a:lnTo>
                  <a:pt x="1935988" y="597788"/>
                </a:lnTo>
                <a:lnTo>
                  <a:pt x="1885822" y="607568"/>
                </a:lnTo>
                <a:lnTo>
                  <a:pt x="1834007" y="616965"/>
                </a:lnTo>
                <a:lnTo>
                  <a:pt x="1780540" y="625728"/>
                </a:lnTo>
                <a:lnTo>
                  <a:pt x="1725421" y="634111"/>
                </a:lnTo>
                <a:lnTo>
                  <a:pt x="1668653" y="642112"/>
                </a:lnTo>
                <a:lnTo>
                  <a:pt x="1550670" y="656716"/>
                </a:lnTo>
                <a:lnTo>
                  <a:pt x="1550923" y="656716"/>
                </a:lnTo>
                <a:lnTo>
                  <a:pt x="1427353" y="669798"/>
                </a:lnTo>
                <a:lnTo>
                  <a:pt x="1298956" y="681482"/>
                </a:lnTo>
                <a:lnTo>
                  <a:pt x="1165859" y="691896"/>
                </a:lnTo>
                <a:lnTo>
                  <a:pt x="1459947" y="691896"/>
                </a:lnTo>
                <a:lnTo>
                  <a:pt x="1553718" y="681990"/>
                </a:lnTo>
                <a:lnTo>
                  <a:pt x="1672082" y="667258"/>
                </a:lnTo>
                <a:lnTo>
                  <a:pt x="1729105" y="659257"/>
                </a:lnTo>
                <a:lnTo>
                  <a:pt x="1784604" y="650875"/>
                </a:lnTo>
                <a:lnTo>
                  <a:pt x="1838452" y="641985"/>
                </a:lnTo>
                <a:lnTo>
                  <a:pt x="1890648" y="632460"/>
                </a:lnTo>
                <a:lnTo>
                  <a:pt x="1940941" y="622681"/>
                </a:lnTo>
                <a:lnTo>
                  <a:pt x="1989582" y="612266"/>
                </a:lnTo>
                <a:lnTo>
                  <a:pt x="2036445" y="601218"/>
                </a:lnTo>
                <a:lnTo>
                  <a:pt x="2081276" y="589661"/>
                </a:lnTo>
                <a:lnTo>
                  <a:pt x="2088957" y="587501"/>
                </a:lnTo>
                <a:lnTo>
                  <a:pt x="1983867" y="587501"/>
                </a:lnTo>
                <a:lnTo>
                  <a:pt x="1984120" y="587375"/>
                </a:lnTo>
                <a:close/>
              </a:path>
              <a:path w="2802254" h="793750">
                <a:moveTo>
                  <a:pt x="2030476" y="576452"/>
                </a:moveTo>
                <a:lnTo>
                  <a:pt x="1983867" y="587501"/>
                </a:lnTo>
                <a:lnTo>
                  <a:pt x="2088957" y="587501"/>
                </a:lnTo>
                <a:lnTo>
                  <a:pt x="2124202" y="577596"/>
                </a:lnTo>
                <a:lnTo>
                  <a:pt x="2127483" y="576580"/>
                </a:lnTo>
                <a:lnTo>
                  <a:pt x="2030221" y="576580"/>
                </a:lnTo>
                <a:lnTo>
                  <a:pt x="2030476" y="576452"/>
                </a:lnTo>
                <a:close/>
              </a:path>
              <a:path w="2802254" h="793750">
                <a:moveTo>
                  <a:pt x="2117090" y="553212"/>
                </a:moveTo>
                <a:lnTo>
                  <a:pt x="2074545" y="565150"/>
                </a:lnTo>
                <a:lnTo>
                  <a:pt x="2074798" y="565150"/>
                </a:lnTo>
                <a:lnTo>
                  <a:pt x="2030221" y="576580"/>
                </a:lnTo>
                <a:lnTo>
                  <a:pt x="2127483" y="576580"/>
                </a:lnTo>
                <a:lnTo>
                  <a:pt x="2165222" y="564896"/>
                </a:lnTo>
                <a:lnTo>
                  <a:pt x="2199449" y="553338"/>
                </a:lnTo>
                <a:lnTo>
                  <a:pt x="2116835" y="553338"/>
                </a:lnTo>
                <a:lnTo>
                  <a:pt x="2117090" y="553212"/>
                </a:lnTo>
                <a:close/>
              </a:path>
              <a:path w="2802254" h="793750">
                <a:moveTo>
                  <a:pt x="2234140" y="540638"/>
                </a:moveTo>
                <a:lnTo>
                  <a:pt x="2157603" y="540638"/>
                </a:lnTo>
                <a:lnTo>
                  <a:pt x="2116835" y="553338"/>
                </a:lnTo>
                <a:lnTo>
                  <a:pt x="2199449" y="553338"/>
                </a:lnTo>
                <a:lnTo>
                  <a:pt x="2204339" y="551688"/>
                </a:lnTo>
                <a:lnTo>
                  <a:pt x="2234140" y="540638"/>
                </a:lnTo>
                <a:close/>
              </a:path>
              <a:path w="2802254" h="793750">
                <a:moveTo>
                  <a:pt x="2267077" y="527685"/>
                </a:moveTo>
                <a:lnTo>
                  <a:pt x="2196084" y="527685"/>
                </a:lnTo>
                <a:lnTo>
                  <a:pt x="2157553" y="540654"/>
                </a:lnTo>
                <a:lnTo>
                  <a:pt x="2234140" y="540638"/>
                </a:lnTo>
                <a:lnTo>
                  <a:pt x="2241677" y="537845"/>
                </a:lnTo>
                <a:lnTo>
                  <a:pt x="2267077" y="527685"/>
                </a:lnTo>
                <a:close/>
              </a:path>
              <a:path w="2802254" h="793750">
                <a:moveTo>
                  <a:pt x="2298973" y="514096"/>
                </a:moveTo>
                <a:lnTo>
                  <a:pt x="2232786" y="514096"/>
                </a:lnTo>
                <a:lnTo>
                  <a:pt x="2195703" y="527812"/>
                </a:lnTo>
                <a:lnTo>
                  <a:pt x="2196084" y="527685"/>
                </a:lnTo>
                <a:lnTo>
                  <a:pt x="2267077" y="527685"/>
                </a:lnTo>
                <a:lnTo>
                  <a:pt x="2277236" y="523621"/>
                </a:lnTo>
                <a:lnTo>
                  <a:pt x="2298973" y="514096"/>
                </a:lnTo>
                <a:close/>
              </a:path>
              <a:path w="2802254" h="793750">
                <a:moveTo>
                  <a:pt x="2329579" y="500125"/>
                </a:moveTo>
                <a:lnTo>
                  <a:pt x="2267711" y="500125"/>
                </a:lnTo>
                <a:lnTo>
                  <a:pt x="2232406" y="514223"/>
                </a:lnTo>
                <a:lnTo>
                  <a:pt x="2232786" y="514096"/>
                </a:lnTo>
                <a:lnTo>
                  <a:pt x="2298973" y="514096"/>
                </a:lnTo>
                <a:lnTo>
                  <a:pt x="2311146" y="508762"/>
                </a:lnTo>
                <a:lnTo>
                  <a:pt x="2329579" y="500125"/>
                </a:lnTo>
                <a:close/>
              </a:path>
              <a:path w="2802254" h="793750">
                <a:moveTo>
                  <a:pt x="2359018" y="485648"/>
                </a:moveTo>
                <a:lnTo>
                  <a:pt x="2300859" y="485648"/>
                </a:lnTo>
                <a:lnTo>
                  <a:pt x="2267331" y="500252"/>
                </a:lnTo>
                <a:lnTo>
                  <a:pt x="2267711" y="500125"/>
                </a:lnTo>
                <a:lnTo>
                  <a:pt x="2329579" y="500125"/>
                </a:lnTo>
                <a:lnTo>
                  <a:pt x="2343404" y="493649"/>
                </a:lnTo>
                <a:lnTo>
                  <a:pt x="2359018" y="485648"/>
                </a:lnTo>
                <a:close/>
              </a:path>
              <a:path w="2802254" h="793750">
                <a:moveTo>
                  <a:pt x="2332355" y="470662"/>
                </a:moveTo>
                <a:lnTo>
                  <a:pt x="2300478" y="485775"/>
                </a:lnTo>
                <a:lnTo>
                  <a:pt x="2300859" y="485648"/>
                </a:lnTo>
                <a:lnTo>
                  <a:pt x="2359018" y="485648"/>
                </a:lnTo>
                <a:lnTo>
                  <a:pt x="2374138" y="477900"/>
                </a:lnTo>
                <a:lnTo>
                  <a:pt x="2386743" y="470915"/>
                </a:lnTo>
                <a:lnTo>
                  <a:pt x="2331973" y="470915"/>
                </a:lnTo>
                <a:lnTo>
                  <a:pt x="2332355" y="470662"/>
                </a:lnTo>
                <a:close/>
              </a:path>
              <a:path w="2802254" h="793750">
                <a:moveTo>
                  <a:pt x="2464460" y="423418"/>
                </a:moveTo>
                <a:lnTo>
                  <a:pt x="2418080" y="423418"/>
                </a:lnTo>
                <a:lnTo>
                  <a:pt x="2390647" y="439800"/>
                </a:lnTo>
                <a:lnTo>
                  <a:pt x="2362072" y="455549"/>
                </a:lnTo>
                <a:lnTo>
                  <a:pt x="2331973" y="470915"/>
                </a:lnTo>
                <a:lnTo>
                  <a:pt x="2386743" y="470915"/>
                </a:lnTo>
                <a:lnTo>
                  <a:pt x="2403474" y="461645"/>
                </a:lnTo>
                <a:lnTo>
                  <a:pt x="2431288" y="445008"/>
                </a:lnTo>
                <a:lnTo>
                  <a:pt x="2457704" y="428116"/>
                </a:lnTo>
                <a:lnTo>
                  <a:pt x="2464460" y="423418"/>
                </a:lnTo>
                <a:close/>
              </a:path>
              <a:path w="2802254" h="793750">
                <a:moveTo>
                  <a:pt x="2362454" y="455295"/>
                </a:moveTo>
                <a:lnTo>
                  <a:pt x="2361958" y="455549"/>
                </a:lnTo>
                <a:lnTo>
                  <a:pt x="2362454" y="455295"/>
                </a:lnTo>
                <a:close/>
              </a:path>
              <a:path w="2802254" h="793750">
                <a:moveTo>
                  <a:pt x="2391029" y="439547"/>
                </a:moveTo>
                <a:lnTo>
                  <a:pt x="2390569" y="439800"/>
                </a:lnTo>
                <a:lnTo>
                  <a:pt x="2391029" y="439547"/>
                </a:lnTo>
                <a:close/>
              </a:path>
              <a:path w="2802254" h="793750">
                <a:moveTo>
                  <a:pt x="2488009" y="406781"/>
                </a:moveTo>
                <a:lnTo>
                  <a:pt x="2443734" y="406781"/>
                </a:lnTo>
                <a:lnTo>
                  <a:pt x="2417698" y="423545"/>
                </a:lnTo>
                <a:lnTo>
                  <a:pt x="2418080" y="423418"/>
                </a:lnTo>
                <a:lnTo>
                  <a:pt x="2464460" y="423418"/>
                </a:lnTo>
                <a:lnTo>
                  <a:pt x="2482722" y="410718"/>
                </a:lnTo>
                <a:lnTo>
                  <a:pt x="2488009" y="406781"/>
                </a:lnTo>
                <a:close/>
              </a:path>
              <a:path w="2802254" h="793750">
                <a:moveTo>
                  <a:pt x="2510414" y="389889"/>
                </a:moveTo>
                <a:lnTo>
                  <a:pt x="2468118" y="389889"/>
                </a:lnTo>
                <a:lnTo>
                  <a:pt x="2443532" y="406910"/>
                </a:lnTo>
                <a:lnTo>
                  <a:pt x="2443734" y="406781"/>
                </a:lnTo>
                <a:lnTo>
                  <a:pt x="2488009" y="406781"/>
                </a:lnTo>
                <a:lnTo>
                  <a:pt x="2506598" y="392938"/>
                </a:lnTo>
                <a:lnTo>
                  <a:pt x="2510414" y="389889"/>
                </a:lnTo>
                <a:close/>
              </a:path>
              <a:path w="2802254" h="793750">
                <a:moveTo>
                  <a:pt x="2531716" y="372745"/>
                </a:moveTo>
                <a:lnTo>
                  <a:pt x="2491359" y="372745"/>
                </a:lnTo>
                <a:lnTo>
                  <a:pt x="2467736" y="390144"/>
                </a:lnTo>
                <a:lnTo>
                  <a:pt x="2468118" y="389889"/>
                </a:lnTo>
                <a:lnTo>
                  <a:pt x="2510414" y="389889"/>
                </a:lnTo>
                <a:lnTo>
                  <a:pt x="2529332" y="374776"/>
                </a:lnTo>
                <a:lnTo>
                  <a:pt x="2531716" y="372745"/>
                </a:lnTo>
                <a:close/>
              </a:path>
              <a:path w="2802254" h="793750">
                <a:moveTo>
                  <a:pt x="2571630" y="337312"/>
                </a:moveTo>
                <a:lnTo>
                  <a:pt x="2534158" y="337312"/>
                </a:lnTo>
                <a:lnTo>
                  <a:pt x="2512948" y="355346"/>
                </a:lnTo>
                <a:lnTo>
                  <a:pt x="2490978" y="372999"/>
                </a:lnTo>
                <a:lnTo>
                  <a:pt x="2491359" y="372745"/>
                </a:lnTo>
                <a:lnTo>
                  <a:pt x="2531716" y="372745"/>
                </a:lnTo>
                <a:lnTo>
                  <a:pt x="2550795" y="356488"/>
                </a:lnTo>
                <a:lnTo>
                  <a:pt x="2571242" y="337693"/>
                </a:lnTo>
                <a:lnTo>
                  <a:pt x="2571630" y="337312"/>
                </a:lnTo>
                <a:close/>
              </a:path>
              <a:path w="2802254" h="793750">
                <a:moveTo>
                  <a:pt x="2513203" y="355091"/>
                </a:moveTo>
                <a:lnTo>
                  <a:pt x="2512887" y="355346"/>
                </a:lnTo>
                <a:lnTo>
                  <a:pt x="2513203" y="355091"/>
                </a:lnTo>
                <a:close/>
              </a:path>
              <a:path w="2802254" h="793750">
                <a:moveTo>
                  <a:pt x="2590154" y="319150"/>
                </a:moveTo>
                <a:lnTo>
                  <a:pt x="2553970" y="319150"/>
                </a:lnTo>
                <a:lnTo>
                  <a:pt x="2533777" y="337565"/>
                </a:lnTo>
                <a:lnTo>
                  <a:pt x="2534158" y="337312"/>
                </a:lnTo>
                <a:lnTo>
                  <a:pt x="2571630" y="337312"/>
                </a:lnTo>
                <a:lnTo>
                  <a:pt x="2590154" y="319150"/>
                </a:lnTo>
                <a:close/>
              </a:path>
              <a:path w="2802254" h="793750">
                <a:moveTo>
                  <a:pt x="2607995" y="300609"/>
                </a:moveTo>
                <a:lnTo>
                  <a:pt x="2572766" y="300609"/>
                </a:lnTo>
                <a:lnTo>
                  <a:pt x="2553589" y="319405"/>
                </a:lnTo>
                <a:lnTo>
                  <a:pt x="2553970" y="319150"/>
                </a:lnTo>
                <a:lnTo>
                  <a:pt x="2590154" y="319150"/>
                </a:lnTo>
                <a:lnTo>
                  <a:pt x="2590672" y="318643"/>
                </a:lnTo>
                <a:lnTo>
                  <a:pt x="2607995" y="300609"/>
                </a:lnTo>
                <a:close/>
              </a:path>
              <a:path w="2802254" h="793750">
                <a:moveTo>
                  <a:pt x="2656468" y="243712"/>
                </a:moveTo>
                <a:lnTo>
                  <a:pt x="2623947" y="243712"/>
                </a:lnTo>
                <a:lnTo>
                  <a:pt x="2607436" y="263271"/>
                </a:lnTo>
                <a:lnTo>
                  <a:pt x="2590419" y="282194"/>
                </a:lnTo>
                <a:lnTo>
                  <a:pt x="2572585" y="300786"/>
                </a:lnTo>
                <a:lnTo>
                  <a:pt x="2572766" y="300609"/>
                </a:lnTo>
                <a:lnTo>
                  <a:pt x="2607995" y="300609"/>
                </a:lnTo>
                <a:lnTo>
                  <a:pt x="2609215" y="299338"/>
                </a:lnTo>
                <a:lnTo>
                  <a:pt x="2626741" y="279781"/>
                </a:lnTo>
                <a:lnTo>
                  <a:pt x="2643505" y="259969"/>
                </a:lnTo>
                <a:lnTo>
                  <a:pt x="2656468" y="243712"/>
                </a:lnTo>
                <a:close/>
              </a:path>
              <a:path w="2802254" h="793750">
                <a:moveTo>
                  <a:pt x="2590672" y="281813"/>
                </a:moveTo>
                <a:lnTo>
                  <a:pt x="2590309" y="282194"/>
                </a:lnTo>
                <a:lnTo>
                  <a:pt x="2590672" y="281813"/>
                </a:lnTo>
                <a:close/>
              </a:path>
              <a:path w="2802254" h="793750">
                <a:moveTo>
                  <a:pt x="2607691" y="262889"/>
                </a:moveTo>
                <a:lnTo>
                  <a:pt x="2607350" y="263271"/>
                </a:lnTo>
                <a:lnTo>
                  <a:pt x="2607691" y="262889"/>
                </a:lnTo>
                <a:close/>
              </a:path>
              <a:path w="2802254" h="793750">
                <a:moveTo>
                  <a:pt x="2685700" y="204597"/>
                </a:moveTo>
                <a:lnTo>
                  <a:pt x="2654427" y="204597"/>
                </a:lnTo>
                <a:lnTo>
                  <a:pt x="2639314" y="224536"/>
                </a:lnTo>
                <a:lnTo>
                  <a:pt x="2623693" y="243966"/>
                </a:lnTo>
                <a:lnTo>
                  <a:pt x="2623947" y="243712"/>
                </a:lnTo>
                <a:lnTo>
                  <a:pt x="2656468" y="243712"/>
                </a:lnTo>
                <a:lnTo>
                  <a:pt x="2659507" y="239902"/>
                </a:lnTo>
                <a:lnTo>
                  <a:pt x="2674747" y="219837"/>
                </a:lnTo>
                <a:lnTo>
                  <a:pt x="2685700" y="204597"/>
                </a:lnTo>
                <a:close/>
              </a:path>
              <a:path w="2802254" h="793750">
                <a:moveTo>
                  <a:pt x="2639568" y="224155"/>
                </a:moveTo>
                <a:lnTo>
                  <a:pt x="2639262" y="224536"/>
                </a:lnTo>
                <a:lnTo>
                  <a:pt x="2639568" y="224155"/>
                </a:lnTo>
                <a:close/>
              </a:path>
              <a:path w="2802254" h="793750">
                <a:moveTo>
                  <a:pt x="2699446" y="184785"/>
                </a:moveTo>
                <a:lnTo>
                  <a:pt x="2668651" y="184785"/>
                </a:lnTo>
                <a:lnTo>
                  <a:pt x="2654172" y="204850"/>
                </a:lnTo>
                <a:lnTo>
                  <a:pt x="2654427" y="204597"/>
                </a:lnTo>
                <a:lnTo>
                  <a:pt x="2685700" y="204597"/>
                </a:lnTo>
                <a:lnTo>
                  <a:pt x="2689352" y="199516"/>
                </a:lnTo>
                <a:lnTo>
                  <a:pt x="2699446" y="184785"/>
                </a:lnTo>
                <a:close/>
              </a:path>
              <a:path w="2802254" h="793750">
                <a:moveTo>
                  <a:pt x="2712596" y="164719"/>
                </a:moveTo>
                <a:lnTo>
                  <a:pt x="2682494" y="164719"/>
                </a:lnTo>
                <a:lnTo>
                  <a:pt x="2668523" y="184912"/>
                </a:lnTo>
                <a:lnTo>
                  <a:pt x="2668651" y="184785"/>
                </a:lnTo>
                <a:lnTo>
                  <a:pt x="2699446" y="184785"/>
                </a:lnTo>
                <a:lnTo>
                  <a:pt x="2703448" y="178943"/>
                </a:lnTo>
                <a:lnTo>
                  <a:pt x="2712596" y="164719"/>
                </a:lnTo>
                <a:close/>
              </a:path>
              <a:path w="2802254" h="793750">
                <a:moveTo>
                  <a:pt x="2738178" y="124078"/>
                </a:moveTo>
                <a:lnTo>
                  <a:pt x="2708529" y="124078"/>
                </a:lnTo>
                <a:lnTo>
                  <a:pt x="2682360" y="164911"/>
                </a:lnTo>
                <a:lnTo>
                  <a:pt x="2682494" y="164719"/>
                </a:lnTo>
                <a:lnTo>
                  <a:pt x="2712596" y="164719"/>
                </a:lnTo>
                <a:lnTo>
                  <a:pt x="2729992" y="137668"/>
                </a:lnTo>
                <a:lnTo>
                  <a:pt x="2738178" y="124078"/>
                </a:lnTo>
                <a:close/>
              </a:path>
              <a:path w="2802254" h="793750">
                <a:moveTo>
                  <a:pt x="2780157" y="0"/>
                </a:moveTo>
                <a:lnTo>
                  <a:pt x="2756789" y="41910"/>
                </a:lnTo>
                <a:lnTo>
                  <a:pt x="2733040" y="83312"/>
                </a:lnTo>
                <a:lnTo>
                  <a:pt x="2708274" y="124460"/>
                </a:lnTo>
                <a:lnTo>
                  <a:pt x="2708529" y="124078"/>
                </a:lnTo>
                <a:lnTo>
                  <a:pt x="2738178" y="124078"/>
                </a:lnTo>
                <a:lnTo>
                  <a:pt x="2755010" y="96138"/>
                </a:lnTo>
                <a:lnTo>
                  <a:pt x="2778886" y="54228"/>
                </a:lnTo>
                <a:lnTo>
                  <a:pt x="2802255" y="12446"/>
                </a:lnTo>
                <a:lnTo>
                  <a:pt x="2780157" y="0"/>
                </a:lnTo>
                <a:close/>
              </a:path>
              <a:path w="2802254" h="793750">
                <a:moveTo>
                  <a:pt x="2733167" y="83058"/>
                </a:moveTo>
                <a:lnTo>
                  <a:pt x="2733014" y="83312"/>
                </a:lnTo>
                <a:lnTo>
                  <a:pt x="2733167" y="83058"/>
                </a:lnTo>
                <a:close/>
              </a:path>
              <a:path w="2802254" h="793750">
                <a:moveTo>
                  <a:pt x="2756789" y="41783"/>
                </a:move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7632" y="1312291"/>
            <a:ext cx="1818639" cy="1216025"/>
          </a:xfrm>
          <a:custGeom>
            <a:avLst/>
            <a:gdLst/>
            <a:ahLst/>
            <a:cxnLst/>
            <a:rect l="l" t="t" r="r" b="b"/>
            <a:pathLst>
              <a:path w="1818639" h="1216025">
                <a:moveTo>
                  <a:pt x="1755248" y="1055624"/>
                </a:moveTo>
                <a:lnTo>
                  <a:pt x="1729232" y="1055624"/>
                </a:lnTo>
                <a:lnTo>
                  <a:pt x="1711197" y="1132459"/>
                </a:lnTo>
                <a:lnTo>
                  <a:pt x="1692656" y="1209675"/>
                </a:lnTo>
                <a:lnTo>
                  <a:pt x="1717420" y="1215517"/>
                </a:lnTo>
                <a:lnTo>
                  <a:pt x="1735963" y="1138301"/>
                </a:lnTo>
                <a:lnTo>
                  <a:pt x="1753996" y="1061339"/>
                </a:lnTo>
                <a:lnTo>
                  <a:pt x="1755248" y="1055624"/>
                </a:lnTo>
                <a:close/>
              </a:path>
              <a:path w="1818639" h="1216025">
                <a:moveTo>
                  <a:pt x="1711197" y="1132332"/>
                </a:moveTo>
                <a:close/>
              </a:path>
              <a:path w="1818639" h="1216025">
                <a:moveTo>
                  <a:pt x="1813134" y="723519"/>
                </a:moveTo>
                <a:lnTo>
                  <a:pt x="1787652" y="723519"/>
                </a:lnTo>
                <a:lnTo>
                  <a:pt x="1783842" y="758951"/>
                </a:lnTo>
                <a:lnTo>
                  <a:pt x="1779143" y="794766"/>
                </a:lnTo>
                <a:lnTo>
                  <a:pt x="1773808" y="830961"/>
                </a:lnTo>
                <a:lnTo>
                  <a:pt x="1767713" y="867663"/>
                </a:lnTo>
                <a:lnTo>
                  <a:pt x="1760982" y="904621"/>
                </a:lnTo>
                <a:lnTo>
                  <a:pt x="1745869" y="979678"/>
                </a:lnTo>
                <a:lnTo>
                  <a:pt x="1729105" y="1055751"/>
                </a:lnTo>
                <a:lnTo>
                  <a:pt x="1755248" y="1055624"/>
                </a:lnTo>
                <a:lnTo>
                  <a:pt x="1770761" y="984758"/>
                </a:lnTo>
                <a:lnTo>
                  <a:pt x="1785874" y="909193"/>
                </a:lnTo>
                <a:lnTo>
                  <a:pt x="1798828" y="834771"/>
                </a:lnTo>
                <a:lnTo>
                  <a:pt x="1808988" y="761873"/>
                </a:lnTo>
                <a:lnTo>
                  <a:pt x="1812925" y="726059"/>
                </a:lnTo>
                <a:lnTo>
                  <a:pt x="1813134" y="723519"/>
                </a:lnTo>
                <a:close/>
              </a:path>
              <a:path w="1818639" h="1216025">
                <a:moveTo>
                  <a:pt x="1745869" y="979424"/>
                </a:moveTo>
                <a:lnTo>
                  <a:pt x="1745813" y="979678"/>
                </a:lnTo>
                <a:lnTo>
                  <a:pt x="1745869" y="979424"/>
                </a:lnTo>
                <a:close/>
              </a:path>
              <a:path w="1818639" h="1216025">
                <a:moveTo>
                  <a:pt x="1760982" y="904367"/>
                </a:moveTo>
                <a:lnTo>
                  <a:pt x="1760931" y="904621"/>
                </a:lnTo>
                <a:lnTo>
                  <a:pt x="1760982" y="904367"/>
                </a:lnTo>
                <a:close/>
              </a:path>
              <a:path w="1818639" h="1216025">
                <a:moveTo>
                  <a:pt x="1767713" y="867410"/>
                </a:moveTo>
                <a:lnTo>
                  <a:pt x="1767667" y="867663"/>
                </a:lnTo>
                <a:lnTo>
                  <a:pt x="1767713" y="867410"/>
                </a:lnTo>
                <a:close/>
              </a:path>
              <a:path w="1818639" h="1216025">
                <a:moveTo>
                  <a:pt x="1773808" y="830707"/>
                </a:moveTo>
                <a:lnTo>
                  <a:pt x="1773767" y="830961"/>
                </a:lnTo>
                <a:lnTo>
                  <a:pt x="1773808" y="830707"/>
                </a:lnTo>
                <a:close/>
              </a:path>
              <a:path w="1818639" h="1216025">
                <a:moveTo>
                  <a:pt x="1779143" y="794512"/>
                </a:moveTo>
                <a:lnTo>
                  <a:pt x="1779105" y="794766"/>
                </a:lnTo>
                <a:lnTo>
                  <a:pt x="1779143" y="794512"/>
                </a:lnTo>
                <a:close/>
              </a:path>
              <a:path w="1818639" h="1216025">
                <a:moveTo>
                  <a:pt x="1783842" y="758698"/>
                </a:moveTo>
                <a:lnTo>
                  <a:pt x="1783808" y="758951"/>
                </a:lnTo>
                <a:lnTo>
                  <a:pt x="1783842" y="758698"/>
                </a:lnTo>
                <a:close/>
              </a:path>
              <a:path w="1818639" h="1216025">
                <a:moveTo>
                  <a:pt x="1815950" y="688721"/>
                </a:moveTo>
                <a:lnTo>
                  <a:pt x="1790572" y="688721"/>
                </a:lnTo>
                <a:lnTo>
                  <a:pt x="1787525" y="723773"/>
                </a:lnTo>
                <a:lnTo>
                  <a:pt x="1787652" y="723519"/>
                </a:lnTo>
                <a:lnTo>
                  <a:pt x="1813134" y="723519"/>
                </a:lnTo>
                <a:lnTo>
                  <a:pt x="1815845" y="690626"/>
                </a:lnTo>
                <a:lnTo>
                  <a:pt x="1815950" y="688721"/>
                </a:lnTo>
                <a:close/>
              </a:path>
              <a:path w="1818639" h="1216025">
                <a:moveTo>
                  <a:pt x="1818637" y="621157"/>
                </a:moveTo>
                <a:lnTo>
                  <a:pt x="1793240" y="621157"/>
                </a:lnTo>
                <a:lnTo>
                  <a:pt x="1792351" y="655066"/>
                </a:lnTo>
                <a:lnTo>
                  <a:pt x="1792280" y="655955"/>
                </a:lnTo>
                <a:lnTo>
                  <a:pt x="1790445" y="689101"/>
                </a:lnTo>
                <a:lnTo>
                  <a:pt x="1790572" y="688721"/>
                </a:lnTo>
                <a:lnTo>
                  <a:pt x="1815950" y="688721"/>
                </a:lnTo>
                <a:lnTo>
                  <a:pt x="1817751" y="655955"/>
                </a:lnTo>
                <a:lnTo>
                  <a:pt x="1818637" y="621157"/>
                </a:lnTo>
                <a:close/>
              </a:path>
              <a:path w="1818639" h="1216025">
                <a:moveTo>
                  <a:pt x="1792351" y="654685"/>
                </a:moveTo>
                <a:lnTo>
                  <a:pt x="1792329" y="655066"/>
                </a:lnTo>
                <a:lnTo>
                  <a:pt x="1792351" y="654685"/>
                </a:lnTo>
                <a:close/>
              </a:path>
              <a:path w="1818639" h="1216025">
                <a:moveTo>
                  <a:pt x="1818389" y="588391"/>
                </a:moveTo>
                <a:lnTo>
                  <a:pt x="1792986" y="588391"/>
                </a:lnTo>
                <a:lnTo>
                  <a:pt x="1793237" y="621243"/>
                </a:lnTo>
                <a:lnTo>
                  <a:pt x="1818637" y="621157"/>
                </a:lnTo>
                <a:lnTo>
                  <a:pt x="1818389" y="588391"/>
                </a:lnTo>
                <a:close/>
              </a:path>
              <a:path w="1818639" h="1216025">
                <a:moveTo>
                  <a:pt x="1816926" y="556260"/>
                </a:moveTo>
                <a:lnTo>
                  <a:pt x="1791589" y="556260"/>
                </a:lnTo>
                <a:lnTo>
                  <a:pt x="1792986" y="588772"/>
                </a:lnTo>
                <a:lnTo>
                  <a:pt x="1792986" y="588391"/>
                </a:lnTo>
                <a:lnTo>
                  <a:pt x="1818389" y="588391"/>
                </a:lnTo>
                <a:lnTo>
                  <a:pt x="1818386" y="587883"/>
                </a:lnTo>
                <a:lnTo>
                  <a:pt x="1816926" y="556260"/>
                </a:lnTo>
                <a:close/>
              </a:path>
              <a:path w="1818639" h="1216025">
                <a:moveTo>
                  <a:pt x="1814393" y="524891"/>
                </a:moveTo>
                <a:lnTo>
                  <a:pt x="1788921" y="524891"/>
                </a:lnTo>
                <a:lnTo>
                  <a:pt x="1791589" y="556768"/>
                </a:lnTo>
                <a:lnTo>
                  <a:pt x="1791589" y="556260"/>
                </a:lnTo>
                <a:lnTo>
                  <a:pt x="1816926" y="556260"/>
                </a:lnTo>
                <a:lnTo>
                  <a:pt x="1816862" y="554863"/>
                </a:lnTo>
                <a:lnTo>
                  <a:pt x="1814393" y="524891"/>
                </a:lnTo>
                <a:close/>
              </a:path>
              <a:path w="1818639" h="1216025">
                <a:moveTo>
                  <a:pt x="1805286" y="464693"/>
                </a:moveTo>
                <a:lnTo>
                  <a:pt x="1779524" y="464693"/>
                </a:lnTo>
                <a:lnTo>
                  <a:pt x="1779651" y="465328"/>
                </a:lnTo>
                <a:lnTo>
                  <a:pt x="1784984" y="495046"/>
                </a:lnTo>
                <a:lnTo>
                  <a:pt x="1788921" y="525526"/>
                </a:lnTo>
                <a:lnTo>
                  <a:pt x="1788921" y="524891"/>
                </a:lnTo>
                <a:lnTo>
                  <a:pt x="1814393" y="524891"/>
                </a:lnTo>
                <a:lnTo>
                  <a:pt x="1814195" y="522478"/>
                </a:lnTo>
                <a:lnTo>
                  <a:pt x="1810004" y="490855"/>
                </a:lnTo>
                <a:lnTo>
                  <a:pt x="1805286" y="464693"/>
                </a:lnTo>
                <a:close/>
              </a:path>
              <a:path w="1818639" h="1216025">
                <a:moveTo>
                  <a:pt x="1784858" y="494411"/>
                </a:moveTo>
                <a:lnTo>
                  <a:pt x="1784940" y="495046"/>
                </a:lnTo>
                <a:lnTo>
                  <a:pt x="1784858" y="494411"/>
                </a:lnTo>
                <a:close/>
              </a:path>
              <a:path w="1818639" h="1216025">
                <a:moveTo>
                  <a:pt x="1779598" y="465104"/>
                </a:moveTo>
                <a:lnTo>
                  <a:pt x="1779638" y="465328"/>
                </a:lnTo>
                <a:lnTo>
                  <a:pt x="1779598" y="465104"/>
                </a:lnTo>
                <a:close/>
              </a:path>
              <a:path w="1818639" h="1216025">
                <a:moveTo>
                  <a:pt x="1781554" y="381000"/>
                </a:moveTo>
                <a:lnTo>
                  <a:pt x="1754632" y="381000"/>
                </a:lnTo>
                <a:lnTo>
                  <a:pt x="1764665" y="408686"/>
                </a:lnTo>
                <a:lnTo>
                  <a:pt x="1772920" y="436625"/>
                </a:lnTo>
                <a:lnTo>
                  <a:pt x="1779598" y="465104"/>
                </a:lnTo>
                <a:lnTo>
                  <a:pt x="1779524" y="464693"/>
                </a:lnTo>
                <a:lnTo>
                  <a:pt x="1805286" y="464693"/>
                </a:lnTo>
                <a:lnTo>
                  <a:pt x="1804416" y="459867"/>
                </a:lnTo>
                <a:lnTo>
                  <a:pt x="1797304" y="429768"/>
                </a:lnTo>
                <a:lnTo>
                  <a:pt x="1788668" y="400431"/>
                </a:lnTo>
                <a:lnTo>
                  <a:pt x="1781554" y="381000"/>
                </a:lnTo>
                <a:close/>
              </a:path>
              <a:path w="1818639" h="1216025">
                <a:moveTo>
                  <a:pt x="1772666" y="435863"/>
                </a:moveTo>
                <a:lnTo>
                  <a:pt x="1772846" y="436625"/>
                </a:lnTo>
                <a:lnTo>
                  <a:pt x="1772666" y="435863"/>
                </a:lnTo>
                <a:close/>
              </a:path>
              <a:path w="1818639" h="1216025">
                <a:moveTo>
                  <a:pt x="1764411" y="408050"/>
                </a:moveTo>
                <a:lnTo>
                  <a:pt x="1764600" y="408686"/>
                </a:lnTo>
                <a:lnTo>
                  <a:pt x="1764411" y="408050"/>
                </a:lnTo>
                <a:close/>
              </a:path>
              <a:path w="1818639" h="1216025">
                <a:moveTo>
                  <a:pt x="1770825" y="355092"/>
                </a:moveTo>
                <a:lnTo>
                  <a:pt x="1743202" y="355092"/>
                </a:lnTo>
                <a:lnTo>
                  <a:pt x="1754886" y="381762"/>
                </a:lnTo>
                <a:lnTo>
                  <a:pt x="1754632" y="381000"/>
                </a:lnTo>
                <a:lnTo>
                  <a:pt x="1781554" y="381000"/>
                </a:lnTo>
                <a:lnTo>
                  <a:pt x="1778254" y="371983"/>
                </a:lnTo>
                <a:lnTo>
                  <a:pt x="1770825" y="355092"/>
                </a:lnTo>
                <a:close/>
              </a:path>
              <a:path w="1818639" h="1216025">
                <a:moveTo>
                  <a:pt x="1745000" y="306197"/>
                </a:moveTo>
                <a:lnTo>
                  <a:pt x="1715134" y="306197"/>
                </a:lnTo>
                <a:lnTo>
                  <a:pt x="1715643" y="306959"/>
                </a:lnTo>
                <a:lnTo>
                  <a:pt x="1730502" y="330962"/>
                </a:lnTo>
                <a:lnTo>
                  <a:pt x="1743583" y="355981"/>
                </a:lnTo>
                <a:lnTo>
                  <a:pt x="1743202" y="355092"/>
                </a:lnTo>
                <a:lnTo>
                  <a:pt x="1770825" y="355092"/>
                </a:lnTo>
                <a:lnTo>
                  <a:pt x="1766189" y="344550"/>
                </a:lnTo>
                <a:lnTo>
                  <a:pt x="1752345" y="318008"/>
                </a:lnTo>
                <a:lnTo>
                  <a:pt x="1745000" y="306197"/>
                </a:lnTo>
                <a:close/>
              </a:path>
              <a:path w="1818639" h="1216025">
                <a:moveTo>
                  <a:pt x="1729994" y="330200"/>
                </a:moveTo>
                <a:lnTo>
                  <a:pt x="1730395" y="330962"/>
                </a:lnTo>
                <a:lnTo>
                  <a:pt x="1729994" y="330200"/>
                </a:lnTo>
                <a:close/>
              </a:path>
              <a:path w="1818639" h="1216025">
                <a:moveTo>
                  <a:pt x="1715410" y="306641"/>
                </a:moveTo>
                <a:lnTo>
                  <a:pt x="1715607" y="306959"/>
                </a:lnTo>
                <a:lnTo>
                  <a:pt x="1715410" y="306641"/>
                </a:lnTo>
                <a:close/>
              </a:path>
              <a:path w="1818639" h="1216025">
                <a:moveTo>
                  <a:pt x="1715134" y="306197"/>
                </a:moveTo>
                <a:lnTo>
                  <a:pt x="1715410" y="306641"/>
                </a:lnTo>
                <a:lnTo>
                  <a:pt x="1715643" y="306959"/>
                </a:lnTo>
                <a:lnTo>
                  <a:pt x="1715134" y="306197"/>
                </a:lnTo>
                <a:close/>
              </a:path>
              <a:path w="1818639" h="1216025">
                <a:moveTo>
                  <a:pt x="1729838" y="283337"/>
                </a:moveTo>
                <a:lnTo>
                  <a:pt x="1698370" y="283337"/>
                </a:lnTo>
                <a:lnTo>
                  <a:pt x="1715410" y="306641"/>
                </a:lnTo>
                <a:lnTo>
                  <a:pt x="1715134" y="306197"/>
                </a:lnTo>
                <a:lnTo>
                  <a:pt x="1745000" y="306197"/>
                </a:lnTo>
                <a:lnTo>
                  <a:pt x="1736470" y="292481"/>
                </a:lnTo>
                <a:lnTo>
                  <a:pt x="1729838" y="283337"/>
                </a:lnTo>
                <a:close/>
              </a:path>
              <a:path w="1818639" h="1216025">
                <a:moveTo>
                  <a:pt x="1694985" y="241046"/>
                </a:moveTo>
                <a:lnTo>
                  <a:pt x="1659255" y="241046"/>
                </a:lnTo>
                <a:lnTo>
                  <a:pt x="1659890" y="241681"/>
                </a:lnTo>
                <a:lnTo>
                  <a:pt x="1680464" y="262382"/>
                </a:lnTo>
                <a:lnTo>
                  <a:pt x="1699006" y="284225"/>
                </a:lnTo>
                <a:lnTo>
                  <a:pt x="1698370" y="283337"/>
                </a:lnTo>
                <a:lnTo>
                  <a:pt x="1729838" y="283337"/>
                </a:lnTo>
                <a:lnTo>
                  <a:pt x="1718691" y="267970"/>
                </a:lnTo>
                <a:lnTo>
                  <a:pt x="1698752" y="244856"/>
                </a:lnTo>
                <a:lnTo>
                  <a:pt x="1694985" y="241046"/>
                </a:lnTo>
                <a:close/>
              </a:path>
              <a:path w="1818639" h="1216025">
                <a:moveTo>
                  <a:pt x="1679829" y="261747"/>
                </a:moveTo>
                <a:lnTo>
                  <a:pt x="1680370" y="262382"/>
                </a:lnTo>
                <a:lnTo>
                  <a:pt x="1679829" y="261747"/>
                </a:lnTo>
                <a:close/>
              </a:path>
              <a:path w="1818639" h="1216025">
                <a:moveTo>
                  <a:pt x="1659863" y="241657"/>
                </a:moveTo>
                <a:close/>
              </a:path>
              <a:path w="1818639" h="1216025">
                <a:moveTo>
                  <a:pt x="1675436" y="221487"/>
                </a:moveTo>
                <a:lnTo>
                  <a:pt x="1636521" y="221487"/>
                </a:lnTo>
                <a:lnTo>
                  <a:pt x="1637283" y="222123"/>
                </a:lnTo>
                <a:lnTo>
                  <a:pt x="1659863" y="241657"/>
                </a:lnTo>
                <a:lnTo>
                  <a:pt x="1659255" y="241046"/>
                </a:lnTo>
                <a:lnTo>
                  <a:pt x="1694985" y="241046"/>
                </a:lnTo>
                <a:lnTo>
                  <a:pt x="1676908" y="222758"/>
                </a:lnTo>
                <a:lnTo>
                  <a:pt x="1675436" y="221487"/>
                </a:lnTo>
                <a:close/>
              </a:path>
              <a:path w="1818639" h="1216025">
                <a:moveTo>
                  <a:pt x="1637092" y="221981"/>
                </a:moveTo>
                <a:lnTo>
                  <a:pt x="1637256" y="222123"/>
                </a:lnTo>
                <a:lnTo>
                  <a:pt x="1637092" y="221981"/>
                </a:lnTo>
                <a:close/>
              </a:path>
              <a:path w="1818639" h="1216025">
                <a:moveTo>
                  <a:pt x="1636521" y="221487"/>
                </a:moveTo>
                <a:lnTo>
                  <a:pt x="1637092" y="221981"/>
                </a:lnTo>
                <a:lnTo>
                  <a:pt x="1637283" y="222123"/>
                </a:lnTo>
                <a:lnTo>
                  <a:pt x="1636521" y="221487"/>
                </a:lnTo>
                <a:close/>
              </a:path>
              <a:path w="1818639" h="1216025">
                <a:moveTo>
                  <a:pt x="1654249" y="203200"/>
                </a:moveTo>
                <a:lnTo>
                  <a:pt x="1611757" y="203200"/>
                </a:lnTo>
                <a:lnTo>
                  <a:pt x="1612519" y="203708"/>
                </a:lnTo>
                <a:lnTo>
                  <a:pt x="1637092" y="221981"/>
                </a:lnTo>
                <a:lnTo>
                  <a:pt x="1636521" y="221487"/>
                </a:lnTo>
                <a:lnTo>
                  <a:pt x="1675436" y="221487"/>
                </a:lnTo>
                <a:lnTo>
                  <a:pt x="1654249" y="203200"/>
                </a:lnTo>
                <a:close/>
              </a:path>
              <a:path w="1818639" h="1216025">
                <a:moveTo>
                  <a:pt x="1611945" y="203339"/>
                </a:moveTo>
                <a:lnTo>
                  <a:pt x="1612442" y="203708"/>
                </a:lnTo>
                <a:lnTo>
                  <a:pt x="1611945" y="203339"/>
                </a:lnTo>
                <a:close/>
              </a:path>
              <a:path w="1818639" h="1216025">
                <a:moveTo>
                  <a:pt x="1631232" y="185928"/>
                </a:moveTo>
                <a:lnTo>
                  <a:pt x="1584833" y="185928"/>
                </a:lnTo>
                <a:lnTo>
                  <a:pt x="1611945" y="203339"/>
                </a:lnTo>
                <a:lnTo>
                  <a:pt x="1611757" y="203200"/>
                </a:lnTo>
                <a:lnTo>
                  <a:pt x="1654249" y="203200"/>
                </a:lnTo>
                <a:lnTo>
                  <a:pt x="1652778" y="201930"/>
                </a:lnTo>
                <a:lnTo>
                  <a:pt x="1631232" y="185928"/>
                </a:lnTo>
                <a:close/>
              </a:path>
              <a:path w="1818639" h="1216025">
                <a:moveTo>
                  <a:pt x="1555495" y="170053"/>
                </a:moveTo>
                <a:lnTo>
                  <a:pt x="1585595" y="186436"/>
                </a:lnTo>
                <a:lnTo>
                  <a:pt x="1584833" y="185928"/>
                </a:lnTo>
                <a:lnTo>
                  <a:pt x="1631232" y="185928"/>
                </a:lnTo>
                <a:lnTo>
                  <a:pt x="1626616" y="182499"/>
                </a:lnTo>
                <a:lnTo>
                  <a:pt x="1607432" y="170307"/>
                </a:lnTo>
                <a:lnTo>
                  <a:pt x="1556131" y="170307"/>
                </a:lnTo>
                <a:lnTo>
                  <a:pt x="1555495" y="170053"/>
                </a:lnTo>
                <a:close/>
              </a:path>
              <a:path w="1818639" h="1216025">
                <a:moveTo>
                  <a:pt x="1553900" y="141097"/>
                </a:moveTo>
                <a:lnTo>
                  <a:pt x="1490726" y="141097"/>
                </a:lnTo>
                <a:lnTo>
                  <a:pt x="1524762" y="155194"/>
                </a:lnTo>
                <a:lnTo>
                  <a:pt x="1556131" y="170307"/>
                </a:lnTo>
                <a:lnTo>
                  <a:pt x="1607432" y="170307"/>
                </a:lnTo>
                <a:lnTo>
                  <a:pt x="1598041" y="164337"/>
                </a:lnTo>
                <a:lnTo>
                  <a:pt x="1567433" y="147574"/>
                </a:lnTo>
                <a:lnTo>
                  <a:pt x="1553900" y="141097"/>
                </a:lnTo>
                <a:close/>
              </a:path>
              <a:path w="1818639" h="1216025">
                <a:moveTo>
                  <a:pt x="1524127" y="154939"/>
                </a:moveTo>
                <a:lnTo>
                  <a:pt x="1524655" y="155194"/>
                </a:lnTo>
                <a:lnTo>
                  <a:pt x="1524127" y="154939"/>
                </a:lnTo>
                <a:close/>
              </a:path>
              <a:path w="1818639" h="1216025">
                <a:moveTo>
                  <a:pt x="1455166" y="128397"/>
                </a:moveTo>
                <a:lnTo>
                  <a:pt x="1491233" y="141350"/>
                </a:lnTo>
                <a:lnTo>
                  <a:pt x="1490726" y="141097"/>
                </a:lnTo>
                <a:lnTo>
                  <a:pt x="1553900" y="141097"/>
                </a:lnTo>
                <a:lnTo>
                  <a:pt x="1534795" y="131953"/>
                </a:lnTo>
                <a:lnTo>
                  <a:pt x="1526510" y="128524"/>
                </a:lnTo>
                <a:lnTo>
                  <a:pt x="1455674" y="128524"/>
                </a:lnTo>
                <a:lnTo>
                  <a:pt x="1455166" y="128397"/>
                </a:lnTo>
                <a:close/>
              </a:path>
              <a:path w="1818639" h="1216025">
                <a:moveTo>
                  <a:pt x="1497310" y="116586"/>
                </a:moveTo>
                <a:lnTo>
                  <a:pt x="1417828" y="116586"/>
                </a:lnTo>
                <a:lnTo>
                  <a:pt x="1455674" y="128524"/>
                </a:lnTo>
                <a:lnTo>
                  <a:pt x="1526510" y="128524"/>
                </a:lnTo>
                <a:lnTo>
                  <a:pt x="1500124" y="117601"/>
                </a:lnTo>
                <a:lnTo>
                  <a:pt x="1497310" y="116586"/>
                </a:lnTo>
                <a:close/>
              </a:path>
              <a:path w="1818639" h="1216025">
                <a:moveTo>
                  <a:pt x="1467416" y="105791"/>
                </a:moveTo>
                <a:lnTo>
                  <a:pt x="1378458" y="105791"/>
                </a:lnTo>
                <a:lnTo>
                  <a:pt x="1418208" y="116712"/>
                </a:lnTo>
                <a:lnTo>
                  <a:pt x="1417828" y="116586"/>
                </a:lnTo>
                <a:lnTo>
                  <a:pt x="1497310" y="116586"/>
                </a:lnTo>
                <a:lnTo>
                  <a:pt x="1467416" y="105791"/>
                </a:lnTo>
                <a:close/>
              </a:path>
              <a:path w="1818639" h="1216025">
                <a:moveTo>
                  <a:pt x="1436902" y="96012"/>
                </a:moveTo>
                <a:lnTo>
                  <a:pt x="1337309" y="96012"/>
                </a:lnTo>
                <a:lnTo>
                  <a:pt x="1378839" y="105918"/>
                </a:lnTo>
                <a:lnTo>
                  <a:pt x="1378458" y="105791"/>
                </a:lnTo>
                <a:lnTo>
                  <a:pt x="1467416" y="105791"/>
                </a:lnTo>
                <a:lnTo>
                  <a:pt x="1463547" y="104394"/>
                </a:lnTo>
                <a:lnTo>
                  <a:pt x="1436902" y="96012"/>
                </a:lnTo>
                <a:close/>
              </a:path>
              <a:path w="1818639" h="1216025">
                <a:moveTo>
                  <a:pt x="1406221" y="87122"/>
                </a:moveTo>
                <a:lnTo>
                  <a:pt x="1294511" y="87122"/>
                </a:lnTo>
                <a:lnTo>
                  <a:pt x="1337691" y="96138"/>
                </a:lnTo>
                <a:lnTo>
                  <a:pt x="1337309" y="96012"/>
                </a:lnTo>
                <a:lnTo>
                  <a:pt x="1436902" y="96012"/>
                </a:lnTo>
                <a:lnTo>
                  <a:pt x="1425194" y="92329"/>
                </a:lnTo>
                <a:lnTo>
                  <a:pt x="1406221" y="87122"/>
                </a:lnTo>
                <a:close/>
              </a:path>
              <a:path w="1818639" h="1216025">
                <a:moveTo>
                  <a:pt x="1346208" y="72009"/>
                </a:moveTo>
                <a:lnTo>
                  <a:pt x="1203959" y="72009"/>
                </a:lnTo>
                <a:lnTo>
                  <a:pt x="1250315" y="79248"/>
                </a:lnTo>
                <a:lnTo>
                  <a:pt x="1250061" y="79248"/>
                </a:lnTo>
                <a:lnTo>
                  <a:pt x="1294892" y="87249"/>
                </a:lnTo>
                <a:lnTo>
                  <a:pt x="1294511" y="87122"/>
                </a:lnTo>
                <a:lnTo>
                  <a:pt x="1406221" y="87122"/>
                </a:lnTo>
                <a:lnTo>
                  <a:pt x="1384934" y="81280"/>
                </a:lnTo>
                <a:lnTo>
                  <a:pt x="1346208" y="72009"/>
                </a:lnTo>
                <a:close/>
              </a:path>
              <a:path w="1818639" h="1216025">
                <a:moveTo>
                  <a:pt x="75056" y="0"/>
                </a:moveTo>
                <a:lnTo>
                  <a:pt x="0" y="40386"/>
                </a:lnTo>
                <a:lnTo>
                  <a:pt x="77343" y="76200"/>
                </a:lnTo>
                <a:lnTo>
                  <a:pt x="76592" y="51181"/>
                </a:lnTo>
                <a:lnTo>
                  <a:pt x="63881" y="51181"/>
                </a:lnTo>
                <a:lnTo>
                  <a:pt x="63118" y="25781"/>
                </a:lnTo>
                <a:lnTo>
                  <a:pt x="75818" y="25399"/>
                </a:lnTo>
                <a:lnTo>
                  <a:pt x="75056" y="0"/>
                </a:lnTo>
                <a:close/>
              </a:path>
              <a:path w="1818639" h="1216025">
                <a:moveTo>
                  <a:pt x="1214311" y="48006"/>
                </a:moveTo>
                <a:lnTo>
                  <a:pt x="952500" y="48006"/>
                </a:lnTo>
                <a:lnTo>
                  <a:pt x="1057402" y="55499"/>
                </a:lnTo>
                <a:lnTo>
                  <a:pt x="1057020" y="55499"/>
                </a:lnTo>
                <a:lnTo>
                  <a:pt x="1156843" y="65786"/>
                </a:lnTo>
                <a:lnTo>
                  <a:pt x="1156462" y="65786"/>
                </a:lnTo>
                <a:lnTo>
                  <a:pt x="1204341" y="72136"/>
                </a:lnTo>
                <a:lnTo>
                  <a:pt x="1203959" y="72009"/>
                </a:lnTo>
                <a:lnTo>
                  <a:pt x="1346208" y="72009"/>
                </a:lnTo>
                <a:lnTo>
                  <a:pt x="1343025" y="71247"/>
                </a:lnTo>
                <a:lnTo>
                  <a:pt x="1299464" y="62230"/>
                </a:lnTo>
                <a:lnTo>
                  <a:pt x="1254379" y="54229"/>
                </a:lnTo>
                <a:lnTo>
                  <a:pt x="1214311" y="48006"/>
                </a:lnTo>
                <a:close/>
              </a:path>
              <a:path w="1818639" h="1216025">
                <a:moveTo>
                  <a:pt x="75818" y="25399"/>
                </a:moveTo>
                <a:lnTo>
                  <a:pt x="63118" y="25781"/>
                </a:lnTo>
                <a:lnTo>
                  <a:pt x="63881" y="51181"/>
                </a:lnTo>
                <a:lnTo>
                  <a:pt x="76580" y="50790"/>
                </a:lnTo>
                <a:lnTo>
                  <a:pt x="75818" y="25399"/>
                </a:lnTo>
                <a:close/>
              </a:path>
              <a:path w="1818639" h="1216025">
                <a:moveTo>
                  <a:pt x="76580" y="50790"/>
                </a:moveTo>
                <a:lnTo>
                  <a:pt x="63881" y="51181"/>
                </a:lnTo>
                <a:lnTo>
                  <a:pt x="76592" y="51181"/>
                </a:lnTo>
                <a:lnTo>
                  <a:pt x="76580" y="50790"/>
                </a:lnTo>
                <a:close/>
              </a:path>
              <a:path w="1818639" h="1216025">
                <a:moveTo>
                  <a:pt x="614172" y="14350"/>
                </a:moveTo>
                <a:lnTo>
                  <a:pt x="494538" y="15112"/>
                </a:lnTo>
                <a:lnTo>
                  <a:pt x="372744" y="17145"/>
                </a:lnTo>
                <a:lnTo>
                  <a:pt x="75818" y="25399"/>
                </a:lnTo>
                <a:lnTo>
                  <a:pt x="76580" y="50790"/>
                </a:lnTo>
                <a:lnTo>
                  <a:pt x="249936" y="45466"/>
                </a:lnTo>
                <a:lnTo>
                  <a:pt x="494919" y="40512"/>
                </a:lnTo>
                <a:lnTo>
                  <a:pt x="614170" y="39751"/>
                </a:lnTo>
                <a:lnTo>
                  <a:pt x="1151083" y="39750"/>
                </a:lnTo>
                <a:lnTo>
                  <a:pt x="1059433" y="30225"/>
                </a:lnTo>
                <a:lnTo>
                  <a:pt x="954151" y="22733"/>
                </a:lnTo>
                <a:lnTo>
                  <a:pt x="844550" y="17780"/>
                </a:lnTo>
                <a:lnTo>
                  <a:pt x="731012" y="15112"/>
                </a:lnTo>
                <a:lnTo>
                  <a:pt x="614172" y="14350"/>
                </a:lnTo>
                <a:close/>
              </a:path>
              <a:path w="1818639" h="1216025">
                <a:moveTo>
                  <a:pt x="1151083" y="39750"/>
                </a:moveTo>
                <a:lnTo>
                  <a:pt x="614170" y="39751"/>
                </a:lnTo>
                <a:lnTo>
                  <a:pt x="730758" y="40512"/>
                </a:lnTo>
                <a:lnTo>
                  <a:pt x="730504" y="40512"/>
                </a:lnTo>
                <a:lnTo>
                  <a:pt x="843788" y="43180"/>
                </a:lnTo>
                <a:lnTo>
                  <a:pt x="843534" y="43180"/>
                </a:lnTo>
                <a:lnTo>
                  <a:pt x="952881" y="48133"/>
                </a:lnTo>
                <a:lnTo>
                  <a:pt x="952500" y="48006"/>
                </a:lnTo>
                <a:lnTo>
                  <a:pt x="1214311" y="48006"/>
                </a:lnTo>
                <a:lnTo>
                  <a:pt x="1207770" y="46989"/>
                </a:lnTo>
                <a:lnTo>
                  <a:pt x="1159637" y="40639"/>
                </a:lnTo>
                <a:lnTo>
                  <a:pt x="1151083" y="39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458056" y="4801524"/>
            <a:ext cx="6307455" cy="1162050"/>
            <a:chOff x="5458056" y="4801524"/>
            <a:chExt cx="6307455" cy="1162050"/>
          </a:xfrm>
        </p:grpSpPr>
        <p:sp>
          <p:nvSpPr>
            <p:cNvPr id="18" name="object 18"/>
            <p:cNvSpPr/>
            <p:nvPr/>
          </p:nvSpPr>
          <p:spPr>
            <a:xfrm>
              <a:off x="5458056" y="4801524"/>
              <a:ext cx="6307223" cy="1161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05450" y="4849367"/>
              <a:ext cx="6125210" cy="979169"/>
            </a:xfrm>
            <a:custGeom>
              <a:avLst/>
              <a:gdLst/>
              <a:ahLst/>
              <a:cxnLst/>
              <a:rect l="l" t="t" r="r" b="b"/>
              <a:pathLst>
                <a:path w="6125209" h="979170">
                  <a:moveTo>
                    <a:pt x="6124956" y="0"/>
                  </a:moveTo>
                  <a:lnTo>
                    <a:pt x="0" y="0"/>
                  </a:lnTo>
                  <a:lnTo>
                    <a:pt x="0" y="979169"/>
                  </a:lnTo>
                  <a:lnTo>
                    <a:pt x="6124956" y="979169"/>
                  </a:lnTo>
                  <a:lnTo>
                    <a:pt x="6124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7746" y="4995671"/>
              <a:ext cx="639318" cy="6629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05450" y="4849367"/>
            <a:ext cx="6125210" cy="97916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409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862965" marR="119380">
              <a:lnSpc>
                <a:spcPct val="100000"/>
              </a:lnSpc>
              <a:spcBef>
                <a:spcPts val="345"/>
              </a:spcBef>
            </a:pPr>
            <a:r>
              <a:rPr sz="1400" i="1" spc="-15" dirty="0">
                <a:latin typeface="Carlito"/>
                <a:cs typeface="Carlito"/>
              </a:rPr>
              <a:t>For </a:t>
            </a:r>
            <a:r>
              <a:rPr sz="1400" b="1" i="1" spc="-10" dirty="0">
                <a:latin typeface="Carlito"/>
                <a:cs typeface="Carlito"/>
              </a:rPr>
              <a:t>column </a:t>
            </a:r>
            <a:r>
              <a:rPr sz="1400" i="1" spc="-5" dirty="0">
                <a:latin typeface="Carlito"/>
                <a:cs typeface="Carlito"/>
              </a:rPr>
              <a:t>references, use the </a:t>
            </a:r>
            <a:r>
              <a:rPr sz="1400" i="1" spc="-10" dirty="0">
                <a:latin typeface="Carlito"/>
                <a:cs typeface="Carlito"/>
              </a:rPr>
              <a:t>fully </a:t>
            </a:r>
            <a:r>
              <a:rPr sz="1400" i="1" spc="-5" dirty="0">
                <a:latin typeface="Carlito"/>
                <a:cs typeface="Carlito"/>
              </a:rPr>
              <a:t>qualified name (i.e. </a:t>
            </a:r>
            <a:r>
              <a:rPr sz="1400" b="1" i="1" spc="-10" dirty="0">
                <a:latin typeface="Carlito"/>
                <a:cs typeface="Carlito"/>
              </a:rPr>
              <a:t>Table[Column]</a:t>
            </a:r>
            <a:r>
              <a:rPr sz="1400" i="1" spc="-10" dirty="0">
                <a:latin typeface="Carlito"/>
                <a:cs typeface="Carlito"/>
              </a:rPr>
              <a:t>)  </a:t>
            </a:r>
            <a:r>
              <a:rPr sz="1400" i="1" spc="-15" dirty="0">
                <a:latin typeface="Carlito"/>
                <a:cs typeface="Carlito"/>
              </a:rPr>
              <a:t>For </a:t>
            </a:r>
            <a:r>
              <a:rPr sz="1400" b="1" i="1" spc="-5" dirty="0">
                <a:latin typeface="Carlito"/>
                <a:cs typeface="Carlito"/>
              </a:rPr>
              <a:t>measure </a:t>
            </a:r>
            <a:r>
              <a:rPr sz="1400" i="1" spc="-5" dirty="0">
                <a:latin typeface="Carlito"/>
                <a:cs typeface="Carlito"/>
              </a:rPr>
              <a:t>references, </a:t>
            </a:r>
            <a:r>
              <a:rPr sz="1400" i="1" spc="-10" dirty="0">
                <a:latin typeface="Carlito"/>
                <a:cs typeface="Carlito"/>
              </a:rPr>
              <a:t>just </a:t>
            </a:r>
            <a:r>
              <a:rPr sz="1400" i="1" spc="-5" dirty="0">
                <a:latin typeface="Carlito"/>
                <a:cs typeface="Carlito"/>
              </a:rPr>
              <a:t>use the measure name (i.e.</a:t>
            </a:r>
            <a:r>
              <a:rPr sz="1400" i="1" spc="45" dirty="0">
                <a:latin typeface="Carlito"/>
                <a:cs typeface="Carlito"/>
              </a:rPr>
              <a:t> </a:t>
            </a:r>
            <a:r>
              <a:rPr sz="1400" b="1" i="1" spc="-5" dirty="0">
                <a:latin typeface="Carlito"/>
                <a:cs typeface="Carlito"/>
              </a:rPr>
              <a:t>[Measure]</a:t>
            </a:r>
            <a:r>
              <a:rPr sz="1400" i="1" spc="-5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063997" y="242569"/>
            <a:ext cx="20637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DAX</a:t>
            </a:r>
            <a:r>
              <a:rPr sz="3200" b="0" spc="-50" dirty="0">
                <a:latin typeface="Carlito"/>
                <a:cs typeface="Carlito"/>
              </a:rPr>
              <a:t> </a:t>
            </a:r>
            <a:r>
              <a:rPr sz="3200" b="0" spc="-55" dirty="0">
                <a:latin typeface="Carlito"/>
                <a:cs typeface="Carlito"/>
              </a:rPr>
              <a:t>SYNTAX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049517" y="3042666"/>
            <a:ext cx="4100195" cy="250825"/>
            <a:chOff x="6049517" y="3042666"/>
            <a:chExt cx="4100195" cy="250825"/>
          </a:xfrm>
        </p:grpSpPr>
        <p:sp>
          <p:nvSpPr>
            <p:cNvPr id="25" name="object 25"/>
            <p:cNvSpPr/>
            <p:nvPr/>
          </p:nvSpPr>
          <p:spPr>
            <a:xfrm>
              <a:off x="6051778" y="3054023"/>
              <a:ext cx="4097311" cy="2390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9042" y="3052191"/>
              <a:ext cx="4022725" cy="172720"/>
            </a:xfrm>
            <a:custGeom>
              <a:avLst/>
              <a:gdLst/>
              <a:ahLst/>
              <a:cxnLst/>
              <a:rect l="l" t="t" r="r" b="b"/>
              <a:pathLst>
                <a:path w="4022725" h="172719">
                  <a:moveTo>
                    <a:pt x="4022598" y="0"/>
                  </a:moveTo>
                  <a:lnTo>
                    <a:pt x="4013013" y="33492"/>
                  </a:lnTo>
                  <a:lnTo>
                    <a:pt x="3986879" y="60864"/>
                  </a:lnTo>
                  <a:lnTo>
                    <a:pt x="3948124" y="79331"/>
                  </a:lnTo>
                  <a:lnTo>
                    <a:pt x="3900678" y="86106"/>
                  </a:lnTo>
                  <a:lnTo>
                    <a:pt x="2282952" y="86106"/>
                  </a:lnTo>
                  <a:lnTo>
                    <a:pt x="2235505" y="92880"/>
                  </a:lnTo>
                  <a:lnTo>
                    <a:pt x="2196750" y="111347"/>
                  </a:lnTo>
                  <a:lnTo>
                    <a:pt x="2170616" y="138719"/>
                  </a:lnTo>
                  <a:lnTo>
                    <a:pt x="2161032" y="172212"/>
                  </a:lnTo>
                  <a:lnTo>
                    <a:pt x="2151445" y="138719"/>
                  </a:lnTo>
                  <a:lnTo>
                    <a:pt x="2125297" y="111347"/>
                  </a:lnTo>
                  <a:lnTo>
                    <a:pt x="2086504" y="92880"/>
                  </a:lnTo>
                  <a:lnTo>
                    <a:pt x="2038985" y="86106"/>
                  </a:lnTo>
                  <a:lnTo>
                    <a:pt x="121920" y="86106"/>
                  </a:lnTo>
                  <a:lnTo>
                    <a:pt x="74473" y="79331"/>
                  </a:lnTo>
                  <a:lnTo>
                    <a:pt x="35718" y="60864"/>
                  </a:lnTo>
                  <a:lnTo>
                    <a:pt x="9584" y="3349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46100" y="1213230"/>
          <a:ext cx="4678045" cy="2372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335915" marR="271780" indent="-571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latin typeface="Carlito"/>
                          <a:cs typeface="Carlito"/>
                        </a:rPr>
                        <a:t>Arithm</a:t>
                      </a:r>
                      <a:r>
                        <a:rPr sz="1400" b="1" spc="-1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latin typeface="Carlito"/>
                          <a:cs typeface="Carlito"/>
                        </a:rPr>
                        <a:t>tic  </a:t>
                      </a:r>
                      <a:r>
                        <a:rPr sz="140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Meaning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Example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+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Addition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 +</a:t>
                      </a:r>
                      <a:r>
                        <a:rPr sz="14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Subtraction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5 –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*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Multiplication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 *</a:t>
                      </a:r>
                      <a:r>
                        <a:rPr sz="14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/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Division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4 /</a:t>
                      </a:r>
                      <a:r>
                        <a:rPr sz="14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latin typeface="Carlito"/>
                          <a:cs typeface="Carlito"/>
                        </a:rPr>
                        <a:t>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^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Exponent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 ^</a:t>
                      </a:r>
                      <a:r>
                        <a:rPr sz="14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27675" y="1213230"/>
          <a:ext cx="6134100" cy="2743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375285" marR="259079" indent="-1079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Comparison  </a:t>
                      </a:r>
                      <a:r>
                        <a:rPr sz="140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Meaning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Example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=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Equal</a:t>
                      </a:r>
                      <a:r>
                        <a:rPr sz="14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[City]=“Boston”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&gt;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Greater</a:t>
                      </a:r>
                      <a:r>
                        <a:rPr sz="14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than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[Quantity]&gt;10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&lt;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Less than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[Quantity]&lt;10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rlito"/>
                          <a:cs typeface="Carlito"/>
                        </a:rPr>
                        <a:t>&gt;=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Greater </a:t>
                      </a:r>
                      <a:r>
                        <a:rPr sz="1400" dirty="0">
                          <a:latin typeface="Carlito"/>
                          <a:cs typeface="Carlito"/>
                        </a:rPr>
                        <a:t>than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or equal</a:t>
                      </a:r>
                      <a:r>
                        <a:rPr sz="14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[Unit_Price]&gt;=2.5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rlito"/>
                          <a:cs typeface="Carlito"/>
                        </a:rPr>
                        <a:t>&lt;=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Less than or equal</a:t>
                      </a:r>
                      <a:r>
                        <a:rPr sz="14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[Unit_Price]&lt;=2.5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rlito"/>
                          <a:cs typeface="Carlito"/>
                        </a:rPr>
                        <a:t>&lt;&gt;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Not equal</a:t>
                      </a:r>
                      <a:r>
                        <a:rPr sz="14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[Country]&lt;&gt;”Mexico”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2450" y="4925440"/>
            <a:ext cx="1962150" cy="1113155"/>
            <a:chOff x="552450" y="4925440"/>
            <a:chExt cx="1962150" cy="1113155"/>
          </a:xfrm>
        </p:grpSpPr>
        <p:sp>
          <p:nvSpPr>
            <p:cNvPr id="5" name="object 5"/>
            <p:cNvSpPr/>
            <p:nvPr/>
          </p:nvSpPr>
          <p:spPr>
            <a:xfrm>
              <a:off x="552450" y="4925440"/>
              <a:ext cx="1962150" cy="370840"/>
            </a:xfrm>
            <a:custGeom>
              <a:avLst/>
              <a:gdLst/>
              <a:ahLst/>
              <a:cxnLst/>
              <a:rect l="l" t="t" r="r" b="b"/>
              <a:pathLst>
                <a:path w="1962150" h="370839">
                  <a:moveTo>
                    <a:pt x="1962150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962150" y="370839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450" y="5296318"/>
              <a:ext cx="1962150" cy="370840"/>
            </a:xfrm>
            <a:custGeom>
              <a:avLst/>
              <a:gdLst/>
              <a:ahLst/>
              <a:cxnLst/>
              <a:rect l="l" t="t" r="r" b="b"/>
              <a:pathLst>
                <a:path w="1962150" h="370839">
                  <a:moveTo>
                    <a:pt x="1962150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962150" y="370839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450" y="5667158"/>
              <a:ext cx="1962150" cy="370840"/>
            </a:xfrm>
            <a:custGeom>
              <a:avLst/>
              <a:gdLst/>
              <a:ahLst/>
              <a:cxnLst/>
              <a:rect l="l" t="t" r="r" b="b"/>
              <a:pathLst>
                <a:path w="1962150" h="370839">
                  <a:moveTo>
                    <a:pt x="1962150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1962150" y="37084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4990" y="6363461"/>
            <a:ext cx="89674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Carlito"/>
                <a:cs typeface="Carlito"/>
              </a:rPr>
              <a:t>*Head </a:t>
            </a:r>
            <a:r>
              <a:rPr sz="1600" i="1" spc="-15" dirty="0">
                <a:latin typeface="Carlito"/>
                <a:cs typeface="Carlito"/>
              </a:rPr>
              <a:t>to </a:t>
            </a:r>
            <a:r>
              <a:rPr sz="1600" b="1" i="1" spc="-10" dirty="0">
                <a:latin typeface="Carlito"/>
                <a:cs typeface="Carlito"/>
                <a:hlinkClick r:id="rId2"/>
              </a:rPr>
              <a:t>www.msdn.microsoft.com </a:t>
            </a:r>
            <a:r>
              <a:rPr sz="1600" i="1" spc="-10" dirty="0">
                <a:latin typeface="Carlito"/>
                <a:cs typeface="Carlito"/>
              </a:rPr>
              <a:t>for </a:t>
            </a:r>
            <a:r>
              <a:rPr sz="1600" i="1" spc="-5" dirty="0">
                <a:latin typeface="Carlito"/>
                <a:cs typeface="Carlito"/>
              </a:rPr>
              <a:t>more </a:t>
            </a:r>
            <a:r>
              <a:rPr sz="1600" i="1" spc="-10" dirty="0">
                <a:latin typeface="Carlito"/>
                <a:cs typeface="Carlito"/>
              </a:rPr>
              <a:t>information </a:t>
            </a:r>
            <a:r>
              <a:rPr sz="1600" i="1" spc="-5" dirty="0">
                <a:latin typeface="Carlito"/>
                <a:cs typeface="Carlito"/>
              </a:rPr>
              <a:t>about </a:t>
            </a:r>
            <a:r>
              <a:rPr sz="1600" i="1" spc="-10" dirty="0">
                <a:latin typeface="Carlito"/>
                <a:cs typeface="Carlito"/>
              </a:rPr>
              <a:t>DAX </a:t>
            </a:r>
            <a:r>
              <a:rPr sz="1600" i="1" spc="-15" dirty="0">
                <a:latin typeface="Carlito"/>
                <a:cs typeface="Carlito"/>
              </a:rPr>
              <a:t>syntax, </a:t>
            </a:r>
            <a:r>
              <a:rPr sz="1600" i="1" spc="-10" dirty="0">
                <a:latin typeface="Carlito"/>
                <a:cs typeface="Carlito"/>
              </a:rPr>
              <a:t>operators, </a:t>
            </a:r>
            <a:r>
              <a:rPr sz="1600" i="1" spc="-5" dirty="0">
                <a:latin typeface="Carlito"/>
                <a:cs typeface="Carlito"/>
              </a:rPr>
              <a:t>troubleshooting,</a:t>
            </a:r>
            <a:r>
              <a:rPr sz="1600" i="1" spc="340" dirty="0">
                <a:latin typeface="Carlito"/>
                <a:cs typeface="Carlito"/>
              </a:rPr>
              <a:t> </a:t>
            </a:r>
            <a:r>
              <a:rPr sz="1600" i="1" spc="-10" dirty="0">
                <a:latin typeface="Carlito"/>
                <a:cs typeface="Carlito"/>
              </a:rPr>
              <a:t>etc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4087" y="4003166"/>
            <a:ext cx="2473960" cy="1734185"/>
            <a:chOff x="704087" y="4003166"/>
            <a:chExt cx="2473960" cy="1734185"/>
          </a:xfrm>
        </p:grpSpPr>
        <p:sp>
          <p:nvSpPr>
            <p:cNvPr id="10" name="object 10"/>
            <p:cNvSpPr/>
            <p:nvPr/>
          </p:nvSpPr>
          <p:spPr>
            <a:xfrm>
              <a:off x="704087" y="4889753"/>
              <a:ext cx="1722120" cy="8473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3752" y="4003166"/>
              <a:ext cx="843915" cy="1118235"/>
            </a:xfrm>
            <a:custGeom>
              <a:avLst/>
              <a:gdLst/>
              <a:ahLst/>
              <a:cxnLst/>
              <a:rect l="l" t="t" r="r" b="b"/>
              <a:pathLst>
                <a:path w="843914" h="1118235">
                  <a:moveTo>
                    <a:pt x="380125" y="830579"/>
                  </a:moveTo>
                  <a:lnTo>
                    <a:pt x="342138" y="830579"/>
                  </a:lnTo>
                  <a:lnTo>
                    <a:pt x="306450" y="861186"/>
                  </a:lnTo>
                  <a:lnTo>
                    <a:pt x="270129" y="891539"/>
                  </a:lnTo>
                  <a:lnTo>
                    <a:pt x="233045" y="921511"/>
                  </a:lnTo>
                  <a:lnTo>
                    <a:pt x="195199" y="951229"/>
                  </a:lnTo>
                  <a:lnTo>
                    <a:pt x="156845" y="980693"/>
                  </a:lnTo>
                  <a:lnTo>
                    <a:pt x="78867" y="1039367"/>
                  </a:lnTo>
                  <a:lnTo>
                    <a:pt x="0" y="1097787"/>
                  </a:lnTo>
                  <a:lnTo>
                    <a:pt x="14986" y="1118107"/>
                  </a:lnTo>
                  <a:lnTo>
                    <a:pt x="94106" y="1059687"/>
                  </a:lnTo>
                  <a:lnTo>
                    <a:pt x="172339" y="1000886"/>
                  </a:lnTo>
                  <a:lnTo>
                    <a:pt x="210820" y="971168"/>
                  </a:lnTo>
                  <a:lnTo>
                    <a:pt x="248920" y="941323"/>
                  </a:lnTo>
                  <a:lnTo>
                    <a:pt x="286385" y="911097"/>
                  </a:lnTo>
                  <a:lnTo>
                    <a:pt x="322961" y="880617"/>
                  </a:lnTo>
                  <a:lnTo>
                    <a:pt x="358775" y="849756"/>
                  </a:lnTo>
                  <a:lnTo>
                    <a:pt x="380125" y="830579"/>
                  </a:lnTo>
                  <a:close/>
                </a:path>
                <a:path w="843914" h="1118235">
                  <a:moveTo>
                    <a:pt x="195325" y="951102"/>
                  </a:moveTo>
                  <a:lnTo>
                    <a:pt x="195160" y="951229"/>
                  </a:lnTo>
                  <a:lnTo>
                    <a:pt x="195325" y="951102"/>
                  </a:lnTo>
                  <a:close/>
                </a:path>
                <a:path w="843914" h="1118235">
                  <a:moveTo>
                    <a:pt x="233172" y="921384"/>
                  </a:moveTo>
                  <a:lnTo>
                    <a:pt x="233010" y="921511"/>
                  </a:lnTo>
                  <a:lnTo>
                    <a:pt x="233172" y="921384"/>
                  </a:lnTo>
                  <a:close/>
                </a:path>
                <a:path w="843914" h="1118235">
                  <a:moveTo>
                    <a:pt x="270256" y="891412"/>
                  </a:moveTo>
                  <a:lnTo>
                    <a:pt x="270098" y="891539"/>
                  </a:lnTo>
                  <a:lnTo>
                    <a:pt x="270256" y="891412"/>
                  </a:lnTo>
                  <a:close/>
                </a:path>
                <a:path w="843914" h="1118235">
                  <a:moveTo>
                    <a:pt x="306578" y="861059"/>
                  </a:moveTo>
                  <a:lnTo>
                    <a:pt x="306426" y="861186"/>
                  </a:lnTo>
                  <a:lnTo>
                    <a:pt x="306578" y="861059"/>
                  </a:lnTo>
                  <a:close/>
                </a:path>
                <a:path w="843914" h="1118235">
                  <a:moveTo>
                    <a:pt x="376555" y="799591"/>
                  </a:moveTo>
                  <a:lnTo>
                    <a:pt x="341884" y="830706"/>
                  </a:lnTo>
                  <a:lnTo>
                    <a:pt x="342138" y="830579"/>
                  </a:lnTo>
                  <a:lnTo>
                    <a:pt x="380125" y="830579"/>
                  </a:lnTo>
                  <a:lnTo>
                    <a:pt x="393700" y="818387"/>
                  </a:lnTo>
                  <a:lnTo>
                    <a:pt x="413428" y="799845"/>
                  </a:lnTo>
                  <a:lnTo>
                    <a:pt x="376428" y="799845"/>
                  </a:lnTo>
                  <a:lnTo>
                    <a:pt x="376555" y="799591"/>
                  </a:lnTo>
                  <a:close/>
                </a:path>
                <a:path w="843914" h="1118235">
                  <a:moveTo>
                    <a:pt x="477264" y="736472"/>
                  </a:moveTo>
                  <a:lnTo>
                    <a:pt x="442087" y="736472"/>
                  </a:lnTo>
                  <a:lnTo>
                    <a:pt x="409702" y="768476"/>
                  </a:lnTo>
                  <a:lnTo>
                    <a:pt x="376428" y="799845"/>
                  </a:lnTo>
                  <a:lnTo>
                    <a:pt x="413428" y="799845"/>
                  </a:lnTo>
                  <a:lnTo>
                    <a:pt x="427481" y="786637"/>
                  </a:lnTo>
                  <a:lnTo>
                    <a:pt x="460121" y="754379"/>
                  </a:lnTo>
                  <a:lnTo>
                    <a:pt x="477264" y="736472"/>
                  </a:lnTo>
                  <a:close/>
                </a:path>
                <a:path w="843914" h="1118235">
                  <a:moveTo>
                    <a:pt x="535346" y="671575"/>
                  </a:moveTo>
                  <a:lnTo>
                    <a:pt x="502285" y="671575"/>
                  </a:lnTo>
                  <a:lnTo>
                    <a:pt x="472694" y="704595"/>
                  </a:lnTo>
                  <a:lnTo>
                    <a:pt x="441885" y="736671"/>
                  </a:lnTo>
                  <a:lnTo>
                    <a:pt x="442087" y="736472"/>
                  </a:lnTo>
                  <a:lnTo>
                    <a:pt x="477264" y="736472"/>
                  </a:lnTo>
                  <a:lnTo>
                    <a:pt x="491490" y="721613"/>
                  </a:lnTo>
                  <a:lnTo>
                    <a:pt x="521335" y="688339"/>
                  </a:lnTo>
                  <a:lnTo>
                    <a:pt x="535346" y="671575"/>
                  </a:lnTo>
                  <a:close/>
                </a:path>
                <a:path w="843914" h="1118235">
                  <a:moveTo>
                    <a:pt x="472948" y="704214"/>
                  </a:moveTo>
                  <a:lnTo>
                    <a:pt x="472583" y="704595"/>
                  </a:lnTo>
                  <a:lnTo>
                    <a:pt x="472948" y="704214"/>
                  </a:lnTo>
                  <a:close/>
                </a:path>
                <a:path w="843914" h="1118235">
                  <a:moveTo>
                    <a:pt x="562249" y="638174"/>
                  </a:moveTo>
                  <a:lnTo>
                    <a:pt x="530225" y="638174"/>
                  </a:lnTo>
                  <a:lnTo>
                    <a:pt x="502031" y="671829"/>
                  </a:lnTo>
                  <a:lnTo>
                    <a:pt x="502285" y="671575"/>
                  </a:lnTo>
                  <a:lnTo>
                    <a:pt x="535346" y="671575"/>
                  </a:lnTo>
                  <a:lnTo>
                    <a:pt x="549783" y="654303"/>
                  </a:lnTo>
                  <a:lnTo>
                    <a:pt x="562249" y="638174"/>
                  </a:lnTo>
                  <a:close/>
                </a:path>
                <a:path w="843914" h="1118235">
                  <a:moveTo>
                    <a:pt x="556387" y="604265"/>
                  </a:moveTo>
                  <a:lnTo>
                    <a:pt x="529844" y="638555"/>
                  </a:lnTo>
                  <a:lnTo>
                    <a:pt x="530225" y="638174"/>
                  </a:lnTo>
                  <a:lnTo>
                    <a:pt x="562249" y="638174"/>
                  </a:lnTo>
                  <a:lnTo>
                    <a:pt x="576580" y="619632"/>
                  </a:lnTo>
                  <a:lnTo>
                    <a:pt x="587125" y="604773"/>
                  </a:lnTo>
                  <a:lnTo>
                    <a:pt x="556133" y="604773"/>
                  </a:lnTo>
                  <a:lnTo>
                    <a:pt x="556387" y="604265"/>
                  </a:lnTo>
                  <a:close/>
                </a:path>
                <a:path w="843914" h="1118235">
                  <a:moveTo>
                    <a:pt x="633460" y="534542"/>
                  </a:moveTo>
                  <a:lnTo>
                    <a:pt x="603758" y="534542"/>
                  </a:lnTo>
                  <a:lnTo>
                    <a:pt x="580644" y="570229"/>
                  </a:lnTo>
                  <a:lnTo>
                    <a:pt x="556133" y="604773"/>
                  </a:lnTo>
                  <a:lnTo>
                    <a:pt x="587125" y="604773"/>
                  </a:lnTo>
                  <a:lnTo>
                    <a:pt x="601726" y="584199"/>
                  </a:lnTo>
                  <a:lnTo>
                    <a:pt x="625221" y="548258"/>
                  </a:lnTo>
                  <a:lnTo>
                    <a:pt x="633460" y="534542"/>
                  </a:lnTo>
                  <a:close/>
                </a:path>
                <a:path w="843914" h="1118235">
                  <a:moveTo>
                    <a:pt x="580898" y="569721"/>
                  </a:moveTo>
                  <a:lnTo>
                    <a:pt x="580539" y="570229"/>
                  </a:lnTo>
                  <a:lnTo>
                    <a:pt x="580898" y="569721"/>
                  </a:lnTo>
                  <a:close/>
                </a:path>
                <a:path w="843914" h="1118235">
                  <a:moveTo>
                    <a:pt x="654310" y="498728"/>
                  </a:moveTo>
                  <a:lnTo>
                    <a:pt x="625221" y="498728"/>
                  </a:lnTo>
                  <a:lnTo>
                    <a:pt x="603504" y="534923"/>
                  </a:lnTo>
                  <a:lnTo>
                    <a:pt x="603758" y="534542"/>
                  </a:lnTo>
                  <a:lnTo>
                    <a:pt x="633460" y="534542"/>
                  </a:lnTo>
                  <a:lnTo>
                    <a:pt x="647192" y="511682"/>
                  </a:lnTo>
                  <a:lnTo>
                    <a:pt x="654310" y="498728"/>
                  </a:lnTo>
                  <a:close/>
                </a:path>
                <a:path w="843914" h="1118235">
                  <a:moveTo>
                    <a:pt x="692128" y="425576"/>
                  </a:moveTo>
                  <a:lnTo>
                    <a:pt x="664083" y="425576"/>
                  </a:lnTo>
                  <a:lnTo>
                    <a:pt x="645160" y="462787"/>
                  </a:lnTo>
                  <a:lnTo>
                    <a:pt x="624967" y="499109"/>
                  </a:lnTo>
                  <a:lnTo>
                    <a:pt x="625221" y="498728"/>
                  </a:lnTo>
                  <a:lnTo>
                    <a:pt x="654310" y="498728"/>
                  </a:lnTo>
                  <a:lnTo>
                    <a:pt x="667639" y="474471"/>
                  </a:lnTo>
                  <a:lnTo>
                    <a:pt x="686816" y="436879"/>
                  </a:lnTo>
                  <a:lnTo>
                    <a:pt x="692128" y="425576"/>
                  </a:lnTo>
                  <a:close/>
                </a:path>
                <a:path w="843914" h="1118235">
                  <a:moveTo>
                    <a:pt x="645287" y="462406"/>
                  </a:moveTo>
                  <a:lnTo>
                    <a:pt x="645076" y="462787"/>
                  </a:lnTo>
                  <a:lnTo>
                    <a:pt x="645287" y="462406"/>
                  </a:lnTo>
                  <a:close/>
                </a:path>
                <a:path w="843914" h="1118235">
                  <a:moveTo>
                    <a:pt x="725585" y="350392"/>
                  </a:moveTo>
                  <a:lnTo>
                    <a:pt x="698119" y="350392"/>
                  </a:lnTo>
                  <a:lnTo>
                    <a:pt x="681482" y="388492"/>
                  </a:lnTo>
                  <a:lnTo>
                    <a:pt x="663829" y="425830"/>
                  </a:lnTo>
                  <a:lnTo>
                    <a:pt x="664083" y="425576"/>
                  </a:lnTo>
                  <a:lnTo>
                    <a:pt x="692128" y="425576"/>
                  </a:lnTo>
                  <a:lnTo>
                    <a:pt x="704723" y="398779"/>
                  </a:lnTo>
                  <a:lnTo>
                    <a:pt x="721487" y="360425"/>
                  </a:lnTo>
                  <a:lnTo>
                    <a:pt x="725585" y="350392"/>
                  </a:lnTo>
                  <a:close/>
                </a:path>
                <a:path w="843914" h="1118235">
                  <a:moveTo>
                    <a:pt x="681609" y="388111"/>
                  </a:moveTo>
                  <a:lnTo>
                    <a:pt x="681429" y="388492"/>
                  </a:lnTo>
                  <a:lnTo>
                    <a:pt x="681609" y="388111"/>
                  </a:lnTo>
                  <a:close/>
                </a:path>
                <a:path w="843914" h="1118235">
                  <a:moveTo>
                    <a:pt x="740932" y="312165"/>
                  </a:moveTo>
                  <a:lnTo>
                    <a:pt x="713740" y="312165"/>
                  </a:lnTo>
                  <a:lnTo>
                    <a:pt x="697992" y="350646"/>
                  </a:lnTo>
                  <a:lnTo>
                    <a:pt x="698119" y="350392"/>
                  </a:lnTo>
                  <a:lnTo>
                    <a:pt x="725585" y="350392"/>
                  </a:lnTo>
                  <a:lnTo>
                    <a:pt x="737362" y="321563"/>
                  </a:lnTo>
                  <a:lnTo>
                    <a:pt x="740932" y="312165"/>
                  </a:lnTo>
                  <a:close/>
                </a:path>
                <a:path w="843914" h="1118235">
                  <a:moveTo>
                    <a:pt x="755432" y="273557"/>
                  </a:moveTo>
                  <a:lnTo>
                    <a:pt x="728472" y="273557"/>
                  </a:lnTo>
                  <a:lnTo>
                    <a:pt x="713613" y="312419"/>
                  </a:lnTo>
                  <a:lnTo>
                    <a:pt x="713740" y="312165"/>
                  </a:lnTo>
                  <a:lnTo>
                    <a:pt x="740932" y="312165"/>
                  </a:lnTo>
                  <a:lnTo>
                    <a:pt x="752221" y="282447"/>
                  </a:lnTo>
                  <a:lnTo>
                    <a:pt x="755432" y="273557"/>
                  </a:lnTo>
                  <a:close/>
                </a:path>
                <a:path w="843914" h="1118235">
                  <a:moveTo>
                    <a:pt x="782454" y="195325"/>
                  </a:moveTo>
                  <a:lnTo>
                    <a:pt x="755777" y="195325"/>
                  </a:lnTo>
                  <a:lnTo>
                    <a:pt x="742442" y="234822"/>
                  </a:lnTo>
                  <a:lnTo>
                    <a:pt x="728345" y="273684"/>
                  </a:lnTo>
                  <a:lnTo>
                    <a:pt x="755432" y="273557"/>
                  </a:lnTo>
                  <a:lnTo>
                    <a:pt x="766445" y="243077"/>
                  </a:lnTo>
                  <a:lnTo>
                    <a:pt x="779780" y="203453"/>
                  </a:lnTo>
                  <a:lnTo>
                    <a:pt x="782454" y="195325"/>
                  </a:lnTo>
                  <a:close/>
                </a:path>
                <a:path w="843914" h="1118235">
                  <a:moveTo>
                    <a:pt x="742442" y="234568"/>
                  </a:moveTo>
                  <a:lnTo>
                    <a:pt x="742350" y="234822"/>
                  </a:lnTo>
                  <a:lnTo>
                    <a:pt x="742442" y="234568"/>
                  </a:lnTo>
                  <a:close/>
                </a:path>
                <a:path w="843914" h="1118235">
                  <a:moveTo>
                    <a:pt x="818444" y="76326"/>
                  </a:moveTo>
                  <a:lnTo>
                    <a:pt x="793115" y="76326"/>
                  </a:lnTo>
                  <a:lnTo>
                    <a:pt x="768604" y="156082"/>
                  </a:lnTo>
                  <a:lnTo>
                    <a:pt x="755650" y="195452"/>
                  </a:lnTo>
                  <a:lnTo>
                    <a:pt x="755777" y="195325"/>
                  </a:lnTo>
                  <a:lnTo>
                    <a:pt x="782454" y="195325"/>
                  </a:lnTo>
                  <a:lnTo>
                    <a:pt x="792861" y="163702"/>
                  </a:lnTo>
                  <a:lnTo>
                    <a:pt x="817372" y="83819"/>
                  </a:lnTo>
                  <a:lnTo>
                    <a:pt x="819498" y="76638"/>
                  </a:lnTo>
                  <a:lnTo>
                    <a:pt x="818444" y="76326"/>
                  </a:lnTo>
                  <a:close/>
                </a:path>
                <a:path w="843914" h="1118235">
                  <a:moveTo>
                    <a:pt x="768604" y="155828"/>
                  </a:moveTo>
                  <a:lnTo>
                    <a:pt x="768520" y="156082"/>
                  </a:lnTo>
                  <a:lnTo>
                    <a:pt x="768604" y="155828"/>
                  </a:lnTo>
                  <a:close/>
                </a:path>
                <a:path w="843914" h="1118235">
                  <a:moveTo>
                    <a:pt x="839082" y="57276"/>
                  </a:moveTo>
                  <a:lnTo>
                    <a:pt x="798703" y="57276"/>
                  </a:lnTo>
                  <a:lnTo>
                    <a:pt x="823087" y="64515"/>
                  </a:lnTo>
                  <a:lnTo>
                    <a:pt x="819498" y="76638"/>
                  </a:lnTo>
                  <a:lnTo>
                    <a:pt x="843788" y="83819"/>
                  </a:lnTo>
                  <a:lnTo>
                    <a:pt x="839082" y="57276"/>
                  </a:lnTo>
                  <a:close/>
                </a:path>
                <a:path w="843914" h="1118235">
                  <a:moveTo>
                    <a:pt x="798703" y="57276"/>
                  </a:moveTo>
                  <a:lnTo>
                    <a:pt x="795084" y="69420"/>
                  </a:lnTo>
                  <a:lnTo>
                    <a:pt x="819498" y="76638"/>
                  </a:lnTo>
                  <a:lnTo>
                    <a:pt x="823087" y="64515"/>
                  </a:lnTo>
                  <a:lnTo>
                    <a:pt x="798703" y="57276"/>
                  </a:lnTo>
                  <a:close/>
                </a:path>
                <a:path w="843914" h="1118235">
                  <a:moveTo>
                    <a:pt x="795084" y="69420"/>
                  </a:moveTo>
                  <a:lnTo>
                    <a:pt x="792988" y="76453"/>
                  </a:lnTo>
                  <a:lnTo>
                    <a:pt x="793115" y="76326"/>
                  </a:lnTo>
                  <a:lnTo>
                    <a:pt x="818444" y="76326"/>
                  </a:lnTo>
                  <a:lnTo>
                    <a:pt x="795084" y="69420"/>
                  </a:lnTo>
                  <a:close/>
                </a:path>
                <a:path w="843914" h="1118235">
                  <a:moveTo>
                    <a:pt x="828929" y="0"/>
                  </a:moveTo>
                  <a:lnTo>
                    <a:pt x="770763" y="62229"/>
                  </a:lnTo>
                  <a:lnTo>
                    <a:pt x="795084" y="69420"/>
                  </a:lnTo>
                  <a:lnTo>
                    <a:pt x="798703" y="57276"/>
                  </a:lnTo>
                  <a:lnTo>
                    <a:pt x="839082" y="57276"/>
                  </a:lnTo>
                  <a:lnTo>
                    <a:pt x="828929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46100" y="4177410"/>
          <a:ext cx="11115674" cy="1854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4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 gridSpan="3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20" dirty="0">
                          <a:latin typeface="Carlito"/>
                          <a:cs typeface="Carlito"/>
                        </a:rPr>
                        <a:t>Text/Logical </a:t>
                      </a:r>
                      <a:r>
                        <a:rPr sz="140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Meaning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Example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&amp;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28575">
                      <a:solidFill>
                        <a:srgbClr val="E6AE00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Concatenates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two values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to produce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one 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text</a:t>
                      </a:r>
                      <a:r>
                        <a:rPr sz="1400" spc="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string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[City] </a:t>
                      </a:r>
                      <a:r>
                        <a:rPr sz="1400" dirty="0">
                          <a:latin typeface="Carlito"/>
                          <a:cs typeface="Carlito"/>
                        </a:rPr>
                        <a:t>&amp; “ “ &amp;</a:t>
                      </a:r>
                      <a:r>
                        <a:rPr sz="14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[State]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28575" cap="flat" cmpd="sng" algn="ctr">
                      <a:solidFill>
                        <a:srgbClr val="E6A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rlito"/>
                          <a:cs typeface="Carlito"/>
                        </a:rPr>
                        <a:t>&amp;&amp;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28575">
                      <a:solidFill>
                        <a:srgbClr val="E6AE00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5" dirty="0">
                          <a:latin typeface="Carlito"/>
                          <a:cs typeface="Carlito"/>
                        </a:rPr>
                        <a:t>Create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an AND condition between two logical</a:t>
                      </a:r>
                      <a:r>
                        <a:rPr sz="1400" spc="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expressions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([State]=“MA”)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&amp;&amp;</a:t>
                      </a:r>
                      <a:r>
                        <a:rPr sz="14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([Quantity]&gt;10)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|| </a:t>
                      </a:r>
                      <a:r>
                        <a:rPr sz="1400" b="1" spc="-5" dirty="0">
                          <a:latin typeface="Carlito"/>
                          <a:cs typeface="Carlito"/>
                        </a:rPr>
                        <a:t>(double</a:t>
                      </a:r>
                      <a:r>
                        <a:rPr sz="1400" b="1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5" dirty="0">
                          <a:latin typeface="Carlito"/>
                          <a:cs typeface="Carlito"/>
                        </a:rPr>
                        <a:t>pipe)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E6A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5" dirty="0">
                          <a:latin typeface="Carlito"/>
                          <a:cs typeface="Carlito"/>
                        </a:rPr>
                        <a:t>Create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an OR condition between two logical</a:t>
                      </a:r>
                      <a:r>
                        <a:rPr sz="1400" spc="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expressions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([State]=“MA”)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||</a:t>
                      </a:r>
                      <a:r>
                        <a:rPr sz="14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([State]=“CT”)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IN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Creates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a logical OR condition based on a given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list (using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curly</a:t>
                      </a:r>
                      <a:r>
                        <a:rPr sz="1400" spc="1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brackets)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‘Store Lookup’[State]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IN { </a:t>
                      </a:r>
                      <a:r>
                        <a:rPr sz="1400" spc="-45" dirty="0">
                          <a:latin typeface="Carlito"/>
                          <a:cs typeface="Carlito"/>
                        </a:rPr>
                        <a:t>“MA”, </a:t>
                      </a:r>
                      <a:r>
                        <a:rPr sz="1400" spc="-25" dirty="0">
                          <a:latin typeface="Carlito"/>
                          <a:cs typeface="Carlito"/>
                        </a:rPr>
                        <a:t>“CT”, </a:t>
                      </a:r>
                      <a:r>
                        <a:rPr sz="1400" dirty="0">
                          <a:latin typeface="Carlito"/>
                          <a:cs typeface="Carlito"/>
                        </a:rPr>
                        <a:t>“NY”</a:t>
                      </a:r>
                      <a:r>
                        <a:rPr sz="1400" spc="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}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534666" y="3754373"/>
            <a:ext cx="17145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solidFill>
                  <a:srgbClr val="E6AE00"/>
                </a:solidFill>
                <a:latin typeface="Carlito"/>
                <a:cs typeface="Carlito"/>
              </a:rPr>
              <a:t>Pay attention </a:t>
            </a:r>
            <a:r>
              <a:rPr sz="1400" b="1" i="1" spc="-15" dirty="0">
                <a:solidFill>
                  <a:srgbClr val="E6AE00"/>
                </a:solidFill>
                <a:latin typeface="Carlito"/>
                <a:cs typeface="Carlito"/>
              </a:rPr>
              <a:t>to</a:t>
            </a:r>
            <a:r>
              <a:rPr sz="1400" b="1" i="1" spc="-25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400" b="1" i="1" spc="-5" dirty="0">
                <a:solidFill>
                  <a:srgbClr val="E6AE00"/>
                </a:solidFill>
                <a:latin typeface="Carlito"/>
                <a:cs typeface="Carlito"/>
              </a:rPr>
              <a:t>these!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13478" y="242569"/>
            <a:ext cx="2764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0" dirty="0">
                <a:latin typeface="Carlito"/>
                <a:cs typeface="Carlito"/>
              </a:rPr>
              <a:t>DAX</a:t>
            </a:r>
            <a:r>
              <a:rPr sz="3200" b="0" spc="-60" dirty="0">
                <a:latin typeface="Carlito"/>
                <a:cs typeface="Carlito"/>
              </a:rPr>
              <a:t> </a:t>
            </a:r>
            <a:r>
              <a:rPr sz="3200" b="0" spc="-50" dirty="0">
                <a:latin typeface="Carlito"/>
                <a:cs typeface="Carlito"/>
              </a:rPr>
              <a:t>OPERATORS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9478" y="1237488"/>
            <a:ext cx="1705356" cy="677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95688" y="1255268"/>
            <a:ext cx="139573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55" dirty="0">
                <a:solidFill>
                  <a:srgbClr val="FFFFFF"/>
                </a:solidFill>
                <a:latin typeface="Carlito"/>
                <a:cs typeface="Carlito"/>
              </a:rPr>
              <a:t>DATE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93864" y="1237488"/>
            <a:ext cx="1737359" cy="67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99756" y="1255268"/>
            <a:ext cx="92710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7782" y="1237488"/>
            <a:ext cx="1736597" cy="67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33166" y="1255268"/>
            <a:ext cx="92710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LOGICAL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9976" y="1237488"/>
            <a:ext cx="1736598" cy="67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351" y="1255268"/>
            <a:ext cx="1562735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45" dirty="0">
                <a:solidFill>
                  <a:srgbClr val="FFFFFF"/>
                </a:solidFill>
                <a:latin typeface="Carlito"/>
                <a:cs typeface="Carlito"/>
              </a:rPr>
              <a:t>MATH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Carlito"/>
                <a:cs typeface="Carlito"/>
              </a:rPr>
              <a:t>STATS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6538" y="1237488"/>
            <a:ext cx="1736598" cy="67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2176" y="1255268"/>
            <a:ext cx="92710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TEXT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931" y="6422644"/>
            <a:ext cx="9861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*</a:t>
            </a:r>
            <a:r>
              <a:rPr sz="1200" b="1" i="1" spc="-5" dirty="0">
                <a:latin typeface="Carlito"/>
                <a:cs typeface="Carlito"/>
              </a:rPr>
              <a:t>Note: </a:t>
            </a:r>
            <a:r>
              <a:rPr sz="1200" i="1" spc="-5" dirty="0">
                <a:latin typeface="Carlito"/>
                <a:cs typeface="Carlito"/>
              </a:rPr>
              <a:t>This </a:t>
            </a:r>
            <a:r>
              <a:rPr sz="1200" i="1" dirty="0">
                <a:latin typeface="Carlito"/>
                <a:cs typeface="Carlito"/>
              </a:rPr>
              <a:t>is </a:t>
            </a:r>
            <a:r>
              <a:rPr sz="1200" i="1" spc="-10" dirty="0">
                <a:latin typeface="Carlito"/>
                <a:cs typeface="Carlito"/>
              </a:rPr>
              <a:t>NOT </a:t>
            </a:r>
            <a:r>
              <a:rPr sz="1200" i="1" dirty="0">
                <a:latin typeface="Carlito"/>
                <a:cs typeface="Carlito"/>
              </a:rPr>
              <a:t>a </a:t>
            </a:r>
            <a:r>
              <a:rPr sz="1200" i="1" spc="-5" dirty="0">
                <a:latin typeface="Carlito"/>
                <a:cs typeface="Carlito"/>
              </a:rPr>
              <a:t>comprehensive list (does not </a:t>
            </a:r>
            <a:r>
              <a:rPr sz="1200" i="1" dirty="0">
                <a:latin typeface="Carlito"/>
                <a:cs typeface="Carlito"/>
              </a:rPr>
              <a:t>include </a:t>
            </a:r>
            <a:r>
              <a:rPr sz="1200" i="1" spc="-5" dirty="0">
                <a:latin typeface="Carlito"/>
                <a:cs typeface="Carlito"/>
              </a:rPr>
              <a:t>trigonometry functions, </a:t>
            </a:r>
            <a:r>
              <a:rPr sz="1200" i="1" spc="-10" dirty="0">
                <a:latin typeface="Carlito"/>
                <a:cs typeface="Carlito"/>
              </a:rPr>
              <a:t>parent/child </a:t>
            </a:r>
            <a:r>
              <a:rPr sz="1200" i="1" spc="-5" dirty="0">
                <a:latin typeface="Carlito"/>
                <a:cs typeface="Carlito"/>
              </a:rPr>
              <a:t>functions, information functions, or other </a:t>
            </a:r>
            <a:r>
              <a:rPr sz="1200" i="1" dirty="0">
                <a:latin typeface="Carlito"/>
                <a:cs typeface="Carlito"/>
              </a:rPr>
              <a:t>less </a:t>
            </a:r>
            <a:r>
              <a:rPr sz="1200" i="1" spc="-10" dirty="0">
                <a:latin typeface="Carlito"/>
                <a:cs typeface="Carlito"/>
              </a:rPr>
              <a:t>common</a:t>
            </a:r>
            <a:r>
              <a:rPr sz="1200" i="1" spc="8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functions)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737" y="2043683"/>
            <a:ext cx="1736089" cy="8305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5560" rIns="0" bIns="0" rtlCol="0">
            <a:spAutoFit/>
          </a:bodyPr>
          <a:lstStyle/>
          <a:p>
            <a:pPr marL="127000" marR="118745" indent="-635" algn="ctr">
              <a:lnSpc>
                <a:spcPct val="100000"/>
              </a:lnSpc>
              <a:spcBef>
                <a:spcPts val="280"/>
              </a:spcBef>
            </a:pPr>
            <a:r>
              <a:rPr sz="1200" i="1" dirty="0">
                <a:latin typeface="Carlito"/>
                <a:cs typeface="Carlito"/>
              </a:rPr>
              <a:t>Basic </a:t>
            </a:r>
            <a:r>
              <a:rPr sz="1200" b="1" i="1" dirty="0">
                <a:latin typeface="Carlito"/>
                <a:cs typeface="Carlito"/>
              </a:rPr>
              <a:t>aggregation  </a:t>
            </a:r>
            <a:r>
              <a:rPr sz="1200" i="1" spc="-5" dirty="0">
                <a:latin typeface="Carlito"/>
                <a:cs typeface="Carlito"/>
              </a:rPr>
              <a:t>functions as </a:t>
            </a:r>
            <a:r>
              <a:rPr sz="1200" i="1" dirty="0">
                <a:latin typeface="Carlito"/>
                <a:cs typeface="Carlito"/>
              </a:rPr>
              <a:t>well </a:t>
            </a:r>
            <a:r>
              <a:rPr sz="1200" i="1" spc="-5" dirty="0">
                <a:latin typeface="Carlito"/>
                <a:cs typeface="Carlito"/>
              </a:rPr>
              <a:t>as  </a:t>
            </a:r>
            <a:r>
              <a:rPr sz="1200" i="1" spc="-10" dirty="0">
                <a:latin typeface="Carlito"/>
                <a:cs typeface="Carlito"/>
              </a:rPr>
              <a:t>“</a:t>
            </a:r>
            <a:r>
              <a:rPr sz="1200" b="1" i="1" spc="-10" dirty="0">
                <a:latin typeface="Carlito"/>
                <a:cs typeface="Carlito"/>
              </a:rPr>
              <a:t>iterators</a:t>
            </a:r>
            <a:r>
              <a:rPr sz="1200" i="1" spc="-10" dirty="0">
                <a:latin typeface="Carlito"/>
                <a:cs typeface="Carlito"/>
              </a:rPr>
              <a:t>” </a:t>
            </a:r>
            <a:r>
              <a:rPr sz="1200" i="1" spc="-5" dirty="0">
                <a:latin typeface="Carlito"/>
                <a:cs typeface="Carlito"/>
              </a:rPr>
              <a:t>evaluated at  </a:t>
            </a:r>
            <a:r>
              <a:rPr sz="1200" i="1" dirty="0">
                <a:latin typeface="Carlito"/>
                <a:cs typeface="Carlito"/>
              </a:rPr>
              <a:t>the</a:t>
            </a:r>
            <a:r>
              <a:rPr sz="1200" i="1" spc="-1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row-level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816" y="2043683"/>
            <a:ext cx="1736089" cy="8305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5560" rIns="0" bIns="0" rtlCol="0">
            <a:spAutoFit/>
          </a:bodyPr>
          <a:lstStyle/>
          <a:p>
            <a:pPr marL="136525" marR="128905" algn="ctr">
              <a:lnSpc>
                <a:spcPct val="100000"/>
              </a:lnSpc>
              <a:spcBef>
                <a:spcPts val="280"/>
              </a:spcBef>
            </a:pPr>
            <a:r>
              <a:rPr sz="1200" b="1" i="1" spc="-5" dirty="0">
                <a:latin typeface="Carlito"/>
                <a:cs typeface="Carlito"/>
              </a:rPr>
              <a:t>Lookup </a:t>
            </a:r>
            <a:r>
              <a:rPr sz="1200" i="1" spc="-5" dirty="0">
                <a:latin typeface="Carlito"/>
                <a:cs typeface="Carlito"/>
              </a:rPr>
              <a:t>functions</a:t>
            </a:r>
            <a:r>
              <a:rPr sz="1200" i="1" spc="-7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based  on related </a:t>
            </a:r>
            <a:r>
              <a:rPr sz="1200" i="1" spc="-10" dirty="0">
                <a:latin typeface="Carlito"/>
                <a:cs typeface="Carlito"/>
              </a:rPr>
              <a:t>tables </a:t>
            </a:r>
            <a:r>
              <a:rPr sz="1200" i="1" spc="-5" dirty="0">
                <a:latin typeface="Carlito"/>
                <a:cs typeface="Carlito"/>
              </a:rPr>
              <a:t>and  </a:t>
            </a:r>
            <a:r>
              <a:rPr sz="1200" b="1" i="1" spc="-5" dirty="0">
                <a:latin typeface="Carlito"/>
                <a:cs typeface="Carlito"/>
              </a:rPr>
              <a:t>filtering </a:t>
            </a:r>
            <a:r>
              <a:rPr sz="1200" i="1" spc="-5" dirty="0">
                <a:latin typeface="Carlito"/>
                <a:cs typeface="Carlito"/>
              </a:rPr>
              <a:t>functions </a:t>
            </a:r>
            <a:r>
              <a:rPr sz="1200" i="1" spc="-10" dirty="0">
                <a:latin typeface="Carlito"/>
                <a:cs typeface="Carlito"/>
              </a:rPr>
              <a:t>for  </a:t>
            </a:r>
            <a:r>
              <a:rPr sz="1200" i="1" spc="-5" dirty="0">
                <a:latin typeface="Carlito"/>
                <a:cs typeface="Carlito"/>
              </a:rPr>
              <a:t>dynamic</a:t>
            </a:r>
            <a:r>
              <a:rPr sz="1200" i="1" spc="-25" dirty="0">
                <a:latin typeface="Carlito"/>
                <a:cs typeface="Carlito"/>
              </a:rPr>
              <a:t> </a:t>
            </a:r>
            <a:r>
              <a:rPr sz="1200" i="1" spc="-10" dirty="0">
                <a:latin typeface="Carlito"/>
                <a:cs typeface="Carlito"/>
              </a:rPr>
              <a:t>calculations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0923" y="2045970"/>
            <a:ext cx="1736089" cy="83185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84455" algn="ctr">
              <a:lnSpc>
                <a:spcPct val="100000"/>
              </a:lnSpc>
              <a:spcBef>
                <a:spcPts val="285"/>
              </a:spcBef>
            </a:pPr>
            <a:r>
              <a:rPr sz="1200" i="1" spc="-10" dirty="0">
                <a:latin typeface="Carlito"/>
                <a:cs typeface="Carlito"/>
              </a:rPr>
              <a:t>Functions for </a:t>
            </a:r>
            <a:r>
              <a:rPr sz="1200" i="1" dirty="0">
                <a:latin typeface="Carlito"/>
                <a:cs typeface="Carlito"/>
              </a:rPr>
              <a:t>returning  </a:t>
            </a:r>
            <a:r>
              <a:rPr sz="1200" i="1" spc="-5" dirty="0">
                <a:latin typeface="Carlito"/>
                <a:cs typeface="Carlito"/>
              </a:rPr>
              <a:t>information about</a:t>
            </a:r>
            <a:r>
              <a:rPr sz="1200" i="1" spc="-95" dirty="0">
                <a:latin typeface="Carlito"/>
                <a:cs typeface="Carlito"/>
              </a:rPr>
              <a:t> </a:t>
            </a:r>
            <a:r>
              <a:rPr sz="1200" i="1" dirty="0">
                <a:latin typeface="Carlito"/>
                <a:cs typeface="Carlito"/>
              </a:rPr>
              <a:t>values  in a </a:t>
            </a:r>
            <a:r>
              <a:rPr sz="1200" i="1" spc="-5" dirty="0">
                <a:latin typeface="Carlito"/>
                <a:cs typeface="Carlito"/>
              </a:rPr>
              <a:t>given </a:t>
            </a:r>
            <a:r>
              <a:rPr sz="1200" b="1" i="1" spc="-5" dirty="0">
                <a:latin typeface="Carlito"/>
                <a:cs typeface="Carlito"/>
              </a:rPr>
              <a:t>conditional  </a:t>
            </a:r>
            <a:r>
              <a:rPr sz="1200" b="1" i="1" spc="-10" dirty="0">
                <a:latin typeface="Carlito"/>
                <a:cs typeface="Carlito"/>
              </a:rPr>
              <a:t>expression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5108" y="2043683"/>
            <a:ext cx="1736725" cy="8305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5560" rIns="0" bIns="0" rtlCol="0">
            <a:spAutoFit/>
          </a:bodyPr>
          <a:lstStyle/>
          <a:p>
            <a:pPr marL="123189" marR="114935" algn="ctr">
              <a:lnSpc>
                <a:spcPct val="100000"/>
              </a:lnSpc>
              <a:spcBef>
                <a:spcPts val="280"/>
              </a:spcBef>
            </a:pPr>
            <a:r>
              <a:rPr sz="1200" i="1" spc="-10" dirty="0">
                <a:latin typeface="Carlito"/>
                <a:cs typeface="Carlito"/>
              </a:rPr>
              <a:t>Functions to</a:t>
            </a:r>
            <a:r>
              <a:rPr sz="1200" i="1" spc="-4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manipulate  </a:t>
            </a:r>
            <a:r>
              <a:rPr sz="1200" b="1" i="1" spc="-15" dirty="0">
                <a:latin typeface="Carlito"/>
                <a:cs typeface="Carlito"/>
              </a:rPr>
              <a:t>text </a:t>
            </a:r>
            <a:r>
              <a:rPr sz="1200" b="1" i="1" spc="-5" dirty="0">
                <a:latin typeface="Carlito"/>
                <a:cs typeface="Carlito"/>
              </a:rPr>
              <a:t>strings </a:t>
            </a:r>
            <a:r>
              <a:rPr sz="1200" i="1" dirty="0">
                <a:latin typeface="Carlito"/>
                <a:cs typeface="Carlito"/>
              </a:rPr>
              <a:t>or </a:t>
            </a:r>
            <a:r>
              <a:rPr sz="1200" b="1" i="1" spc="-10" dirty="0">
                <a:latin typeface="Carlito"/>
                <a:cs typeface="Carlito"/>
              </a:rPr>
              <a:t>control  </a:t>
            </a:r>
            <a:r>
              <a:rPr sz="1200" b="1" i="1" spc="-5" dirty="0">
                <a:latin typeface="Carlito"/>
                <a:cs typeface="Carlito"/>
              </a:rPr>
              <a:t>formats </a:t>
            </a:r>
            <a:r>
              <a:rPr sz="1200" i="1" spc="-10" dirty="0">
                <a:latin typeface="Carlito"/>
                <a:cs typeface="Carlito"/>
              </a:rPr>
              <a:t>for </a:t>
            </a:r>
            <a:r>
              <a:rPr sz="1200" i="1" spc="-5" dirty="0">
                <a:latin typeface="Carlito"/>
                <a:cs typeface="Carlito"/>
              </a:rPr>
              <a:t>dates,</a:t>
            </a:r>
            <a:r>
              <a:rPr sz="1200" i="1" spc="-70" dirty="0">
                <a:latin typeface="Carlito"/>
                <a:cs typeface="Carlito"/>
              </a:rPr>
              <a:t> </a:t>
            </a:r>
            <a:r>
              <a:rPr sz="1200" i="1" dirty="0">
                <a:latin typeface="Carlito"/>
                <a:cs typeface="Carlito"/>
              </a:rPr>
              <a:t>times  </a:t>
            </a:r>
            <a:r>
              <a:rPr sz="1200" i="1" spc="-5" dirty="0">
                <a:latin typeface="Carlito"/>
                <a:cs typeface="Carlito"/>
              </a:rPr>
              <a:t>or</a:t>
            </a:r>
            <a:r>
              <a:rPr sz="1200" i="1" spc="-10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numbers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24238" y="2043683"/>
            <a:ext cx="1736725" cy="8305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5560" rIns="0" bIns="0" rtlCol="0">
            <a:spAutoFit/>
          </a:bodyPr>
          <a:lstStyle/>
          <a:p>
            <a:pPr marL="154940" marR="146050" indent="-1270" algn="ctr">
              <a:lnSpc>
                <a:spcPct val="100000"/>
              </a:lnSpc>
              <a:spcBef>
                <a:spcPts val="280"/>
              </a:spcBef>
            </a:pPr>
            <a:r>
              <a:rPr sz="1200" i="1" dirty="0">
                <a:latin typeface="Carlito"/>
                <a:cs typeface="Carlito"/>
              </a:rPr>
              <a:t>Basic </a:t>
            </a:r>
            <a:r>
              <a:rPr sz="1200" b="1" i="1" spc="-5" dirty="0">
                <a:latin typeface="Carlito"/>
                <a:cs typeface="Carlito"/>
              </a:rPr>
              <a:t>date </a:t>
            </a:r>
            <a:r>
              <a:rPr sz="1200" b="1" i="1" dirty="0">
                <a:latin typeface="Carlito"/>
                <a:cs typeface="Carlito"/>
              </a:rPr>
              <a:t>and </a:t>
            </a:r>
            <a:r>
              <a:rPr sz="1200" b="1" i="1" spc="-5" dirty="0">
                <a:latin typeface="Carlito"/>
                <a:cs typeface="Carlito"/>
              </a:rPr>
              <a:t>time  </a:t>
            </a:r>
            <a:r>
              <a:rPr sz="1200" i="1" spc="-5" dirty="0">
                <a:latin typeface="Carlito"/>
                <a:cs typeface="Carlito"/>
              </a:rPr>
              <a:t>functions as </a:t>
            </a:r>
            <a:r>
              <a:rPr sz="1200" i="1" dirty="0">
                <a:latin typeface="Carlito"/>
                <a:cs typeface="Carlito"/>
              </a:rPr>
              <a:t>well </a:t>
            </a:r>
            <a:r>
              <a:rPr sz="1200" i="1" spc="-5" dirty="0">
                <a:latin typeface="Carlito"/>
                <a:cs typeface="Carlito"/>
              </a:rPr>
              <a:t>as  advanced </a:t>
            </a:r>
            <a:r>
              <a:rPr sz="1200" b="1" i="1" spc="-5" dirty="0">
                <a:latin typeface="Carlito"/>
                <a:cs typeface="Carlito"/>
              </a:rPr>
              <a:t>time  intelligence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i="1" spc="-5" dirty="0">
                <a:latin typeface="Carlito"/>
                <a:cs typeface="Carlito"/>
              </a:rPr>
              <a:t>operations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627" y="3026155"/>
            <a:ext cx="1268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Common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Examples: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1077" y="3285235"/>
            <a:ext cx="134048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SUM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AVERAGE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MAX/MIN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DIVIDE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COUNT/COUNTA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COUNTROWS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DISTINCTCOUNT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627" y="4748529"/>
            <a:ext cx="1193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latin typeface="Carlito"/>
                <a:cs typeface="Carlito"/>
              </a:rPr>
              <a:t>Iterator</a:t>
            </a:r>
            <a:r>
              <a:rPr sz="1200" b="1" i="1" spc="-20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Functions: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1077" y="5007609"/>
            <a:ext cx="10934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SUMX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AVERAGEX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MAXX/MINX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RANKX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COUNTX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0064" y="3026155"/>
            <a:ext cx="1268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Common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Examples: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1514" y="3285235"/>
            <a:ext cx="1444625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CALCULATE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FILTER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ALL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ALLEXCEPT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RELATED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RELATEDTABLE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DISTINCT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VALUES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EARLIER/EARLIEST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HASONEVALUE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HASONEFILTER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ISFILTERED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USERELATIONSHIP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07538" y="3026155"/>
            <a:ext cx="1268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Common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Examples: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8988" y="3285235"/>
            <a:ext cx="84264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IF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IFER</a:t>
            </a:r>
            <a:r>
              <a:rPr sz="1200" spc="-10" dirty="0">
                <a:latin typeface="Carlito"/>
                <a:cs typeface="Carlito"/>
              </a:rPr>
              <a:t>R</a:t>
            </a:r>
            <a:r>
              <a:rPr sz="1200" spc="-5" dirty="0">
                <a:latin typeface="Carlito"/>
                <a:cs typeface="Carlito"/>
              </a:rPr>
              <a:t>OR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dirty="0">
                <a:latin typeface="Carlito"/>
                <a:cs typeface="Carlito"/>
              </a:rPr>
              <a:t>AND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OR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NOT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SWITCH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TRUE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FALSE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43246" y="3023361"/>
            <a:ext cx="1268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Common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Examples: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14696" y="3282441"/>
            <a:ext cx="13525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5" dirty="0">
                <a:latin typeface="Carlito"/>
                <a:cs typeface="Carlito"/>
              </a:rPr>
              <a:t>CONCATENATE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5" dirty="0">
                <a:latin typeface="Carlito"/>
                <a:cs typeface="Carlito"/>
              </a:rPr>
              <a:t>FORMAT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LEFT/MID/RIGHT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UPPER/LOWER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PROPER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LEN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SEARCH/FIND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REPLACE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REPT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rlito"/>
                <a:cs typeface="Carlito"/>
              </a:rPr>
              <a:t>SUBSTITUTE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TRIM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UNICHAR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22892" y="3023361"/>
            <a:ext cx="1268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Common</a:t>
            </a:r>
            <a:r>
              <a:rPr sz="1200" b="1" i="1" spc="-4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Examples: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94342" y="3282441"/>
            <a:ext cx="18338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DATEDIFF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YEARFRAC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YEAR/MONTH/DAY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rlito"/>
                <a:cs typeface="Carlito"/>
              </a:rPr>
              <a:t>HOUR/MINUTE/SECOND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30" dirty="0">
                <a:latin typeface="Carlito"/>
                <a:cs typeface="Carlito"/>
              </a:rPr>
              <a:t>TODAY/NOW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WEEKDAY/WEEKNUM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22892" y="4547361"/>
            <a:ext cx="1784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Carlito"/>
                <a:cs typeface="Carlito"/>
              </a:rPr>
              <a:t>Time </a:t>
            </a:r>
            <a:r>
              <a:rPr sz="1200" b="1" i="1" spc="-10" dirty="0">
                <a:latin typeface="Carlito"/>
                <a:cs typeface="Carlito"/>
              </a:rPr>
              <a:t>Intelligence</a:t>
            </a:r>
            <a:r>
              <a:rPr sz="1200" b="1" i="1" spc="10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Functions: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94342" y="4806442"/>
            <a:ext cx="13004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5" dirty="0">
                <a:latin typeface="Carlito"/>
                <a:cs typeface="Carlito"/>
              </a:rPr>
              <a:t>DATESYTD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5" dirty="0">
                <a:latin typeface="Carlito"/>
                <a:cs typeface="Carlito"/>
              </a:rPr>
              <a:t>DATESQTD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DATESMTD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20" dirty="0">
                <a:latin typeface="Carlito"/>
                <a:cs typeface="Carlito"/>
              </a:rPr>
              <a:t>DATEADD</a:t>
            </a:r>
            <a:endParaRPr sz="12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5" dirty="0">
                <a:latin typeface="Carlito"/>
                <a:cs typeface="Carlito"/>
              </a:rPr>
              <a:t>DATESINPERIOD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52700" y="1078991"/>
            <a:ext cx="0" cy="5140960"/>
          </a:xfrm>
          <a:custGeom>
            <a:avLst/>
            <a:gdLst/>
            <a:ahLst/>
            <a:cxnLst/>
            <a:rect l="l" t="t" r="r" b="b"/>
            <a:pathLst>
              <a:path h="5140960">
                <a:moveTo>
                  <a:pt x="0" y="0"/>
                </a:moveTo>
                <a:lnTo>
                  <a:pt x="0" y="514078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9076" y="1078991"/>
            <a:ext cx="0" cy="5140960"/>
          </a:xfrm>
          <a:custGeom>
            <a:avLst/>
            <a:gdLst/>
            <a:ahLst/>
            <a:cxnLst/>
            <a:rect l="l" t="t" r="r" b="b"/>
            <a:pathLst>
              <a:path h="5140960">
                <a:moveTo>
                  <a:pt x="0" y="0"/>
                </a:moveTo>
                <a:lnTo>
                  <a:pt x="0" y="514078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40880" y="1078991"/>
            <a:ext cx="0" cy="5140960"/>
          </a:xfrm>
          <a:custGeom>
            <a:avLst/>
            <a:gdLst/>
            <a:ahLst/>
            <a:cxnLst/>
            <a:rect l="l" t="t" r="r" b="b"/>
            <a:pathLst>
              <a:path h="5140960">
                <a:moveTo>
                  <a:pt x="0" y="0"/>
                </a:moveTo>
                <a:lnTo>
                  <a:pt x="0" y="514078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84207" y="1078991"/>
            <a:ext cx="0" cy="5140960"/>
          </a:xfrm>
          <a:custGeom>
            <a:avLst/>
            <a:gdLst/>
            <a:ahLst/>
            <a:cxnLst/>
            <a:rect l="l" t="t" r="r" b="b"/>
            <a:pathLst>
              <a:path h="5140960">
                <a:moveTo>
                  <a:pt x="0" y="0"/>
                </a:moveTo>
                <a:lnTo>
                  <a:pt x="0" y="514078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33420" y="242569"/>
            <a:ext cx="572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Carlito"/>
                <a:cs typeface="Carlito"/>
              </a:rPr>
              <a:t>COMMON </a:t>
            </a:r>
            <a:r>
              <a:rPr sz="3200" b="0" spc="-5" dirty="0">
                <a:latin typeface="Carlito"/>
                <a:cs typeface="Carlito"/>
              </a:rPr>
              <a:t>FUNCTION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35" dirty="0">
                <a:latin typeface="Carlito"/>
                <a:cs typeface="Carlito"/>
              </a:rPr>
              <a:t>CATEGORIES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0044" y="2369566"/>
            <a:ext cx="443865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10" dirty="0">
                <a:solidFill>
                  <a:srgbClr val="E6AE00"/>
                </a:solidFill>
                <a:latin typeface="Carlito"/>
                <a:cs typeface="Carlito"/>
              </a:rPr>
              <a:t>HOUR/MINUTE/SECOND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(Datetime)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862" y="2219705"/>
            <a:ext cx="1943862" cy="75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5112" y="2266442"/>
            <a:ext cx="1755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HOUR/MINUTE/ 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94788" y="2218182"/>
            <a:ext cx="3349752" cy="753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68523" y="2358898"/>
            <a:ext cx="3004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hour (0-23),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minute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(0-59),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or  second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(0-59) of a given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datetime</a:t>
            </a:r>
            <a:r>
              <a:rPr sz="1400" i="1" spc="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value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862" y="3781044"/>
            <a:ext cx="1943862" cy="752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295" y="3824223"/>
            <a:ext cx="1349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779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solidFill>
                  <a:srgbClr val="FFFFFF"/>
                </a:solidFill>
                <a:latin typeface="Carlito"/>
                <a:cs typeface="Carlito"/>
              </a:rPr>
              <a:t>WEEKDAY/ 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WEEK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UM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9005" y="1254252"/>
            <a:ext cx="1944624" cy="81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5827" y="1330959"/>
            <a:ext cx="1492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95"/>
              </a:spcBef>
            </a:pPr>
            <a:r>
              <a:rPr sz="2000" b="1" spc="-5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000" b="1" spc="-16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000" b="1" spc="-14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/MONTH/ 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862" y="3124949"/>
            <a:ext cx="1943862" cy="5097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8998" y="3199638"/>
            <a:ext cx="15468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45" dirty="0">
                <a:solidFill>
                  <a:srgbClr val="FFFFFF"/>
                </a:solidFill>
                <a:latin typeface="Carlito"/>
                <a:cs typeface="Carlito"/>
              </a:rPr>
              <a:t>TODAY/NOW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4788" y="3772661"/>
            <a:ext cx="3349752" cy="751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83942" y="3912615"/>
            <a:ext cx="3171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weekday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number from 1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(Sunday) 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7 (Saturday), or the week # of the</a:t>
            </a:r>
            <a:r>
              <a:rPr sz="1400" i="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year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0044" y="3926332"/>
            <a:ext cx="521271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5" dirty="0">
                <a:solidFill>
                  <a:srgbClr val="E6AE00"/>
                </a:solidFill>
                <a:latin typeface="Carlito"/>
                <a:cs typeface="Carlito"/>
              </a:rPr>
              <a:t>WEEKDAY/WEEKNUM</a:t>
            </a: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(Date,</a:t>
            </a:r>
            <a:r>
              <a:rPr sz="2300" spc="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i="1" spc="-20" dirty="0">
                <a:solidFill>
                  <a:srgbClr val="A6A6A6"/>
                </a:solidFill>
                <a:latin typeface="Carlito"/>
                <a:cs typeface="Carlito"/>
              </a:rPr>
              <a:t>[ReturnType]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3932" y="1253489"/>
            <a:ext cx="3350514" cy="818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99435" y="1426718"/>
            <a:ext cx="316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045" marR="5080" indent="-9398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day of the month (1-31), month  of the year (1-12), or year of a given</a:t>
            </a:r>
            <a:r>
              <a:rPr sz="1400" i="1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date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94788" y="3118091"/>
            <a:ext cx="3349752" cy="508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91967" y="3243072"/>
            <a:ext cx="27565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current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date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exact</a:t>
            </a:r>
            <a:r>
              <a:rPr sz="1400" i="1" spc="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0044" y="3156712"/>
            <a:ext cx="192087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4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45" dirty="0">
                <a:solidFill>
                  <a:srgbClr val="E6AE00"/>
                </a:solidFill>
                <a:latin typeface="Carlito"/>
                <a:cs typeface="Carlito"/>
              </a:rPr>
              <a:t>TODAY/NOW</a:t>
            </a:r>
            <a:r>
              <a:rPr sz="2300" spc="-45" dirty="0">
                <a:solidFill>
                  <a:srgbClr val="252525"/>
                </a:solidFill>
                <a:latin typeface="Carlito"/>
                <a:cs typeface="Carlito"/>
              </a:rPr>
              <a:t>()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40044" y="1447038"/>
            <a:ext cx="322389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65" dirty="0">
                <a:solidFill>
                  <a:srgbClr val="E6AE00"/>
                </a:solidFill>
                <a:latin typeface="Carlito"/>
                <a:cs typeface="Carlito"/>
              </a:rPr>
              <a:t>D</a:t>
            </a:r>
            <a:r>
              <a:rPr sz="2300" b="1" spc="-195" dirty="0">
                <a:solidFill>
                  <a:srgbClr val="E6AE00"/>
                </a:solidFill>
                <a:latin typeface="Carlito"/>
                <a:cs typeface="Carlito"/>
              </a:rPr>
              <a:t>A</a:t>
            </a:r>
            <a:r>
              <a:rPr sz="2300" b="1" spc="-160" dirty="0">
                <a:solidFill>
                  <a:srgbClr val="E6AE00"/>
                </a:solidFill>
                <a:latin typeface="Carlito"/>
                <a:cs typeface="Carlito"/>
              </a:rPr>
              <a:t>Y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/MONTH</a:t>
            </a:r>
            <a:r>
              <a:rPr sz="2300" b="1" dirty="0">
                <a:solidFill>
                  <a:srgbClr val="E6AE00"/>
                </a:solidFill>
                <a:latin typeface="Carlito"/>
                <a:cs typeface="Carlito"/>
              </a:rPr>
              <a:t>/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Y</a:t>
            </a:r>
            <a:r>
              <a:rPr sz="2300" b="1" spc="-35" dirty="0">
                <a:solidFill>
                  <a:srgbClr val="E6AE00"/>
                </a:solidFill>
                <a:latin typeface="Carlito"/>
                <a:cs typeface="Carlito"/>
              </a:rPr>
              <a:t>E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AR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(D</a:t>
            </a:r>
            <a:r>
              <a:rPr sz="2300" spc="-35" dirty="0">
                <a:solidFill>
                  <a:srgbClr val="252525"/>
                </a:solidFill>
                <a:latin typeface="Carlito"/>
                <a:cs typeface="Carlito"/>
              </a:rPr>
              <a:t>at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e)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9862" y="4679429"/>
            <a:ext cx="1943862" cy="4732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4059" y="4735829"/>
            <a:ext cx="13157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4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OMONTH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4788" y="4670297"/>
            <a:ext cx="3349752" cy="472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86811" y="4670805"/>
            <a:ext cx="2966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76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date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of 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last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day of the  month, +/- a specified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1400" i="1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months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0044" y="4691633"/>
            <a:ext cx="38430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10" dirty="0">
                <a:solidFill>
                  <a:srgbClr val="E6AE00"/>
                </a:solidFill>
                <a:latin typeface="Carlito"/>
                <a:cs typeface="Carlito"/>
              </a:rPr>
              <a:t>EOMONTH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(StartDate,</a:t>
            </a:r>
            <a:r>
              <a:rPr sz="23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Months)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9005" y="5289029"/>
            <a:ext cx="1944624" cy="742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12800" y="5480050"/>
            <a:ext cx="1177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000" b="1" spc="-16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TEDIF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03932" y="5289041"/>
            <a:ext cx="3350514" cy="7414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45917" y="5423915"/>
            <a:ext cx="3068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305" marR="5080" indent="-52324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difference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between two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dates, 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based on a selected</a:t>
            </a:r>
            <a:r>
              <a:rPr sz="1400" i="1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interval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40044" y="5452109"/>
            <a:ext cx="408940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5" dirty="0">
                <a:solidFill>
                  <a:srgbClr val="E6AE00"/>
                </a:solidFill>
                <a:latin typeface="Carlito"/>
                <a:cs typeface="Carlito"/>
              </a:rPr>
              <a:t>DATEDIFF</a:t>
            </a: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(Date1, 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Date2,</a:t>
            </a:r>
            <a:r>
              <a:rPr sz="2300" spc="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Interval)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63544" y="242569"/>
            <a:ext cx="52622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BASIC </a:t>
            </a:r>
            <a:r>
              <a:rPr sz="3200" b="0" spc="-80" dirty="0">
                <a:latin typeface="Carlito"/>
                <a:cs typeface="Carlito"/>
              </a:rPr>
              <a:t>DATE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5" dirty="0">
                <a:latin typeface="Carlito"/>
                <a:cs typeface="Carlito"/>
              </a:rPr>
              <a:t>TIME</a:t>
            </a:r>
            <a:r>
              <a:rPr sz="3200" b="0" spc="-110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FUNCTIONS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2761" y="1577086"/>
            <a:ext cx="520573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IF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(LogicalTest, ResultIfTrue,</a:t>
            </a:r>
            <a:r>
              <a:rPr sz="2300" spc="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i="1" spc="-10" dirty="0">
                <a:solidFill>
                  <a:srgbClr val="A6A6A6"/>
                </a:solidFill>
                <a:latin typeface="Carlito"/>
                <a:cs typeface="Carlito"/>
              </a:rPr>
              <a:t>[ResultIfFalse]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580" y="1350263"/>
            <a:ext cx="1828038" cy="918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7825" y="1595120"/>
            <a:ext cx="43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1155" y="1350263"/>
            <a:ext cx="3371088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66670" y="1466341"/>
            <a:ext cx="30213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Checks </a:t>
            </a:r>
            <a:r>
              <a:rPr sz="1400" i="1" dirty="0">
                <a:solidFill>
                  <a:srgbClr val="404040"/>
                </a:solidFill>
                <a:latin typeface="Carlito"/>
                <a:cs typeface="Carlito"/>
              </a:rPr>
              <a:t>if a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given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condition </a:t>
            </a:r>
            <a:r>
              <a:rPr sz="1400" i="1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met, and  returns one value if 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condition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is TRUE,  and another if 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condition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sz="1400" i="1" spc="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FALSE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580" y="3734561"/>
            <a:ext cx="1828038" cy="91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0280" y="3978910"/>
            <a:ext cx="7867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580" y="4926329"/>
            <a:ext cx="1828038" cy="91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0102" y="5171440"/>
            <a:ext cx="58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580" y="2542032"/>
            <a:ext cx="1828038" cy="919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5009" y="2787141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IFER</a:t>
            </a:r>
            <a:r>
              <a:rPr sz="2400" b="1" spc="-2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91155" y="3733800"/>
            <a:ext cx="3371088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7807" y="3850639"/>
            <a:ext cx="30981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Checks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whether both arguments are TRUE,  and returns TRUE if both arguments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are 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TRUE, otherwise returns</a:t>
            </a:r>
            <a:r>
              <a:rPr sz="1400" i="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FALSE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6102" y="3950461"/>
            <a:ext cx="307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5" dirty="0">
                <a:solidFill>
                  <a:srgbClr val="E6AE00"/>
                </a:solidFill>
                <a:latin typeface="Carlito"/>
                <a:cs typeface="Carlito"/>
              </a:rPr>
              <a:t>AND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(Logical1,</a:t>
            </a:r>
            <a:r>
              <a:rPr sz="240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Logical2)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91155" y="4925567"/>
            <a:ext cx="3371088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66670" y="5042661"/>
            <a:ext cx="30219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Checks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whether one of the arguments is  TRUE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return TRUE, and returns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if  both arguments are</a:t>
            </a:r>
            <a:r>
              <a:rPr sz="1400" i="1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FALSE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91155" y="2542032"/>
            <a:ext cx="3371088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6660" y="2658618"/>
            <a:ext cx="31826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Evaluates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expression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and returns a 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specified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value if 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expression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an  </a:t>
            </a:r>
            <a:r>
              <a:rPr sz="1400" i="1" spc="-20" dirty="0">
                <a:solidFill>
                  <a:srgbClr val="404040"/>
                </a:solidFill>
                <a:latin typeface="Carlito"/>
                <a:cs typeface="Carlito"/>
              </a:rPr>
              <a:t>error,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otherwise returns 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expression</a:t>
            </a:r>
            <a:r>
              <a:rPr sz="1400" i="1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itself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2734" y="2755391"/>
            <a:ext cx="375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15" dirty="0">
                <a:solidFill>
                  <a:srgbClr val="E6AE00"/>
                </a:solidFill>
                <a:latin typeface="Carlito"/>
                <a:cs typeface="Carlito"/>
              </a:rPr>
              <a:t>IFERROR</a:t>
            </a: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(Value,</a:t>
            </a:r>
            <a:r>
              <a:rPr sz="240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ValueIfError)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6102" y="5145785"/>
            <a:ext cx="287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5" dirty="0">
                <a:solidFill>
                  <a:srgbClr val="E6AE00"/>
                </a:solidFill>
                <a:latin typeface="Carlito"/>
                <a:cs typeface="Carlito"/>
              </a:rPr>
              <a:t>OR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(Logical1,</a:t>
            </a:r>
            <a:r>
              <a:rPr sz="240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Logical2)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50578" y="4204716"/>
            <a:ext cx="184975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Use the 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&amp;&amp;</a:t>
            </a:r>
            <a:r>
              <a:rPr sz="1600" b="1" i="1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endParaRPr sz="1600">
              <a:latin typeface="Carlito"/>
              <a:cs typeface="Carlito"/>
            </a:endParaRPr>
          </a:p>
          <a:p>
            <a:pPr marL="12700" marR="78105">
              <a:lnSpc>
                <a:spcPct val="100000"/>
              </a:lnSpc>
            </a:pP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||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you 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want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include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more  than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two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conditions!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75457" y="242569"/>
            <a:ext cx="6640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BASIC </a:t>
            </a:r>
            <a:r>
              <a:rPr sz="3200" b="0" spc="-15" dirty="0">
                <a:latin typeface="Carlito"/>
                <a:cs typeface="Carlito"/>
              </a:rPr>
              <a:t>LOGICAL </a:t>
            </a:r>
            <a:r>
              <a:rPr sz="3200" b="0" spc="-5" dirty="0">
                <a:latin typeface="Carlito"/>
                <a:cs typeface="Carlito"/>
              </a:rPr>
              <a:t>FUNCTIONS</a:t>
            </a:r>
            <a:r>
              <a:rPr sz="3200" b="0" spc="80" dirty="0">
                <a:latin typeface="Carlito"/>
                <a:cs typeface="Carlito"/>
              </a:rPr>
              <a:t> </a:t>
            </a:r>
            <a:r>
              <a:rPr sz="3200" b="0" spc="-229" dirty="0">
                <a:latin typeface="Arial"/>
                <a:cs typeface="Arial"/>
              </a:rPr>
              <a:t>(IF/AND/OR)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065448" y="3907535"/>
            <a:ext cx="232410" cy="1771650"/>
            <a:chOff x="9065448" y="3907535"/>
            <a:chExt cx="232410" cy="1771650"/>
          </a:xfrm>
        </p:grpSpPr>
        <p:sp>
          <p:nvSpPr>
            <p:cNvPr id="26" name="object 26"/>
            <p:cNvSpPr/>
            <p:nvPr/>
          </p:nvSpPr>
          <p:spPr>
            <a:xfrm>
              <a:off x="9065448" y="3909629"/>
              <a:ext cx="232066" cy="17689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76563" y="3917060"/>
              <a:ext cx="168910" cy="1694180"/>
            </a:xfrm>
            <a:custGeom>
              <a:avLst/>
              <a:gdLst/>
              <a:ahLst/>
              <a:cxnLst/>
              <a:rect l="l" t="t" r="r" b="b"/>
              <a:pathLst>
                <a:path w="168909" h="1694179">
                  <a:moveTo>
                    <a:pt x="0" y="0"/>
                  </a:moveTo>
                  <a:lnTo>
                    <a:pt x="32766" y="9382"/>
                  </a:lnTo>
                  <a:lnTo>
                    <a:pt x="59531" y="34956"/>
                  </a:lnTo>
                  <a:lnTo>
                    <a:pt x="77581" y="72866"/>
                  </a:lnTo>
                  <a:lnTo>
                    <a:pt x="84200" y="119252"/>
                  </a:lnTo>
                  <a:lnTo>
                    <a:pt x="84200" y="664590"/>
                  </a:lnTo>
                  <a:lnTo>
                    <a:pt x="90820" y="711051"/>
                  </a:lnTo>
                  <a:lnTo>
                    <a:pt x="108870" y="748998"/>
                  </a:lnTo>
                  <a:lnTo>
                    <a:pt x="135635" y="774586"/>
                  </a:lnTo>
                  <a:lnTo>
                    <a:pt x="168401" y="783970"/>
                  </a:lnTo>
                  <a:lnTo>
                    <a:pt x="135635" y="793335"/>
                  </a:lnTo>
                  <a:lnTo>
                    <a:pt x="108870" y="818880"/>
                  </a:lnTo>
                  <a:lnTo>
                    <a:pt x="90820" y="856783"/>
                  </a:lnTo>
                  <a:lnTo>
                    <a:pt x="84200" y="903224"/>
                  </a:lnTo>
                  <a:lnTo>
                    <a:pt x="84200" y="1574673"/>
                  </a:lnTo>
                  <a:lnTo>
                    <a:pt x="77581" y="1621059"/>
                  </a:lnTo>
                  <a:lnTo>
                    <a:pt x="59531" y="1658969"/>
                  </a:lnTo>
                  <a:lnTo>
                    <a:pt x="32766" y="1684543"/>
                  </a:lnTo>
                  <a:lnTo>
                    <a:pt x="0" y="1693926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7771" y="1874519"/>
            <a:ext cx="351853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4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40" dirty="0">
                <a:solidFill>
                  <a:srgbClr val="E6AE00"/>
                </a:solidFill>
                <a:latin typeface="Carlito"/>
                <a:cs typeface="Carlito"/>
              </a:rPr>
              <a:t>CONCATENATE</a:t>
            </a:r>
            <a:r>
              <a:rPr sz="2300" spc="-40" dirty="0">
                <a:solidFill>
                  <a:srgbClr val="252525"/>
                </a:solidFill>
                <a:latin typeface="Carlito"/>
                <a:cs typeface="Carlito"/>
              </a:rPr>
              <a:t>(Text1,</a:t>
            </a:r>
            <a:r>
              <a:rPr sz="23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45" dirty="0">
                <a:solidFill>
                  <a:srgbClr val="252525"/>
                </a:solidFill>
                <a:latin typeface="Carlito"/>
                <a:cs typeface="Carlito"/>
              </a:rPr>
              <a:t>Text2)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100" y="1824977"/>
            <a:ext cx="2399538" cy="509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0222" y="1899412"/>
            <a:ext cx="1718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5" dirty="0">
                <a:solidFill>
                  <a:srgbClr val="FFFFFF"/>
                </a:solidFill>
                <a:latin typeface="Carlito"/>
                <a:cs typeface="Carlito"/>
              </a:rPr>
              <a:t>CONCATENATE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1226" y="1824227"/>
            <a:ext cx="3457194" cy="50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00196" y="1949195"/>
            <a:ext cx="21609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Joins two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text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strings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into</a:t>
            </a:r>
            <a:r>
              <a:rPr sz="1400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one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100" y="3464814"/>
            <a:ext cx="2399538" cy="86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3269" y="3563620"/>
            <a:ext cx="1712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PROPER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100" y="1198625"/>
            <a:ext cx="2399538" cy="493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30960" y="1264412"/>
            <a:ext cx="5772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LE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" y="2468117"/>
            <a:ext cx="2399538" cy="86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686" y="2567432"/>
            <a:ext cx="1151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indent="-1574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LEF</a:t>
            </a:r>
            <a:r>
              <a:rPr sz="2000" b="1" spc="-1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/MID/  RIGHT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51226" y="3464052"/>
            <a:ext cx="3457194" cy="863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33723" y="3659632"/>
            <a:ext cx="20948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Converts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letters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in a string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upper/lower/proper</a:t>
            </a:r>
            <a:r>
              <a:rPr sz="1400" i="1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case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7771" y="3720845"/>
            <a:ext cx="37541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15" dirty="0">
                <a:solidFill>
                  <a:srgbClr val="E6AE00"/>
                </a:solidFill>
                <a:latin typeface="Carlito"/>
                <a:cs typeface="Carlito"/>
              </a:rPr>
              <a:t>UPPER/LOWER/PROPER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(Text)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1226" y="1197863"/>
            <a:ext cx="3457194" cy="492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85083" y="1314703"/>
            <a:ext cx="3192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of characters in a</a:t>
            </a:r>
            <a:r>
              <a:rPr sz="1400" i="1" spc="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string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51226" y="2467355"/>
            <a:ext cx="3457194" cy="863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03955" y="2662936"/>
            <a:ext cx="2953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 number of characters from the 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start/middle/end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of a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text</a:t>
            </a:r>
            <a:r>
              <a:rPr sz="1400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string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771" y="2547112"/>
            <a:ext cx="43872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5" dirty="0">
                <a:solidFill>
                  <a:srgbClr val="E6AE00"/>
                </a:solidFill>
                <a:latin typeface="Carlito"/>
                <a:cs typeface="Carlito"/>
              </a:rPr>
              <a:t>LEFT/RIGHT</a:t>
            </a: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(Text,</a:t>
            </a:r>
            <a:r>
              <a:rPr sz="2300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i="1" spc="-5" dirty="0">
                <a:solidFill>
                  <a:srgbClr val="A6A6A6"/>
                </a:solidFill>
                <a:latin typeface="Carlito"/>
                <a:cs typeface="Carlito"/>
              </a:rPr>
              <a:t>[NumChars]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300" spc="-3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30" dirty="0">
                <a:solidFill>
                  <a:srgbClr val="E6AE00"/>
                </a:solidFill>
                <a:latin typeface="Carlito"/>
                <a:cs typeface="Carlito"/>
              </a:rPr>
              <a:t>MID</a:t>
            </a:r>
            <a:r>
              <a:rPr sz="2300" spc="-30" dirty="0">
                <a:solidFill>
                  <a:srgbClr val="252525"/>
                </a:solidFill>
                <a:latin typeface="Carlito"/>
                <a:cs typeface="Carlito"/>
              </a:rPr>
              <a:t>(Text, 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StartPosition,</a:t>
            </a:r>
            <a:r>
              <a:rPr sz="2300" spc="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NumChars)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57771" y="1242568"/>
            <a:ext cx="128905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LE</a:t>
            </a:r>
            <a:r>
              <a:rPr sz="2300" b="1" spc="-10" dirty="0">
                <a:solidFill>
                  <a:srgbClr val="E6AE00"/>
                </a:solidFill>
                <a:latin typeface="Carlito"/>
                <a:cs typeface="Carlito"/>
              </a:rPr>
              <a:t>N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300" spc="-210" dirty="0">
                <a:solidFill>
                  <a:srgbClr val="252525"/>
                </a:solidFill>
                <a:latin typeface="Carlito"/>
                <a:cs typeface="Carlito"/>
              </a:rPr>
              <a:t>T</a:t>
            </a:r>
            <a:r>
              <a:rPr sz="2300" spc="-40" dirty="0">
                <a:solidFill>
                  <a:srgbClr val="252525"/>
                </a:solidFill>
                <a:latin typeface="Carlito"/>
                <a:cs typeface="Carlito"/>
              </a:rPr>
              <a:t>e</a:t>
            </a:r>
            <a:r>
              <a:rPr sz="2300" spc="5" dirty="0">
                <a:solidFill>
                  <a:srgbClr val="252525"/>
                </a:solidFill>
                <a:latin typeface="Carlito"/>
                <a:cs typeface="Carlito"/>
              </a:rPr>
              <a:t>x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t)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9100" y="4457700"/>
            <a:ext cx="2399538" cy="86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0524" y="4709667"/>
            <a:ext cx="14579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SUBSTITUTE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51226" y="4456938"/>
            <a:ext cx="3457194" cy="864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94811" y="4653026"/>
            <a:ext cx="2972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Replaces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instance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existing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text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text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in a</a:t>
            </a:r>
            <a:r>
              <a:rPr sz="1400" i="1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string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7771" y="4519421"/>
            <a:ext cx="4493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SUBSTITUTE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(Text, </a:t>
            </a:r>
            <a:r>
              <a:rPr sz="2300" spc="-35" dirty="0">
                <a:solidFill>
                  <a:srgbClr val="252525"/>
                </a:solidFill>
                <a:latin typeface="Carlito"/>
                <a:cs typeface="Carlito"/>
              </a:rPr>
              <a:t>OldText,</a:t>
            </a:r>
            <a:r>
              <a:rPr sz="2300" spc="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35" dirty="0">
                <a:solidFill>
                  <a:srgbClr val="252525"/>
                </a:solidFill>
                <a:latin typeface="Carlito"/>
                <a:cs typeface="Carlito"/>
              </a:rPr>
              <a:t>NewText,</a:t>
            </a:r>
            <a:endParaRPr sz="2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300" i="1" spc="-10" dirty="0">
                <a:solidFill>
                  <a:srgbClr val="A6A6A6"/>
                </a:solidFill>
                <a:latin typeface="Carlito"/>
                <a:cs typeface="Carlito"/>
              </a:rPr>
              <a:t>[InstanceNumber]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9100" y="5450585"/>
            <a:ext cx="2399538" cy="8648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14552" y="5702808"/>
            <a:ext cx="10102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SEARCH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51226" y="5449823"/>
            <a:ext cx="3457194" cy="864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74416" y="5646420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position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where a specified string  or character is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found,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reading left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1400" i="1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right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7771" y="5500878"/>
            <a:ext cx="39497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SEARCH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(FindText,</a:t>
            </a:r>
            <a:r>
              <a:rPr sz="230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spc="-25" dirty="0">
                <a:solidFill>
                  <a:srgbClr val="252525"/>
                </a:solidFill>
                <a:latin typeface="Carlito"/>
                <a:cs typeface="Carlito"/>
              </a:rPr>
              <a:t>WithinText,</a:t>
            </a:r>
            <a:endParaRPr sz="2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300" i="1" spc="-10" dirty="0">
                <a:solidFill>
                  <a:srgbClr val="A6A6A6"/>
                </a:solidFill>
                <a:latin typeface="Carlito"/>
                <a:cs typeface="Carlito"/>
              </a:rPr>
              <a:t>[StartPosition],</a:t>
            </a:r>
            <a:r>
              <a:rPr sz="2300" i="1" spc="-3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2300" i="1" spc="-15" dirty="0">
                <a:solidFill>
                  <a:srgbClr val="A6A6A6"/>
                </a:solidFill>
                <a:latin typeface="Carlito"/>
                <a:cs typeface="Carlito"/>
              </a:rPr>
              <a:t>[NotFoundValue]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13647" y="1114551"/>
            <a:ext cx="2862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solidFill>
                  <a:srgbClr val="404040"/>
                </a:solidFill>
                <a:latin typeface="Carlito"/>
                <a:cs typeface="Carlito"/>
              </a:rPr>
              <a:t>Note: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Use the </a:t>
            </a:r>
            <a:r>
              <a:rPr sz="1400" b="1" i="1" spc="-5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operator as a shortcut,  or </a:t>
            </a:r>
            <a:r>
              <a:rPr sz="1400" i="1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combine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more than two</a:t>
            </a:r>
            <a:r>
              <a:rPr sz="1400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strings!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660900" y="242569"/>
            <a:ext cx="2867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TEXT</a:t>
            </a:r>
            <a:r>
              <a:rPr sz="3200" b="0" spc="-70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FUNCTIONS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446769" y="1679318"/>
            <a:ext cx="1784985" cy="201930"/>
            <a:chOff x="8446769" y="1679318"/>
            <a:chExt cx="1784985" cy="201930"/>
          </a:xfrm>
        </p:grpSpPr>
        <p:sp>
          <p:nvSpPr>
            <p:cNvPr id="36" name="object 36"/>
            <p:cNvSpPr/>
            <p:nvPr/>
          </p:nvSpPr>
          <p:spPr>
            <a:xfrm>
              <a:off x="8448841" y="1679318"/>
              <a:ext cx="1782746" cy="2015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56294" y="1699640"/>
              <a:ext cx="1721485" cy="123189"/>
            </a:xfrm>
            <a:custGeom>
              <a:avLst/>
              <a:gdLst/>
              <a:ahLst/>
              <a:cxnLst/>
              <a:rect l="l" t="t" r="r" b="b"/>
              <a:pathLst>
                <a:path w="1721484" h="123189">
                  <a:moveTo>
                    <a:pt x="0" y="122682"/>
                  </a:moveTo>
                  <a:lnTo>
                    <a:pt x="6822" y="98792"/>
                  </a:lnTo>
                  <a:lnTo>
                    <a:pt x="25431" y="79295"/>
                  </a:lnTo>
                  <a:lnTo>
                    <a:pt x="53042" y="66157"/>
                  </a:lnTo>
                  <a:lnTo>
                    <a:pt x="86868" y="61341"/>
                  </a:lnTo>
                  <a:lnTo>
                    <a:pt x="709676" y="61341"/>
                  </a:lnTo>
                  <a:lnTo>
                    <a:pt x="743521" y="56524"/>
                  </a:lnTo>
                  <a:lnTo>
                    <a:pt x="771175" y="43386"/>
                  </a:lnTo>
                  <a:lnTo>
                    <a:pt x="789828" y="23889"/>
                  </a:lnTo>
                  <a:lnTo>
                    <a:pt x="796671" y="0"/>
                  </a:lnTo>
                  <a:lnTo>
                    <a:pt x="803493" y="23889"/>
                  </a:lnTo>
                  <a:lnTo>
                    <a:pt x="822102" y="43386"/>
                  </a:lnTo>
                  <a:lnTo>
                    <a:pt x="849713" y="56524"/>
                  </a:lnTo>
                  <a:lnTo>
                    <a:pt x="883538" y="61341"/>
                  </a:lnTo>
                  <a:lnTo>
                    <a:pt x="1634489" y="61341"/>
                  </a:lnTo>
                  <a:lnTo>
                    <a:pt x="1668315" y="66157"/>
                  </a:lnTo>
                  <a:lnTo>
                    <a:pt x="1695926" y="79295"/>
                  </a:lnTo>
                  <a:lnTo>
                    <a:pt x="1714535" y="98792"/>
                  </a:lnTo>
                  <a:lnTo>
                    <a:pt x="1721357" y="122682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741" y="1652777"/>
            <a:ext cx="7903209" cy="4856480"/>
            <a:chOff x="602741" y="1652777"/>
            <a:chExt cx="7903209" cy="4856480"/>
          </a:xfrm>
        </p:grpSpPr>
        <p:sp>
          <p:nvSpPr>
            <p:cNvPr id="3" name="object 3"/>
            <p:cNvSpPr/>
            <p:nvPr/>
          </p:nvSpPr>
          <p:spPr>
            <a:xfrm>
              <a:off x="602741" y="1652777"/>
              <a:ext cx="5112385" cy="4856480"/>
            </a:xfrm>
            <a:custGeom>
              <a:avLst/>
              <a:gdLst/>
              <a:ahLst/>
              <a:cxnLst/>
              <a:rect l="l" t="t" r="r" b="b"/>
              <a:pathLst>
                <a:path w="5112385" h="4856480">
                  <a:moveTo>
                    <a:pt x="2556129" y="0"/>
                  </a:moveTo>
                  <a:lnTo>
                    <a:pt x="2506415" y="450"/>
                  </a:lnTo>
                  <a:lnTo>
                    <a:pt x="2456932" y="1794"/>
                  </a:lnTo>
                  <a:lnTo>
                    <a:pt x="2407689" y="4025"/>
                  </a:lnTo>
                  <a:lnTo>
                    <a:pt x="2358693" y="7135"/>
                  </a:lnTo>
                  <a:lnTo>
                    <a:pt x="2309953" y="11115"/>
                  </a:lnTo>
                  <a:lnTo>
                    <a:pt x="2261478" y="15957"/>
                  </a:lnTo>
                  <a:lnTo>
                    <a:pt x="2213277" y="21653"/>
                  </a:lnTo>
                  <a:lnTo>
                    <a:pt x="2165357" y="28194"/>
                  </a:lnTo>
                  <a:lnTo>
                    <a:pt x="2117728" y="35574"/>
                  </a:lnTo>
                  <a:lnTo>
                    <a:pt x="2070399" y="43783"/>
                  </a:lnTo>
                  <a:lnTo>
                    <a:pt x="2023377" y="52813"/>
                  </a:lnTo>
                  <a:lnTo>
                    <a:pt x="1976671" y="62656"/>
                  </a:lnTo>
                  <a:lnTo>
                    <a:pt x="1930290" y="73305"/>
                  </a:lnTo>
                  <a:lnTo>
                    <a:pt x="1884242" y="84751"/>
                  </a:lnTo>
                  <a:lnTo>
                    <a:pt x="1838537" y="96985"/>
                  </a:lnTo>
                  <a:lnTo>
                    <a:pt x="1793182" y="110000"/>
                  </a:lnTo>
                  <a:lnTo>
                    <a:pt x="1748186" y="123788"/>
                  </a:lnTo>
                  <a:lnTo>
                    <a:pt x="1703558" y="138340"/>
                  </a:lnTo>
                  <a:lnTo>
                    <a:pt x="1659306" y="153648"/>
                  </a:lnTo>
                  <a:lnTo>
                    <a:pt x="1615439" y="169705"/>
                  </a:lnTo>
                  <a:lnTo>
                    <a:pt x="1571965" y="186501"/>
                  </a:lnTo>
                  <a:lnTo>
                    <a:pt x="1528893" y="204030"/>
                  </a:lnTo>
                  <a:lnTo>
                    <a:pt x="1486232" y="222282"/>
                  </a:lnTo>
                  <a:lnTo>
                    <a:pt x="1443990" y="241249"/>
                  </a:lnTo>
                  <a:lnTo>
                    <a:pt x="1402175" y="260924"/>
                  </a:lnTo>
                  <a:lnTo>
                    <a:pt x="1360797" y="281298"/>
                  </a:lnTo>
                  <a:lnTo>
                    <a:pt x="1319863" y="302364"/>
                  </a:lnTo>
                  <a:lnTo>
                    <a:pt x="1279383" y="324112"/>
                  </a:lnTo>
                  <a:lnTo>
                    <a:pt x="1239365" y="346535"/>
                  </a:lnTo>
                  <a:lnTo>
                    <a:pt x="1199817" y="369625"/>
                  </a:lnTo>
                  <a:lnTo>
                    <a:pt x="1160749" y="393374"/>
                  </a:lnTo>
                  <a:lnTo>
                    <a:pt x="1122168" y="417773"/>
                  </a:lnTo>
                  <a:lnTo>
                    <a:pt x="1084083" y="442814"/>
                  </a:lnTo>
                  <a:lnTo>
                    <a:pt x="1046503" y="468489"/>
                  </a:lnTo>
                  <a:lnTo>
                    <a:pt x="1009436" y="494791"/>
                  </a:lnTo>
                  <a:lnTo>
                    <a:pt x="972892" y="521710"/>
                  </a:lnTo>
                  <a:lnTo>
                    <a:pt x="936877" y="549239"/>
                  </a:lnTo>
                  <a:lnTo>
                    <a:pt x="901402" y="577370"/>
                  </a:lnTo>
                  <a:lnTo>
                    <a:pt x="866475" y="606094"/>
                  </a:lnTo>
                  <a:lnTo>
                    <a:pt x="832103" y="635403"/>
                  </a:lnTo>
                  <a:lnTo>
                    <a:pt x="798297" y="665289"/>
                  </a:lnTo>
                  <a:lnTo>
                    <a:pt x="765063" y="695745"/>
                  </a:lnTo>
                  <a:lnTo>
                    <a:pt x="732412" y="726761"/>
                  </a:lnTo>
                  <a:lnTo>
                    <a:pt x="700351" y="758331"/>
                  </a:lnTo>
                  <a:lnTo>
                    <a:pt x="668889" y="790444"/>
                  </a:lnTo>
                  <a:lnTo>
                    <a:pt x="638035" y="823095"/>
                  </a:lnTo>
                  <a:lnTo>
                    <a:pt x="607797" y="856273"/>
                  </a:lnTo>
                  <a:lnTo>
                    <a:pt x="578184" y="889972"/>
                  </a:lnTo>
                  <a:lnTo>
                    <a:pt x="549204" y="924183"/>
                  </a:lnTo>
                  <a:lnTo>
                    <a:pt x="520866" y="958897"/>
                  </a:lnTo>
                  <a:lnTo>
                    <a:pt x="493178" y="994108"/>
                  </a:lnTo>
                  <a:lnTo>
                    <a:pt x="466149" y="1029806"/>
                  </a:lnTo>
                  <a:lnTo>
                    <a:pt x="439788" y="1065983"/>
                  </a:lnTo>
                  <a:lnTo>
                    <a:pt x="414104" y="1102632"/>
                  </a:lnTo>
                  <a:lnTo>
                    <a:pt x="389103" y="1139744"/>
                  </a:lnTo>
                  <a:lnTo>
                    <a:pt x="364797" y="1177311"/>
                  </a:lnTo>
                  <a:lnTo>
                    <a:pt x="341192" y="1215325"/>
                  </a:lnTo>
                  <a:lnTo>
                    <a:pt x="318297" y="1253778"/>
                  </a:lnTo>
                  <a:lnTo>
                    <a:pt x="296121" y="1292662"/>
                  </a:lnTo>
                  <a:lnTo>
                    <a:pt x="274674" y="1331967"/>
                  </a:lnTo>
                  <a:lnTo>
                    <a:pt x="253962" y="1371688"/>
                  </a:lnTo>
                  <a:lnTo>
                    <a:pt x="233995" y="1411814"/>
                  </a:lnTo>
                  <a:lnTo>
                    <a:pt x="214781" y="1452339"/>
                  </a:lnTo>
                  <a:lnTo>
                    <a:pt x="196329" y="1493253"/>
                  </a:lnTo>
                  <a:lnTo>
                    <a:pt x="178647" y="1534549"/>
                  </a:lnTo>
                  <a:lnTo>
                    <a:pt x="161745" y="1576219"/>
                  </a:lnTo>
                  <a:lnTo>
                    <a:pt x="145630" y="1618255"/>
                  </a:lnTo>
                  <a:lnTo>
                    <a:pt x="130311" y="1660647"/>
                  </a:lnTo>
                  <a:lnTo>
                    <a:pt x="115796" y="1703389"/>
                  </a:lnTo>
                  <a:lnTo>
                    <a:pt x="102095" y="1746472"/>
                  </a:lnTo>
                  <a:lnTo>
                    <a:pt x="89216" y="1789888"/>
                  </a:lnTo>
                  <a:lnTo>
                    <a:pt x="77168" y="1833629"/>
                  </a:lnTo>
                  <a:lnTo>
                    <a:pt x="65958" y="1877687"/>
                  </a:lnTo>
                  <a:lnTo>
                    <a:pt x="55596" y="1922053"/>
                  </a:lnTo>
                  <a:lnTo>
                    <a:pt x="46090" y="1966719"/>
                  </a:lnTo>
                  <a:lnTo>
                    <a:pt x="37448" y="2011678"/>
                  </a:lnTo>
                  <a:lnTo>
                    <a:pt x="29680" y="2056920"/>
                  </a:lnTo>
                  <a:lnTo>
                    <a:pt x="22794" y="2102439"/>
                  </a:lnTo>
                  <a:lnTo>
                    <a:pt x="16798" y="2148225"/>
                  </a:lnTo>
                  <a:lnTo>
                    <a:pt x="11701" y="2194272"/>
                  </a:lnTo>
                  <a:lnTo>
                    <a:pt x="7511" y="2240569"/>
                  </a:lnTo>
                  <a:lnTo>
                    <a:pt x="4238" y="2287110"/>
                  </a:lnTo>
                  <a:lnTo>
                    <a:pt x="1889" y="2333887"/>
                  </a:lnTo>
                  <a:lnTo>
                    <a:pt x="473" y="2380890"/>
                  </a:lnTo>
                  <a:lnTo>
                    <a:pt x="0" y="2428113"/>
                  </a:lnTo>
                  <a:lnTo>
                    <a:pt x="473" y="2475335"/>
                  </a:lnTo>
                  <a:lnTo>
                    <a:pt x="1889" y="2522338"/>
                  </a:lnTo>
                  <a:lnTo>
                    <a:pt x="4238" y="2569115"/>
                  </a:lnTo>
                  <a:lnTo>
                    <a:pt x="7511" y="2615656"/>
                  </a:lnTo>
                  <a:lnTo>
                    <a:pt x="11701" y="2661953"/>
                  </a:lnTo>
                  <a:lnTo>
                    <a:pt x="16798" y="2708000"/>
                  </a:lnTo>
                  <a:lnTo>
                    <a:pt x="22794" y="2753786"/>
                  </a:lnTo>
                  <a:lnTo>
                    <a:pt x="29680" y="2799305"/>
                  </a:lnTo>
                  <a:lnTo>
                    <a:pt x="37448" y="2844547"/>
                  </a:lnTo>
                  <a:lnTo>
                    <a:pt x="46090" y="2889506"/>
                  </a:lnTo>
                  <a:lnTo>
                    <a:pt x="55596" y="2934172"/>
                  </a:lnTo>
                  <a:lnTo>
                    <a:pt x="65958" y="2978538"/>
                  </a:lnTo>
                  <a:lnTo>
                    <a:pt x="77168" y="3022596"/>
                  </a:lnTo>
                  <a:lnTo>
                    <a:pt x="89216" y="3066337"/>
                  </a:lnTo>
                  <a:lnTo>
                    <a:pt x="102095" y="3109753"/>
                  </a:lnTo>
                  <a:lnTo>
                    <a:pt x="115796" y="3152836"/>
                  </a:lnTo>
                  <a:lnTo>
                    <a:pt x="130311" y="3195578"/>
                  </a:lnTo>
                  <a:lnTo>
                    <a:pt x="145630" y="3237970"/>
                  </a:lnTo>
                  <a:lnTo>
                    <a:pt x="161745" y="3280006"/>
                  </a:lnTo>
                  <a:lnTo>
                    <a:pt x="178647" y="3321676"/>
                  </a:lnTo>
                  <a:lnTo>
                    <a:pt x="196329" y="3362972"/>
                  </a:lnTo>
                  <a:lnTo>
                    <a:pt x="214781" y="3403886"/>
                  </a:lnTo>
                  <a:lnTo>
                    <a:pt x="233995" y="3444411"/>
                  </a:lnTo>
                  <a:lnTo>
                    <a:pt x="253962" y="3484537"/>
                  </a:lnTo>
                  <a:lnTo>
                    <a:pt x="274674" y="3524258"/>
                  </a:lnTo>
                  <a:lnTo>
                    <a:pt x="296121" y="3563563"/>
                  </a:lnTo>
                  <a:lnTo>
                    <a:pt x="318297" y="3602447"/>
                  </a:lnTo>
                  <a:lnTo>
                    <a:pt x="341192" y="3640900"/>
                  </a:lnTo>
                  <a:lnTo>
                    <a:pt x="364797" y="3678914"/>
                  </a:lnTo>
                  <a:lnTo>
                    <a:pt x="389103" y="3716481"/>
                  </a:lnTo>
                  <a:lnTo>
                    <a:pt x="414104" y="3753593"/>
                  </a:lnTo>
                  <a:lnTo>
                    <a:pt x="439788" y="3790242"/>
                  </a:lnTo>
                  <a:lnTo>
                    <a:pt x="466149" y="3826419"/>
                  </a:lnTo>
                  <a:lnTo>
                    <a:pt x="493178" y="3862117"/>
                  </a:lnTo>
                  <a:lnTo>
                    <a:pt x="520866" y="3897328"/>
                  </a:lnTo>
                  <a:lnTo>
                    <a:pt x="549204" y="3932042"/>
                  </a:lnTo>
                  <a:lnTo>
                    <a:pt x="578184" y="3966253"/>
                  </a:lnTo>
                  <a:lnTo>
                    <a:pt x="607797" y="3999952"/>
                  </a:lnTo>
                  <a:lnTo>
                    <a:pt x="638035" y="4033130"/>
                  </a:lnTo>
                  <a:lnTo>
                    <a:pt x="668889" y="4065781"/>
                  </a:lnTo>
                  <a:lnTo>
                    <a:pt x="700351" y="4097894"/>
                  </a:lnTo>
                  <a:lnTo>
                    <a:pt x="732412" y="4129464"/>
                  </a:lnTo>
                  <a:lnTo>
                    <a:pt x="765063" y="4160480"/>
                  </a:lnTo>
                  <a:lnTo>
                    <a:pt x="798297" y="4190936"/>
                  </a:lnTo>
                  <a:lnTo>
                    <a:pt x="832103" y="4220822"/>
                  </a:lnTo>
                  <a:lnTo>
                    <a:pt x="866475" y="4250131"/>
                  </a:lnTo>
                  <a:lnTo>
                    <a:pt x="901402" y="4278855"/>
                  </a:lnTo>
                  <a:lnTo>
                    <a:pt x="936877" y="4306986"/>
                  </a:lnTo>
                  <a:lnTo>
                    <a:pt x="972892" y="4334515"/>
                  </a:lnTo>
                  <a:lnTo>
                    <a:pt x="1009436" y="4361434"/>
                  </a:lnTo>
                  <a:lnTo>
                    <a:pt x="1046503" y="4387736"/>
                  </a:lnTo>
                  <a:lnTo>
                    <a:pt x="1084083" y="4413411"/>
                  </a:lnTo>
                  <a:lnTo>
                    <a:pt x="1122168" y="4438452"/>
                  </a:lnTo>
                  <a:lnTo>
                    <a:pt x="1160749" y="4462851"/>
                  </a:lnTo>
                  <a:lnTo>
                    <a:pt x="1199817" y="4486600"/>
                  </a:lnTo>
                  <a:lnTo>
                    <a:pt x="1239365" y="4509690"/>
                  </a:lnTo>
                  <a:lnTo>
                    <a:pt x="1279383" y="4532113"/>
                  </a:lnTo>
                  <a:lnTo>
                    <a:pt x="1319863" y="4553861"/>
                  </a:lnTo>
                  <a:lnTo>
                    <a:pt x="1360797" y="4574927"/>
                  </a:lnTo>
                  <a:lnTo>
                    <a:pt x="1402175" y="4595301"/>
                  </a:lnTo>
                  <a:lnTo>
                    <a:pt x="1443990" y="4614976"/>
                  </a:lnTo>
                  <a:lnTo>
                    <a:pt x="1486232" y="4633943"/>
                  </a:lnTo>
                  <a:lnTo>
                    <a:pt x="1528893" y="4652195"/>
                  </a:lnTo>
                  <a:lnTo>
                    <a:pt x="1571965" y="4669724"/>
                  </a:lnTo>
                  <a:lnTo>
                    <a:pt x="1615439" y="4686520"/>
                  </a:lnTo>
                  <a:lnTo>
                    <a:pt x="1659306" y="4702577"/>
                  </a:lnTo>
                  <a:lnTo>
                    <a:pt x="1703558" y="4717885"/>
                  </a:lnTo>
                  <a:lnTo>
                    <a:pt x="1748186" y="4732437"/>
                  </a:lnTo>
                  <a:lnTo>
                    <a:pt x="1793182" y="4746225"/>
                  </a:lnTo>
                  <a:lnTo>
                    <a:pt x="1838537" y="4759240"/>
                  </a:lnTo>
                  <a:lnTo>
                    <a:pt x="1884242" y="4771474"/>
                  </a:lnTo>
                  <a:lnTo>
                    <a:pt x="1930290" y="4782920"/>
                  </a:lnTo>
                  <a:lnTo>
                    <a:pt x="1976671" y="4793569"/>
                  </a:lnTo>
                  <a:lnTo>
                    <a:pt x="2023377" y="4803412"/>
                  </a:lnTo>
                  <a:lnTo>
                    <a:pt x="2070399" y="4812442"/>
                  </a:lnTo>
                  <a:lnTo>
                    <a:pt x="2117728" y="4820651"/>
                  </a:lnTo>
                  <a:lnTo>
                    <a:pt x="2165357" y="4828031"/>
                  </a:lnTo>
                  <a:lnTo>
                    <a:pt x="2213277" y="4834572"/>
                  </a:lnTo>
                  <a:lnTo>
                    <a:pt x="2261478" y="4840268"/>
                  </a:lnTo>
                  <a:lnTo>
                    <a:pt x="2309953" y="4845110"/>
                  </a:lnTo>
                  <a:lnTo>
                    <a:pt x="2358693" y="4849090"/>
                  </a:lnTo>
                  <a:lnTo>
                    <a:pt x="2407689" y="4852200"/>
                  </a:lnTo>
                  <a:lnTo>
                    <a:pt x="2456932" y="4854431"/>
                  </a:lnTo>
                  <a:lnTo>
                    <a:pt x="2506415" y="4855775"/>
                  </a:lnTo>
                  <a:lnTo>
                    <a:pt x="2556129" y="4856226"/>
                  </a:lnTo>
                  <a:lnTo>
                    <a:pt x="2605842" y="4855775"/>
                  </a:lnTo>
                  <a:lnTo>
                    <a:pt x="2655325" y="4854431"/>
                  </a:lnTo>
                  <a:lnTo>
                    <a:pt x="2704568" y="4852200"/>
                  </a:lnTo>
                  <a:lnTo>
                    <a:pt x="2753564" y="4849090"/>
                  </a:lnTo>
                  <a:lnTo>
                    <a:pt x="2802304" y="4845110"/>
                  </a:lnTo>
                  <a:lnTo>
                    <a:pt x="2850779" y="4840268"/>
                  </a:lnTo>
                  <a:lnTo>
                    <a:pt x="2898980" y="4834572"/>
                  </a:lnTo>
                  <a:lnTo>
                    <a:pt x="2946900" y="4828031"/>
                  </a:lnTo>
                  <a:lnTo>
                    <a:pt x="2994529" y="4820651"/>
                  </a:lnTo>
                  <a:lnTo>
                    <a:pt x="3041858" y="4812442"/>
                  </a:lnTo>
                  <a:lnTo>
                    <a:pt x="3088880" y="4803412"/>
                  </a:lnTo>
                  <a:lnTo>
                    <a:pt x="3135586" y="4793569"/>
                  </a:lnTo>
                  <a:lnTo>
                    <a:pt x="3181967" y="4782920"/>
                  </a:lnTo>
                  <a:lnTo>
                    <a:pt x="3228015" y="4771474"/>
                  </a:lnTo>
                  <a:lnTo>
                    <a:pt x="3273720" y="4759240"/>
                  </a:lnTo>
                  <a:lnTo>
                    <a:pt x="3319075" y="4746225"/>
                  </a:lnTo>
                  <a:lnTo>
                    <a:pt x="3364071" y="4732437"/>
                  </a:lnTo>
                  <a:lnTo>
                    <a:pt x="3408699" y="4717885"/>
                  </a:lnTo>
                  <a:lnTo>
                    <a:pt x="3452951" y="4702577"/>
                  </a:lnTo>
                  <a:lnTo>
                    <a:pt x="3496818" y="4686520"/>
                  </a:lnTo>
                  <a:lnTo>
                    <a:pt x="3540292" y="4669724"/>
                  </a:lnTo>
                  <a:lnTo>
                    <a:pt x="3583364" y="4652195"/>
                  </a:lnTo>
                  <a:lnTo>
                    <a:pt x="3626025" y="4633943"/>
                  </a:lnTo>
                  <a:lnTo>
                    <a:pt x="3668267" y="4614976"/>
                  </a:lnTo>
                  <a:lnTo>
                    <a:pt x="3710082" y="4595301"/>
                  </a:lnTo>
                  <a:lnTo>
                    <a:pt x="3751460" y="4574927"/>
                  </a:lnTo>
                  <a:lnTo>
                    <a:pt x="3792394" y="4553861"/>
                  </a:lnTo>
                  <a:lnTo>
                    <a:pt x="3832874" y="4532113"/>
                  </a:lnTo>
                  <a:lnTo>
                    <a:pt x="3872892" y="4509690"/>
                  </a:lnTo>
                  <a:lnTo>
                    <a:pt x="3912440" y="4486600"/>
                  </a:lnTo>
                  <a:lnTo>
                    <a:pt x="3951508" y="4462851"/>
                  </a:lnTo>
                  <a:lnTo>
                    <a:pt x="3990089" y="4438452"/>
                  </a:lnTo>
                  <a:lnTo>
                    <a:pt x="4028174" y="4413411"/>
                  </a:lnTo>
                  <a:lnTo>
                    <a:pt x="4065754" y="4387736"/>
                  </a:lnTo>
                  <a:lnTo>
                    <a:pt x="4102821" y="4361434"/>
                  </a:lnTo>
                  <a:lnTo>
                    <a:pt x="4139365" y="4334515"/>
                  </a:lnTo>
                  <a:lnTo>
                    <a:pt x="4175380" y="4306986"/>
                  </a:lnTo>
                  <a:lnTo>
                    <a:pt x="4210855" y="4278855"/>
                  </a:lnTo>
                  <a:lnTo>
                    <a:pt x="4245782" y="4250131"/>
                  </a:lnTo>
                  <a:lnTo>
                    <a:pt x="4280154" y="4220822"/>
                  </a:lnTo>
                  <a:lnTo>
                    <a:pt x="4313960" y="4190936"/>
                  </a:lnTo>
                  <a:lnTo>
                    <a:pt x="4347194" y="4160480"/>
                  </a:lnTo>
                  <a:lnTo>
                    <a:pt x="4379845" y="4129464"/>
                  </a:lnTo>
                  <a:lnTo>
                    <a:pt x="4411906" y="4097894"/>
                  </a:lnTo>
                  <a:lnTo>
                    <a:pt x="4443368" y="4065781"/>
                  </a:lnTo>
                  <a:lnTo>
                    <a:pt x="4474222" y="4033130"/>
                  </a:lnTo>
                  <a:lnTo>
                    <a:pt x="4504460" y="3999952"/>
                  </a:lnTo>
                  <a:lnTo>
                    <a:pt x="4534073" y="3966253"/>
                  </a:lnTo>
                  <a:lnTo>
                    <a:pt x="4563053" y="3932042"/>
                  </a:lnTo>
                  <a:lnTo>
                    <a:pt x="4591391" y="3897328"/>
                  </a:lnTo>
                  <a:lnTo>
                    <a:pt x="4619079" y="3862117"/>
                  </a:lnTo>
                  <a:lnTo>
                    <a:pt x="4646108" y="3826419"/>
                  </a:lnTo>
                  <a:lnTo>
                    <a:pt x="4672469" y="3790242"/>
                  </a:lnTo>
                  <a:lnTo>
                    <a:pt x="4698153" y="3753593"/>
                  </a:lnTo>
                  <a:lnTo>
                    <a:pt x="4723154" y="3716481"/>
                  </a:lnTo>
                  <a:lnTo>
                    <a:pt x="4747460" y="3678914"/>
                  </a:lnTo>
                  <a:lnTo>
                    <a:pt x="4771065" y="3640900"/>
                  </a:lnTo>
                  <a:lnTo>
                    <a:pt x="4793960" y="3602447"/>
                  </a:lnTo>
                  <a:lnTo>
                    <a:pt x="4816136" y="3563563"/>
                  </a:lnTo>
                  <a:lnTo>
                    <a:pt x="4837583" y="3524258"/>
                  </a:lnTo>
                  <a:lnTo>
                    <a:pt x="4858295" y="3484537"/>
                  </a:lnTo>
                  <a:lnTo>
                    <a:pt x="4878262" y="3444411"/>
                  </a:lnTo>
                  <a:lnTo>
                    <a:pt x="4897476" y="3403886"/>
                  </a:lnTo>
                  <a:lnTo>
                    <a:pt x="4915928" y="3362972"/>
                  </a:lnTo>
                  <a:lnTo>
                    <a:pt x="4933610" y="3321676"/>
                  </a:lnTo>
                  <a:lnTo>
                    <a:pt x="4950512" y="3280006"/>
                  </a:lnTo>
                  <a:lnTo>
                    <a:pt x="4966627" y="3237970"/>
                  </a:lnTo>
                  <a:lnTo>
                    <a:pt x="4981946" y="3195578"/>
                  </a:lnTo>
                  <a:lnTo>
                    <a:pt x="4996461" y="3152836"/>
                  </a:lnTo>
                  <a:lnTo>
                    <a:pt x="5010162" y="3109753"/>
                  </a:lnTo>
                  <a:lnTo>
                    <a:pt x="5023041" y="3066337"/>
                  </a:lnTo>
                  <a:lnTo>
                    <a:pt x="5035089" y="3022596"/>
                  </a:lnTo>
                  <a:lnTo>
                    <a:pt x="5046299" y="2978538"/>
                  </a:lnTo>
                  <a:lnTo>
                    <a:pt x="5056661" y="2934172"/>
                  </a:lnTo>
                  <a:lnTo>
                    <a:pt x="5066167" y="2889506"/>
                  </a:lnTo>
                  <a:lnTo>
                    <a:pt x="5074809" y="2844547"/>
                  </a:lnTo>
                  <a:lnTo>
                    <a:pt x="5082577" y="2799305"/>
                  </a:lnTo>
                  <a:lnTo>
                    <a:pt x="5089463" y="2753786"/>
                  </a:lnTo>
                  <a:lnTo>
                    <a:pt x="5095459" y="2708000"/>
                  </a:lnTo>
                  <a:lnTo>
                    <a:pt x="5100556" y="2661953"/>
                  </a:lnTo>
                  <a:lnTo>
                    <a:pt x="5104746" y="2615656"/>
                  </a:lnTo>
                  <a:lnTo>
                    <a:pt x="5108019" y="2569115"/>
                  </a:lnTo>
                  <a:lnTo>
                    <a:pt x="5110368" y="2522338"/>
                  </a:lnTo>
                  <a:lnTo>
                    <a:pt x="5111784" y="2475335"/>
                  </a:lnTo>
                  <a:lnTo>
                    <a:pt x="5112258" y="2428113"/>
                  </a:lnTo>
                  <a:lnTo>
                    <a:pt x="5111784" y="2380890"/>
                  </a:lnTo>
                  <a:lnTo>
                    <a:pt x="5110368" y="2333887"/>
                  </a:lnTo>
                  <a:lnTo>
                    <a:pt x="5108019" y="2287110"/>
                  </a:lnTo>
                  <a:lnTo>
                    <a:pt x="5104746" y="2240569"/>
                  </a:lnTo>
                  <a:lnTo>
                    <a:pt x="5100556" y="2194272"/>
                  </a:lnTo>
                  <a:lnTo>
                    <a:pt x="5095459" y="2148225"/>
                  </a:lnTo>
                  <a:lnTo>
                    <a:pt x="5089463" y="2102439"/>
                  </a:lnTo>
                  <a:lnTo>
                    <a:pt x="5082577" y="2056920"/>
                  </a:lnTo>
                  <a:lnTo>
                    <a:pt x="5074809" y="2011678"/>
                  </a:lnTo>
                  <a:lnTo>
                    <a:pt x="5066167" y="1966719"/>
                  </a:lnTo>
                  <a:lnTo>
                    <a:pt x="5056661" y="1922053"/>
                  </a:lnTo>
                  <a:lnTo>
                    <a:pt x="5046299" y="1877687"/>
                  </a:lnTo>
                  <a:lnTo>
                    <a:pt x="5035089" y="1833629"/>
                  </a:lnTo>
                  <a:lnTo>
                    <a:pt x="5023041" y="1789888"/>
                  </a:lnTo>
                  <a:lnTo>
                    <a:pt x="5010162" y="1746472"/>
                  </a:lnTo>
                  <a:lnTo>
                    <a:pt x="4996461" y="1703389"/>
                  </a:lnTo>
                  <a:lnTo>
                    <a:pt x="4981946" y="1660647"/>
                  </a:lnTo>
                  <a:lnTo>
                    <a:pt x="4966627" y="1618255"/>
                  </a:lnTo>
                  <a:lnTo>
                    <a:pt x="4950512" y="1576219"/>
                  </a:lnTo>
                  <a:lnTo>
                    <a:pt x="4933610" y="1534549"/>
                  </a:lnTo>
                  <a:lnTo>
                    <a:pt x="4915928" y="1493253"/>
                  </a:lnTo>
                  <a:lnTo>
                    <a:pt x="4897476" y="1452339"/>
                  </a:lnTo>
                  <a:lnTo>
                    <a:pt x="4878262" y="1411814"/>
                  </a:lnTo>
                  <a:lnTo>
                    <a:pt x="4858295" y="1371688"/>
                  </a:lnTo>
                  <a:lnTo>
                    <a:pt x="4837583" y="1331967"/>
                  </a:lnTo>
                  <a:lnTo>
                    <a:pt x="4816136" y="1292662"/>
                  </a:lnTo>
                  <a:lnTo>
                    <a:pt x="4793960" y="1253778"/>
                  </a:lnTo>
                  <a:lnTo>
                    <a:pt x="4771065" y="1215325"/>
                  </a:lnTo>
                  <a:lnTo>
                    <a:pt x="4747460" y="1177311"/>
                  </a:lnTo>
                  <a:lnTo>
                    <a:pt x="4723154" y="1139744"/>
                  </a:lnTo>
                  <a:lnTo>
                    <a:pt x="4698153" y="1102632"/>
                  </a:lnTo>
                  <a:lnTo>
                    <a:pt x="4672469" y="1065983"/>
                  </a:lnTo>
                  <a:lnTo>
                    <a:pt x="4646108" y="1029806"/>
                  </a:lnTo>
                  <a:lnTo>
                    <a:pt x="4619079" y="994108"/>
                  </a:lnTo>
                  <a:lnTo>
                    <a:pt x="4591391" y="958897"/>
                  </a:lnTo>
                  <a:lnTo>
                    <a:pt x="4563053" y="924183"/>
                  </a:lnTo>
                  <a:lnTo>
                    <a:pt x="4534073" y="889972"/>
                  </a:lnTo>
                  <a:lnTo>
                    <a:pt x="4504460" y="856273"/>
                  </a:lnTo>
                  <a:lnTo>
                    <a:pt x="4474222" y="823095"/>
                  </a:lnTo>
                  <a:lnTo>
                    <a:pt x="4443368" y="790444"/>
                  </a:lnTo>
                  <a:lnTo>
                    <a:pt x="4411906" y="758331"/>
                  </a:lnTo>
                  <a:lnTo>
                    <a:pt x="4379845" y="726761"/>
                  </a:lnTo>
                  <a:lnTo>
                    <a:pt x="4347194" y="695745"/>
                  </a:lnTo>
                  <a:lnTo>
                    <a:pt x="4313960" y="665289"/>
                  </a:lnTo>
                  <a:lnTo>
                    <a:pt x="4280154" y="635403"/>
                  </a:lnTo>
                  <a:lnTo>
                    <a:pt x="4245782" y="606094"/>
                  </a:lnTo>
                  <a:lnTo>
                    <a:pt x="4210855" y="577370"/>
                  </a:lnTo>
                  <a:lnTo>
                    <a:pt x="4175380" y="549239"/>
                  </a:lnTo>
                  <a:lnTo>
                    <a:pt x="4139365" y="521710"/>
                  </a:lnTo>
                  <a:lnTo>
                    <a:pt x="4102821" y="494791"/>
                  </a:lnTo>
                  <a:lnTo>
                    <a:pt x="4065754" y="468489"/>
                  </a:lnTo>
                  <a:lnTo>
                    <a:pt x="4028174" y="442814"/>
                  </a:lnTo>
                  <a:lnTo>
                    <a:pt x="3990089" y="417773"/>
                  </a:lnTo>
                  <a:lnTo>
                    <a:pt x="3951508" y="393374"/>
                  </a:lnTo>
                  <a:lnTo>
                    <a:pt x="3912440" y="369625"/>
                  </a:lnTo>
                  <a:lnTo>
                    <a:pt x="3872892" y="346535"/>
                  </a:lnTo>
                  <a:lnTo>
                    <a:pt x="3832874" y="324112"/>
                  </a:lnTo>
                  <a:lnTo>
                    <a:pt x="3792394" y="302364"/>
                  </a:lnTo>
                  <a:lnTo>
                    <a:pt x="3751460" y="281298"/>
                  </a:lnTo>
                  <a:lnTo>
                    <a:pt x="3710082" y="260924"/>
                  </a:lnTo>
                  <a:lnTo>
                    <a:pt x="3668267" y="241249"/>
                  </a:lnTo>
                  <a:lnTo>
                    <a:pt x="3626025" y="222282"/>
                  </a:lnTo>
                  <a:lnTo>
                    <a:pt x="3583364" y="204030"/>
                  </a:lnTo>
                  <a:lnTo>
                    <a:pt x="3540292" y="186501"/>
                  </a:lnTo>
                  <a:lnTo>
                    <a:pt x="3496818" y="169705"/>
                  </a:lnTo>
                  <a:lnTo>
                    <a:pt x="3452951" y="153648"/>
                  </a:lnTo>
                  <a:lnTo>
                    <a:pt x="3408699" y="138340"/>
                  </a:lnTo>
                  <a:lnTo>
                    <a:pt x="3364071" y="123788"/>
                  </a:lnTo>
                  <a:lnTo>
                    <a:pt x="3319075" y="110000"/>
                  </a:lnTo>
                  <a:lnTo>
                    <a:pt x="3273720" y="96985"/>
                  </a:lnTo>
                  <a:lnTo>
                    <a:pt x="3228015" y="84751"/>
                  </a:lnTo>
                  <a:lnTo>
                    <a:pt x="3181967" y="73305"/>
                  </a:lnTo>
                  <a:lnTo>
                    <a:pt x="3135586" y="62656"/>
                  </a:lnTo>
                  <a:lnTo>
                    <a:pt x="3088880" y="52813"/>
                  </a:lnTo>
                  <a:lnTo>
                    <a:pt x="3041858" y="43783"/>
                  </a:lnTo>
                  <a:lnTo>
                    <a:pt x="2994529" y="35574"/>
                  </a:lnTo>
                  <a:lnTo>
                    <a:pt x="2946900" y="28194"/>
                  </a:lnTo>
                  <a:lnTo>
                    <a:pt x="2898980" y="21653"/>
                  </a:lnTo>
                  <a:lnTo>
                    <a:pt x="2850779" y="15957"/>
                  </a:lnTo>
                  <a:lnTo>
                    <a:pt x="2802304" y="11115"/>
                  </a:lnTo>
                  <a:lnTo>
                    <a:pt x="2753564" y="7135"/>
                  </a:lnTo>
                  <a:lnTo>
                    <a:pt x="2704568" y="4025"/>
                  </a:lnTo>
                  <a:lnTo>
                    <a:pt x="2655325" y="1794"/>
                  </a:lnTo>
                  <a:lnTo>
                    <a:pt x="2605842" y="450"/>
                  </a:lnTo>
                  <a:lnTo>
                    <a:pt x="2556129" y="0"/>
                  </a:lnTo>
                  <a:close/>
                </a:path>
              </a:pathLst>
            </a:custGeom>
            <a:solidFill>
              <a:srgbClr val="A9D18E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93947" y="1652777"/>
              <a:ext cx="5111750" cy="4856480"/>
            </a:xfrm>
            <a:custGeom>
              <a:avLst/>
              <a:gdLst/>
              <a:ahLst/>
              <a:cxnLst/>
              <a:rect l="l" t="t" r="r" b="b"/>
              <a:pathLst>
                <a:path w="5111750" h="4856480">
                  <a:moveTo>
                    <a:pt x="2555748" y="0"/>
                  </a:moveTo>
                  <a:lnTo>
                    <a:pt x="2506043" y="450"/>
                  </a:lnTo>
                  <a:lnTo>
                    <a:pt x="2456569" y="1794"/>
                  </a:lnTo>
                  <a:lnTo>
                    <a:pt x="2407334" y="4025"/>
                  </a:lnTo>
                  <a:lnTo>
                    <a:pt x="2358347" y="7135"/>
                  </a:lnTo>
                  <a:lnTo>
                    <a:pt x="2309615" y="11115"/>
                  </a:lnTo>
                  <a:lnTo>
                    <a:pt x="2261149" y="15957"/>
                  </a:lnTo>
                  <a:lnTo>
                    <a:pt x="2212956" y="21653"/>
                  </a:lnTo>
                  <a:lnTo>
                    <a:pt x="2165045" y="28194"/>
                  </a:lnTo>
                  <a:lnTo>
                    <a:pt x="2117424" y="35574"/>
                  </a:lnTo>
                  <a:lnTo>
                    <a:pt x="2070102" y="43783"/>
                  </a:lnTo>
                  <a:lnTo>
                    <a:pt x="2023088" y="52813"/>
                  </a:lnTo>
                  <a:lnTo>
                    <a:pt x="1976390" y="62656"/>
                  </a:lnTo>
                  <a:lnTo>
                    <a:pt x="1930017" y="73305"/>
                  </a:lnTo>
                  <a:lnTo>
                    <a:pt x="1883977" y="84751"/>
                  </a:lnTo>
                  <a:lnTo>
                    <a:pt x="1838279" y="96985"/>
                  </a:lnTo>
                  <a:lnTo>
                    <a:pt x="1792931" y="110000"/>
                  </a:lnTo>
                  <a:lnTo>
                    <a:pt x="1747942" y="123788"/>
                  </a:lnTo>
                  <a:lnTo>
                    <a:pt x="1703321" y="138340"/>
                  </a:lnTo>
                  <a:lnTo>
                    <a:pt x="1659076" y="153648"/>
                  </a:lnTo>
                  <a:lnTo>
                    <a:pt x="1615216" y="169705"/>
                  </a:lnTo>
                  <a:lnTo>
                    <a:pt x="1571749" y="186501"/>
                  </a:lnTo>
                  <a:lnTo>
                    <a:pt x="1528684" y="204030"/>
                  </a:lnTo>
                  <a:lnTo>
                    <a:pt x="1486029" y="222282"/>
                  </a:lnTo>
                  <a:lnTo>
                    <a:pt x="1443793" y="241249"/>
                  </a:lnTo>
                  <a:lnTo>
                    <a:pt x="1401985" y="260924"/>
                  </a:lnTo>
                  <a:lnTo>
                    <a:pt x="1360613" y="281298"/>
                  </a:lnTo>
                  <a:lnTo>
                    <a:pt x="1319686" y="302364"/>
                  </a:lnTo>
                  <a:lnTo>
                    <a:pt x="1279212" y="324112"/>
                  </a:lnTo>
                  <a:lnTo>
                    <a:pt x="1239200" y="346535"/>
                  </a:lnTo>
                  <a:lnTo>
                    <a:pt x="1199658" y="369625"/>
                  </a:lnTo>
                  <a:lnTo>
                    <a:pt x="1160595" y="393374"/>
                  </a:lnTo>
                  <a:lnTo>
                    <a:pt x="1122019" y="417773"/>
                  </a:lnTo>
                  <a:lnTo>
                    <a:pt x="1083940" y="442814"/>
                  </a:lnTo>
                  <a:lnTo>
                    <a:pt x="1046366" y="468489"/>
                  </a:lnTo>
                  <a:lnTo>
                    <a:pt x="1009304" y="494791"/>
                  </a:lnTo>
                  <a:lnTo>
                    <a:pt x="972765" y="521710"/>
                  </a:lnTo>
                  <a:lnTo>
                    <a:pt x="936756" y="549239"/>
                  </a:lnTo>
                  <a:lnTo>
                    <a:pt x="901286" y="577370"/>
                  </a:lnTo>
                  <a:lnTo>
                    <a:pt x="866363" y="606094"/>
                  </a:lnTo>
                  <a:lnTo>
                    <a:pt x="831996" y="635403"/>
                  </a:lnTo>
                  <a:lnTo>
                    <a:pt x="798195" y="665289"/>
                  </a:lnTo>
                  <a:lnTo>
                    <a:pt x="764966" y="695745"/>
                  </a:lnTo>
                  <a:lnTo>
                    <a:pt x="732319" y="726761"/>
                  </a:lnTo>
                  <a:lnTo>
                    <a:pt x="700263" y="758331"/>
                  </a:lnTo>
                  <a:lnTo>
                    <a:pt x="668805" y="790444"/>
                  </a:lnTo>
                  <a:lnTo>
                    <a:pt x="637955" y="823095"/>
                  </a:lnTo>
                  <a:lnTo>
                    <a:pt x="607721" y="856273"/>
                  </a:lnTo>
                  <a:lnTo>
                    <a:pt x="578112" y="889972"/>
                  </a:lnTo>
                  <a:lnTo>
                    <a:pt x="549135" y="924183"/>
                  </a:lnTo>
                  <a:lnTo>
                    <a:pt x="520801" y="958897"/>
                  </a:lnTo>
                  <a:lnTo>
                    <a:pt x="493117" y="994108"/>
                  </a:lnTo>
                  <a:lnTo>
                    <a:pt x="466092" y="1029806"/>
                  </a:lnTo>
                  <a:lnTo>
                    <a:pt x="439734" y="1065983"/>
                  </a:lnTo>
                  <a:lnTo>
                    <a:pt x="414053" y="1102632"/>
                  </a:lnTo>
                  <a:lnTo>
                    <a:pt x="389056" y="1139744"/>
                  </a:lnTo>
                  <a:lnTo>
                    <a:pt x="364752" y="1177311"/>
                  </a:lnTo>
                  <a:lnTo>
                    <a:pt x="341150" y="1215325"/>
                  </a:lnTo>
                  <a:lnTo>
                    <a:pt x="318259" y="1253778"/>
                  </a:lnTo>
                  <a:lnTo>
                    <a:pt x="296086" y="1292662"/>
                  </a:lnTo>
                  <a:lnTo>
                    <a:pt x="274641" y="1331967"/>
                  </a:lnTo>
                  <a:lnTo>
                    <a:pt x="253931" y="1371688"/>
                  </a:lnTo>
                  <a:lnTo>
                    <a:pt x="233967" y="1411814"/>
                  </a:lnTo>
                  <a:lnTo>
                    <a:pt x="214755" y="1452339"/>
                  </a:lnTo>
                  <a:lnTo>
                    <a:pt x="196305" y="1493253"/>
                  </a:lnTo>
                  <a:lnTo>
                    <a:pt x="178626" y="1534549"/>
                  </a:lnTo>
                  <a:lnTo>
                    <a:pt x="161726" y="1576219"/>
                  </a:lnTo>
                  <a:lnTo>
                    <a:pt x="145612" y="1618255"/>
                  </a:lnTo>
                  <a:lnTo>
                    <a:pt x="130295" y="1660647"/>
                  </a:lnTo>
                  <a:lnTo>
                    <a:pt x="115783" y="1703389"/>
                  </a:lnTo>
                  <a:lnTo>
                    <a:pt x="102084" y="1746472"/>
                  </a:lnTo>
                  <a:lnTo>
                    <a:pt x="89206" y="1789888"/>
                  </a:lnTo>
                  <a:lnTo>
                    <a:pt x="77159" y="1833629"/>
                  </a:lnTo>
                  <a:lnTo>
                    <a:pt x="65950" y="1877687"/>
                  </a:lnTo>
                  <a:lnTo>
                    <a:pt x="55589" y="1922053"/>
                  </a:lnTo>
                  <a:lnTo>
                    <a:pt x="46084" y="1966719"/>
                  </a:lnTo>
                  <a:lnTo>
                    <a:pt x="37444" y="2011678"/>
                  </a:lnTo>
                  <a:lnTo>
                    <a:pt x="29677" y="2056920"/>
                  </a:lnTo>
                  <a:lnTo>
                    <a:pt x="22791" y="2102439"/>
                  </a:lnTo>
                  <a:lnTo>
                    <a:pt x="16796" y="2148225"/>
                  </a:lnTo>
                  <a:lnTo>
                    <a:pt x="11699" y="2194272"/>
                  </a:lnTo>
                  <a:lnTo>
                    <a:pt x="7510" y="2240569"/>
                  </a:lnTo>
                  <a:lnTo>
                    <a:pt x="4237" y="2287110"/>
                  </a:lnTo>
                  <a:lnTo>
                    <a:pt x="1889" y="2333887"/>
                  </a:lnTo>
                  <a:lnTo>
                    <a:pt x="473" y="2380890"/>
                  </a:lnTo>
                  <a:lnTo>
                    <a:pt x="0" y="2428113"/>
                  </a:lnTo>
                  <a:lnTo>
                    <a:pt x="473" y="2475335"/>
                  </a:lnTo>
                  <a:lnTo>
                    <a:pt x="1889" y="2522338"/>
                  </a:lnTo>
                  <a:lnTo>
                    <a:pt x="4237" y="2569115"/>
                  </a:lnTo>
                  <a:lnTo>
                    <a:pt x="7510" y="2615656"/>
                  </a:lnTo>
                  <a:lnTo>
                    <a:pt x="11699" y="2661953"/>
                  </a:lnTo>
                  <a:lnTo>
                    <a:pt x="16796" y="2708000"/>
                  </a:lnTo>
                  <a:lnTo>
                    <a:pt x="22791" y="2753786"/>
                  </a:lnTo>
                  <a:lnTo>
                    <a:pt x="29677" y="2799305"/>
                  </a:lnTo>
                  <a:lnTo>
                    <a:pt x="37444" y="2844547"/>
                  </a:lnTo>
                  <a:lnTo>
                    <a:pt x="46084" y="2889506"/>
                  </a:lnTo>
                  <a:lnTo>
                    <a:pt x="55589" y="2934172"/>
                  </a:lnTo>
                  <a:lnTo>
                    <a:pt x="65950" y="2978538"/>
                  </a:lnTo>
                  <a:lnTo>
                    <a:pt x="77159" y="3022596"/>
                  </a:lnTo>
                  <a:lnTo>
                    <a:pt x="89206" y="3066337"/>
                  </a:lnTo>
                  <a:lnTo>
                    <a:pt x="102084" y="3109753"/>
                  </a:lnTo>
                  <a:lnTo>
                    <a:pt x="115783" y="3152836"/>
                  </a:lnTo>
                  <a:lnTo>
                    <a:pt x="130295" y="3195578"/>
                  </a:lnTo>
                  <a:lnTo>
                    <a:pt x="145612" y="3237970"/>
                  </a:lnTo>
                  <a:lnTo>
                    <a:pt x="161726" y="3280006"/>
                  </a:lnTo>
                  <a:lnTo>
                    <a:pt x="178626" y="3321676"/>
                  </a:lnTo>
                  <a:lnTo>
                    <a:pt x="196305" y="3362972"/>
                  </a:lnTo>
                  <a:lnTo>
                    <a:pt x="214755" y="3403886"/>
                  </a:lnTo>
                  <a:lnTo>
                    <a:pt x="233967" y="3444411"/>
                  </a:lnTo>
                  <a:lnTo>
                    <a:pt x="253931" y="3484537"/>
                  </a:lnTo>
                  <a:lnTo>
                    <a:pt x="274641" y="3524258"/>
                  </a:lnTo>
                  <a:lnTo>
                    <a:pt x="296086" y="3563563"/>
                  </a:lnTo>
                  <a:lnTo>
                    <a:pt x="318259" y="3602447"/>
                  </a:lnTo>
                  <a:lnTo>
                    <a:pt x="341150" y="3640900"/>
                  </a:lnTo>
                  <a:lnTo>
                    <a:pt x="364752" y="3678914"/>
                  </a:lnTo>
                  <a:lnTo>
                    <a:pt x="389056" y="3716481"/>
                  </a:lnTo>
                  <a:lnTo>
                    <a:pt x="414053" y="3753593"/>
                  </a:lnTo>
                  <a:lnTo>
                    <a:pt x="439734" y="3790242"/>
                  </a:lnTo>
                  <a:lnTo>
                    <a:pt x="466092" y="3826419"/>
                  </a:lnTo>
                  <a:lnTo>
                    <a:pt x="493117" y="3862117"/>
                  </a:lnTo>
                  <a:lnTo>
                    <a:pt x="520801" y="3897328"/>
                  </a:lnTo>
                  <a:lnTo>
                    <a:pt x="549135" y="3932042"/>
                  </a:lnTo>
                  <a:lnTo>
                    <a:pt x="578112" y="3966253"/>
                  </a:lnTo>
                  <a:lnTo>
                    <a:pt x="607721" y="3999952"/>
                  </a:lnTo>
                  <a:lnTo>
                    <a:pt x="637955" y="4033130"/>
                  </a:lnTo>
                  <a:lnTo>
                    <a:pt x="668805" y="4065781"/>
                  </a:lnTo>
                  <a:lnTo>
                    <a:pt x="700263" y="4097894"/>
                  </a:lnTo>
                  <a:lnTo>
                    <a:pt x="732319" y="4129464"/>
                  </a:lnTo>
                  <a:lnTo>
                    <a:pt x="764966" y="4160480"/>
                  </a:lnTo>
                  <a:lnTo>
                    <a:pt x="798195" y="4190936"/>
                  </a:lnTo>
                  <a:lnTo>
                    <a:pt x="831996" y="4220822"/>
                  </a:lnTo>
                  <a:lnTo>
                    <a:pt x="866363" y="4250131"/>
                  </a:lnTo>
                  <a:lnTo>
                    <a:pt x="901286" y="4278855"/>
                  </a:lnTo>
                  <a:lnTo>
                    <a:pt x="936756" y="4306986"/>
                  </a:lnTo>
                  <a:lnTo>
                    <a:pt x="972765" y="4334515"/>
                  </a:lnTo>
                  <a:lnTo>
                    <a:pt x="1009304" y="4361434"/>
                  </a:lnTo>
                  <a:lnTo>
                    <a:pt x="1046366" y="4387736"/>
                  </a:lnTo>
                  <a:lnTo>
                    <a:pt x="1083940" y="4413411"/>
                  </a:lnTo>
                  <a:lnTo>
                    <a:pt x="1122019" y="4438452"/>
                  </a:lnTo>
                  <a:lnTo>
                    <a:pt x="1160595" y="4462851"/>
                  </a:lnTo>
                  <a:lnTo>
                    <a:pt x="1199658" y="4486600"/>
                  </a:lnTo>
                  <a:lnTo>
                    <a:pt x="1239200" y="4509690"/>
                  </a:lnTo>
                  <a:lnTo>
                    <a:pt x="1279212" y="4532113"/>
                  </a:lnTo>
                  <a:lnTo>
                    <a:pt x="1319686" y="4553861"/>
                  </a:lnTo>
                  <a:lnTo>
                    <a:pt x="1360613" y="4574927"/>
                  </a:lnTo>
                  <a:lnTo>
                    <a:pt x="1401985" y="4595301"/>
                  </a:lnTo>
                  <a:lnTo>
                    <a:pt x="1443793" y="4614976"/>
                  </a:lnTo>
                  <a:lnTo>
                    <a:pt x="1486029" y="4633943"/>
                  </a:lnTo>
                  <a:lnTo>
                    <a:pt x="1528684" y="4652195"/>
                  </a:lnTo>
                  <a:lnTo>
                    <a:pt x="1571749" y="4669724"/>
                  </a:lnTo>
                  <a:lnTo>
                    <a:pt x="1615216" y="4686520"/>
                  </a:lnTo>
                  <a:lnTo>
                    <a:pt x="1659076" y="4702577"/>
                  </a:lnTo>
                  <a:lnTo>
                    <a:pt x="1703321" y="4717885"/>
                  </a:lnTo>
                  <a:lnTo>
                    <a:pt x="1747942" y="4732437"/>
                  </a:lnTo>
                  <a:lnTo>
                    <a:pt x="1792931" y="4746225"/>
                  </a:lnTo>
                  <a:lnTo>
                    <a:pt x="1838279" y="4759240"/>
                  </a:lnTo>
                  <a:lnTo>
                    <a:pt x="1883977" y="4771474"/>
                  </a:lnTo>
                  <a:lnTo>
                    <a:pt x="1930017" y="4782920"/>
                  </a:lnTo>
                  <a:lnTo>
                    <a:pt x="1976390" y="4793569"/>
                  </a:lnTo>
                  <a:lnTo>
                    <a:pt x="2023088" y="4803412"/>
                  </a:lnTo>
                  <a:lnTo>
                    <a:pt x="2070102" y="4812442"/>
                  </a:lnTo>
                  <a:lnTo>
                    <a:pt x="2117424" y="4820651"/>
                  </a:lnTo>
                  <a:lnTo>
                    <a:pt x="2165045" y="4828031"/>
                  </a:lnTo>
                  <a:lnTo>
                    <a:pt x="2212956" y="4834572"/>
                  </a:lnTo>
                  <a:lnTo>
                    <a:pt x="2261149" y="4840268"/>
                  </a:lnTo>
                  <a:lnTo>
                    <a:pt x="2309615" y="4845110"/>
                  </a:lnTo>
                  <a:lnTo>
                    <a:pt x="2358347" y="4849090"/>
                  </a:lnTo>
                  <a:lnTo>
                    <a:pt x="2407334" y="4852200"/>
                  </a:lnTo>
                  <a:lnTo>
                    <a:pt x="2456569" y="4854431"/>
                  </a:lnTo>
                  <a:lnTo>
                    <a:pt x="2506043" y="4855775"/>
                  </a:lnTo>
                  <a:lnTo>
                    <a:pt x="2555748" y="4856226"/>
                  </a:lnTo>
                  <a:lnTo>
                    <a:pt x="2605452" y="4855775"/>
                  </a:lnTo>
                  <a:lnTo>
                    <a:pt x="2654926" y="4854431"/>
                  </a:lnTo>
                  <a:lnTo>
                    <a:pt x="2704161" y="4852200"/>
                  </a:lnTo>
                  <a:lnTo>
                    <a:pt x="2753148" y="4849090"/>
                  </a:lnTo>
                  <a:lnTo>
                    <a:pt x="2801880" y="4845110"/>
                  </a:lnTo>
                  <a:lnTo>
                    <a:pt x="2850346" y="4840268"/>
                  </a:lnTo>
                  <a:lnTo>
                    <a:pt x="2898539" y="4834572"/>
                  </a:lnTo>
                  <a:lnTo>
                    <a:pt x="2946450" y="4828031"/>
                  </a:lnTo>
                  <a:lnTo>
                    <a:pt x="2994071" y="4820651"/>
                  </a:lnTo>
                  <a:lnTo>
                    <a:pt x="3041393" y="4812442"/>
                  </a:lnTo>
                  <a:lnTo>
                    <a:pt x="3088407" y="4803412"/>
                  </a:lnTo>
                  <a:lnTo>
                    <a:pt x="3135105" y="4793569"/>
                  </a:lnTo>
                  <a:lnTo>
                    <a:pt x="3181478" y="4782920"/>
                  </a:lnTo>
                  <a:lnTo>
                    <a:pt x="3227518" y="4771474"/>
                  </a:lnTo>
                  <a:lnTo>
                    <a:pt x="3273216" y="4759240"/>
                  </a:lnTo>
                  <a:lnTo>
                    <a:pt x="3318564" y="4746225"/>
                  </a:lnTo>
                  <a:lnTo>
                    <a:pt x="3363553" y="4732437"/>
                  </a:lnTo>
                  <a:lnTo>
                    <a:pt x="3408174" y="4717885"/>
                  </a:lnTo>
                  <a:lnTo>
                    <a:pt x="3452419" y="4702577"/>
                  </a:lnTo>
                  <a:lnTo>
                    <a:pt x="3496279" y="4686520"/>
                  </a:lnTo>
                  <a:lnTo>
                    <a:pt x="3539746" y="4669724"/>
                  </a:lnTo>
                  <a:lnTo>
                    <a:pt x="3582811" y="4652195"/>
                  </a:lnTo>
                  <a:lnTo>
                    <a:pt x="3625466" y="4633943"/>
                  </a:lnTo>
                  <a:lnTo>
                    <a:pt x="3667702" y="4614976"/>
                  </a:lnTo>
                  <a:lnTo>
                    <a:pt x="3709510" y="4595301"/>
                  </a:lnTo>
                  <a:lnTo>
                    <a:pt x="3750882" y="4574927"/>
                  </a:lnTo>
                  <a:lnTo>
                    <a:pt x="3791809" y="4553861"/>
                  </a:lnTo>
                  <a:lnTo>
                    <a:pt x="3832283" y="4532113"/>
                  </a:lnTo>
                  <a:lnTo>
                    <a:pt x="3872295" y="4509690"/>
                  </a:lnTo>
                  <a:lnTo>
                    <a:pt x="3911837" y="4486600"/>
                  </a:lnTo>
                  <a:lnTo>
                    <a:pt x="3950900" y="4462851"/>
                  </a:lnTo>
                  <a:lnTo>
                    <a:pt x="3989476" y="4438452"/>
                  </a:lnTo>
                  <a:lnTo>
                    <a:pt x="4027555" y="4413411"/>
                  </a:lnTo>
                  <a:lnTo>
                    <a:pt x="4065129" y="4387736"/>
                  </a:lnTo>
                  <a:lnTo>
                    <a:pt x="4102191" y="4361434"/>
                  </a:lnTo>
                  <a:lnTo>
                    <a:pt x="4138730" y="4334515"/>
                  </a:lnTo>
                  <a:lnTo>
                    <a:pt x="4174739" y="4306986"/>
                  </a:lnTo>
                  <a:lnTo>
                    <a:pt x="4210209" y="4278855"/>
                  </a:lnTo>
                  <a:lnTo>
                    <a:pt x="4245132" y="4250131"/>
                  </a:lnTo>
                  <a:lnTo>
                    <a:pt x="4279499" y="4220822"/>
                  </a:lnTo>
                  <a:lnTo>
                    <a:pt x="4313300" y="4190936"/>
                  </a:lnTo>
                  <a:lnTo>
                    <a:pt x="4346529" y="4160480"/>
                  </a:lnTo>
                  <a:lnTo>
                    <a:pt x="4379176" y="4129464"/>
                  </a:lnTo>
                  <a:lnTo>
                    <a:pt x="4411232" y="4097894"/>
                  </a:lnTo>
                  <a:lnTo>
                    <a:pt x="4442690" y="4065781"/>
                  </a:lnTo>
                  <a:lnTo>
                    <a:pt x="4473540" y="4033130"/>
                  </a:lnTo>
                  <a:lnTo>
                    <a:pt x="4503774" y="3999952"/>
                  </a:lnTo>
                  <a:lnTo>
                    <a:pt x="4533383" y="3966253"/>
                  </a:lnTo>
                  <a:lnTo>
                    <a:pt x="4562360" y="3932042"/>
                  </a:lnTo>
                  <a:lnTo>
                    <a:pt x="4590694" y="3897328"/>
                  </a:lnTo>
                  <a:lnTo>
                    <a:pt x="4618378" y="3862117"/>
                  </a:lnTo>
                  <a:lnTo>
                    <a:pt x="4645403" y="3826419"/>
                  </a:lnTo>
                  <a:lnTo>
                    <a:pt x="4671761" y="3790242"/>
                  </a:lnTo>
                  <a:lnTo>
                    <a:pt x="4697442" y="3753593"/>
                  </a:lnTo>
                  <a:lnTo>
                    <a:pt x="4722439" y="3716481"/>
                  </a:lnTo>
                  <a:lnTo>
                    <a:pt x="4746743" y="3678914"/>
                  </a:lnTo>
                  <a:lnTo>
                    <a:pt x="4770345" y="3640900"/>
                  </a:lnTo>
                  <a:lnTo>
                    <a:pt x="4793236" y="3602447"/>
                  </a:lnTo>
                  <a:lnTo>
                    <a:pt x="4815409" y="3563563"/>
                  </a:lnTo>
                  <a:lnTo>
                    <a:pt x="4836854" y="3524258"/>
                  </a:lnTo>
                  <a:lnTo>
                    <a:pt x="4857564" y="3484537"/>
                  </a:lnTo>
                  <a:lnTo>
                    <a:pt x="4877528" y="3444411"/>
                  </a:lnTo>
                  <a:lnTo>
                    <a:pt x="4896740" y="3403886"/>
                  </a:lnTo>
                  <a:lnTo>
                    <a:pt x="4915190" y="3362972"/>
                  </a:lnTo>
                  <a:lnTo>
                    <a:pt x="4932869" y="3321676"/>
                  </a:lnTo>
                  <a:lnTo>
                    <a:pt x="4949769" y="3280006"/>
                  </a:lnTo>
                  <a:lnTo>
                    <a:pt x="4965883" y="3237970"/>
                  </a:lnTo>
                  <a:lnTo>
                    <a:pt x="4981200" y="3195578"/>
                  </a:lnTo>
                  <a:lnTo>
                    <a:pt x="4995712" y="3152836"/>
                  </a:lnTo>
                  <a:lnTo>
                    <a:pt x="5009411" y="3109753"/>
                  </a:lnTo>
                  <a:lnTo>
                    <a:pt x="5022289" y="3066337"/>
                  </a:lnTo>
                  <a:lnTo>
                    <a:pt x="5034336" y="3022596"/>
                  </a:lnTo>
                  <a:lnTo>
                    <a:pt x="5045545" y="2978538"/>
                  </a:lnTo>
                  <a:lnTo>
                    <a:pt x="5055906" y="2934172"/>
                  </a:lnTo>
                  <a:lnTo>
                    <a:pt x="5065411" y="2889506"/>
                  </a:lnTo>
                  <a:lnTo>
                    <a:pt x="5074051" y="2844547"/>
                  </a:lnTo>
                  <a:lnTo>
                    <a:pt x="5081818" y="2799305"/>
                  </a:lnTo>
                  <a:lnTo>
                    <a:pt x="5088704" y="2753786"/>
                  </a:lnTo>
                  <a:lnTo>
                    <a:pt x="5094699" y="2708000"/>
                  </a:lnTo>
                  <a:lnTo>
                    <a:pt x="5099796" y="2661953"/>
                  </a:lnTo>
                  <a:lnTo>
                    <a:pt x="5103985" y="2615656"/>
                  </a:lnTo>
                  <a:lnTo>
                    <a:pt x="5107258" y="2569115"/>
                  </a:lnTo>
                  <a:lnTo>
                    <a:pt x="5109606" y="2522338"/>
                  </a:lnTo>
                  <a:lnTo>
                    <a:pt x="5111022" y="2475335"/>
                  </a:lnTo>
                  <a:lnTo>
                    <a:pt x="5111496" y="2428113"/>
                  </a:lnTo>
                  <a:lnTo>
                    <a:pt x="5111022" y="2380890"/>
                  </a:lnTo>
                  <a:lnTo>
                    <a:pt x="5109606" y="2333887"/>
                  </a:lnTo>
                  <a:lnTo>
                    <a:pt x="5107258" y="2287110"/>
                  </a:lnTo>
                  <a:lnTo>
                    <a:pt x="5103985" y="2240569"/>
                  </a:lnTo>
                  <a:lnTo>
                    <a:pt x="5099796" y="2194272"/>
                  </a:lnTo>
                  <a:lnTo>
                    <a:pt x="5094699" y="2148225"/>
                  </a:lnTo>
                  <a:lnTo>
                    <a:pt x="5088704" y="2102439"/>
                  </a:lnTo>
                  <a:lnTo>
                    <a:pt x="5081818" y="2056920"/>
                  </a:lnTo>
                  <a:lnTo>
                    <a:pt x="5074051" y="2011678"/>
                  </a:lnTo>
                  <a:lnTo>
                    <a:pt x="5065411" y="1966719"/>
                  </a:lnTo>
                  <a:lnTo>
                    <a:pt x="5055906" y="1922053"/>
                  </a:lnTo>
                  <a:lnTo>
                    <a:pt x="5045545" y="1877687"/>
                  </a:lnTo>
                  <a:lnTo>
                    <a:pt x="5034336" y="1833629"/>
                  </a:lnTo>
                  <a:lnTo>
                    <a:pt x="5022289" y="1789888"/>
                  </a:lnTo>
                  <a:lnTo>
                    <a:pt x="5009411" y="1746472"/>
                  </a:lnTo>
                  <a:lnTo>
                    <a:pt x="4995712" y="1703389"/>
                  </a:lnTo>
                  <a:lnTo>
                    <a:pt x="4981200" y="1660647"/>
                  </a:lnTo>
                  <a:lnTo>
                    <a:pt x="4965883" y="1618255"/>
                  </a:lnTo>
                  <a:lnTo>
                    <a:pt x="4949769" y="1576219"/>
                  </a:lnTo>
                  <a:lnTo>
                    <a:pt x="4932869" y="1534549"/>
                  </a:lnTo>
                  <a:lnTo>
                    <a:pt x="4915190" y="1493253"/>
                  </a:lnTo>
                  <a:lnTo>
                    <a:pt x="4896740" y="1452339"/>
                  </a:lnTo>
                  <a:lnTo>
                    <a:pt x="4877528" y="1411814"/>
                  </a:lnTo>
                  <a:lnTo>
                    <a:pt x="4857564" y="1371688"/>
                  </a:lnTo>
                  <a:lnTo>
                    <a:pt x="4836854" y="1331967"/>
                  </a:lnTo>
                  <a:lnTo>
                    <a:pt x="4815409" y="1292662"/>
                  </a:lnTo>
                  <a:lnTo>
                    <a:pt x="4793236" y="1253778"/>
                  </a:lnTo>
                  <a:lnTo>
                    <a:pt x="4770345" y="1215325"/>
                  </a:lnTo>
                  <a:lnTo>
                    <a:pt x="4746743" y="1177311"/>
                  </a:lnTo>
                  <a:lnTo>
                    <a:pt x="4722439" y="1139744"/>
                  </a:lnTo>
                  <a:lnTo>
                    <a:pt x="4697442" y="1102632"/>
                  </a:lnTo>
                  <a:lnTo>
                    <a:pt x="4671761" y="1065983"/>
                  </a:lnTo>
                  <a:lnTo>
                    <a:pt x="4645403" y="1029806"/>
                  </a:lnTo>
                  <a:lnTo>
                    <a:pt x="4618378" y="994108"/>
                  </a:lnTo>
                  <a:lnTo>
                    <a:pt x="4590694" y="958897"/>
                  </a:lnTo>
                  <a:lnTo>
                    <a:pt x="4562360" y="924183"/>
                  </a:lnTo>
                  <a:lnTo>
                    <a:pt x="4533383" y="889972"/>
                  </a:lnTo>
                  <a:lnTo>
                    <a:pt x="4503774" y="856273"/>
                  </a:lnTo>
                  <a:lnTo>
                    <a:pt x="4473540" y="823095"/>
                  </a:lnTo>
                  <a:lnTo>
                    <a:pt x="4442690" y="790444"/>
                  </a:lnTo>
                  <a:lnTo>
                    <a:pt x="4411232" y="758331"/>
                  </a:lnTo>
                  <a:lnTo>
                    <a:pt x="4379176" y="726761"/>
                  </a:lnTo>
                  <a:lnTo>
                    <a:pt x="4346529" y="695745"/>
                  </a:lnTo>
                  <a:lnTo>
                    <a:pt x="4313300" y="665289"/>
                  </a:lnTo>
                  <a:lnTo>
                    <a:pt x="4279499" y="635403"/>
                  </a:lnTo>
                  <a:lnTo>
                    <a:pt x="4245132" y="606094"/>
                  </a:lnTo>
                  <a:lnTo>
                    <a:pt x="4210209" y="577370"/>
                  </a:lnTo>
                  <a:lnTo>
                    <a:pt x="4174739" y="549239"/>
                  </a:lnTo>
                  <a:lnTo>
                    <a:pt x="4138730" y="521710"/>
                  </a:lnTo>
                  <a:lnTo>
                    <a:pt x="4102191" y="494791"/>
                  </a:lnTo>
                  <a:lnTo>
                    <a:pt x="4065129" y="468489"/>
                  </a:lnTo>
                  <a:lnTo>
                    <a:pt x="4027555" y="442814"/>
                  </a:lnTo>
                  <a:lnTo>
                    <a:pt x="3989476" y="417773"/>
                  </a:lnTo>
                  <a:lnTo>
                    <a:pt x="3950900" y="393374"/>
                  </a:lnTo>
                  <a:lnTo>
                    <a:pt x="3911837" y="369625"/>
                  </a:lnTo>
                  <a:lnTo>
                    <a:pt x="3872295" y="346535"/>
                  </a:lnTo>
                  <a:lnTo>
                    <a:pt x="3832283" y="324112"/>
                  </a:lnTo>
                  <a:lnTo>
                    <a:pt x="3791809" y="302364"/>
                  </a:lnTo>
                  <a:lnTo>
                    <a:pt x="3750882" y="281298"/>
                  </a:lnTo>
                  <a:lnTo>
                    <a:pt x="3709510" y="260924"/>
                  </a:lnTo>
                  <a:lnTo>
                    <a:pt x="3667702" y="241249"/>
                  </a:lnTo>
                  <a:lnTo>
                    <a:pt x="3625466" y="222282"/>
                  </a:lnTo>
                  <a:lnTo>
                    <a:pt x="3582811" y="204030"/>
                  </a:lnTo>
                  <a:lnTo>
                    <a:pt x="3539746" y="186501"/>
                  </a:lnTo>
                  <a:lnTo>
                    <a:pt x="3496279" y="169705"/>
                  </a:lnTo>
                  <a:lnTo>
                    <a:pt x="3452419" y="153648"/>
                  </a:lnTo>
                  <a:lnTo>
                    <a:pt x="3408174" y="138340"/>
                  </a:lnTo>
                  <a:lnTo>
                    <a:pt x="3363553" y="123788"/>
                  </a:lnTo>
                  <a:lnTo>
                    <a:pt x="3318564" y="110000"/>
                  </a:lnTo>
                  <a:lnTo>
                    <a:pt x="3273216" y="96985"/>
                  </a:lnTo>
                  <a:lnTo>
                    <a:pt x="3227518" y="84751"/>
                  </a:lnTo>
                  <a:lnTo>
                    <a:pt x="3181478" y="73305"/>
                  </a:lnTo>
                  <a:lnTo>
                    <a:pt x="3135105" y="62656"/>
                  </a:lnTo>
                  <a:lnTo>
                    <a:pt x="3088407" y="52813"/>
                  </a:lnTo>
                  <a:lnTo>
                    <a:pt x="3041393" y="43783"/>
                  </a:lnTo>
                  <a:lnTo>
                    <a:pt x="2994071" y="35574"/>
                  </a:lnTo>
                  <a:lnTo>
                    <a:pt x="2946450" y="28194"/>
                  </a:lnTo>
                  <a:lnTo>
                    <a:pt x="2898539" y="21653"/>
                  </a:lnTo>
                  <a:lnTo>
                    <a:pt x="2850346" y="15957"/>
                  </a:lnTo>
                  <a:lnTo>
                    <a:pt x="2801880" y="11115"/>
                  </a:lnTo>
                  <a:lnTo>
                    <a:pt x="2753148" y="7135"/>
                  </a:lnTo>
                  <a:lnTo>
                    <a:pt x="2704161" y="4025"/>
                  </a:lnTo>
                  <a:lnTo>
                    <a:pt x="2654926" y="1794"/>
                  </a:lnTo>
                  <a:lnTo>
                    <a:pt x="2605452" y="450"/>
                  </a:lnTo>
                  <a:lnTo>
                    <a:pt x="2555748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6521" y="2700147"/>
            <a:ext cx="2283460" cy="2418715"/>
          </a:xfrm>
          <a:prstGeom prst="rect">
            <a:avLst/>
          </a:prstGeom>
          <a:ln w="25400">
            <a:solidFill>
              <a:srgbClr val="E6AE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485775" marR="404495" indent="-1905" algn="ctr">
              <a:lnSpc>
                <a:spcPct val="100000"/>
              </a:lnSpc>
              <a:spcBef>
                <a:spcPts val="675"/>
              </a:spcBef>
            </a:pPr>
            <a:r>
              <a:rPr sz="1800" b="1" spc="-15" dirty="0">
                <a:latin typeface="Carlito"/>
                <a:cs typeface="Carlito"/>
              </a:rPr>
              <a:t>Data </a:t>
            </a:r>
            <a:r>
              <a:rPr sz="1800" b="1" spc="-5" dirty="0">
                <a:latin typeface="Carlito"/>
                <a:cs typeface="Carlito"/>
              </a:rPr>
              <a:t>Shaping  </a:t>
            </a:r>
            <a:r>
              <a:rPr sz="1800" b="1" spc="-10" dirty="0">
                <a:latin typeface="Carlito"/>
                <a:cs typeface="Carlito"/>
              </a:rPr>
              <a:t>(Power</a:t>
            </a:r>
            <a:r>
              <a:rPr sz="1800" b="1" spc="-8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Query)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477520" marR="398145" algn="ctr">
              <a:lnSpc>
                <a:spcPct val="100000"/>
              </a:lnSpc>
            </a:pPr>
            <a:r>
              <a:rPr sz="1800" b="1" spc="-15" dirty="0">
                <a:latin typeface="Carlito"/>
                <a:cs typeface="Carlito"/>
              </a:rPr>
              <a:t>Data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Modeling  </a:t>
            </a:r>
            <a:r>
              <a:rPr sz="1800" b="1" spc="-10" dirty="0">
                <a:latin typeface="Carlito"/>
                <a:cs typeface="Carlito"/>
              </a:rPr>
              <a:t>(Power</a:t>
            </a:r>
            <a:r>
              <a:rPr sz="1800" b="1" spc="-5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Pivot)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386080" marR="305435" algn="ctr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Calculated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Fields  </a:t>
            </a:r>
            <a:r>
              <a:rPr sz="1800" b="1" spc="-10" dirty="0">
                <a:latin typeface="Carlito"/>
                <a:cs typeface="Carlito"/>
              </a:rPr>
              <a:t>(DAX)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8200" y="2330195"/>
            <a:ext cx="9575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4536A"/>
                </a:solidFill>
                <a:latin typeface="Carlito"/>
                <a:cs typeface="Carlito"/>
              </a:rPr>
              <a:t>Pi</a:t>
            </a:r>
            <a:r>
              <a:rPr sz="1600" spc="-20" dirty="0">
                <a:solidFill>
                  <a:srgbClr val="44536A"/>
                </a:solidFill>
                <a:latin typeface="Carlito"/>
                <a:cs typeface="Carlito"/>
              </a:rPr>
              <a:t>v</a:t>
            </a:r>
            <a:r>
              <a:rPr sz="1600" spc="-5" dirty="0">
                <a:solidFill>
                  <a:srgbClr val="44536A"/>
                </a:solidFill>
                <a:latin typeface="Carlito"/>
                <a:cs typeface="Carlito"/>
              </a:rPr>
              <a:t>ot</a:t>
            </a:r>
            <a:r>
              <a:rPr sz="1600" spc="-130" dirty="0">
                <a:solidFill>
                  <a:srgbClr val="44536A"/>
                </a:solidFill>
                <a:latin typeface="Carlito"/>
                <a:cs typeface="Carlito"/>
              </a:rPr>
              <a:t>T</a:t>
            </a:r>
            <a:r>
              <a:rPr sz="1600" dirty="0">
                <a:solidFill>
                  <a:srgbClr val="44536A"/>
                </a:solidFill>
                <a:latin typeface="Carlito"/>
                <a:cs typeface="Carlito"/>
              </a:rPr>
              <a:t>ables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0732" y="2376424"/>
            <a:ext cx="1043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E3C23"/>
                </a:solidFill>
                <a:latin typeface="Carlito"/>
                <a:cs typeface="Carlito"/>
              </a:rPr>
              <a:t>Report</a:t>
            </a:r>
            <a:r>
              <a:rPr sz="1600" spc="-45" dirty="0">
                <a:solidFill>
                  <a:srgbClr val="0E3C2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E3C23"/>
                </a:solidFill>
                <a:latin typeface="Carlito"/>
                <a:cs typeface="Carlito"/>
              </a:rPr>
              <a:t>View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2789" y="1183132"/>
            <a:ext cx="464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8354" algn="l"/>
              </a:tabLst>
            </a:pPr>
            <a:r>
              <a:rPr sz="2400" b="1" spc="-10" dirty="0">
                <a:solidFill>
                  <a:srgbClr val="585858"/>
                </a:solidFill>
                <a:latin typeface="Carlito"/>
                <a:cs typeface="Carlito"/>
              </a:rPr>
              <a:t>“POWER</a:t>
            </a:r>
            <a:r>
              <a:rPr sz="2400" b="1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2400" b="1" spc="-50" dirty="0">
                <a:solidFill>
                  <a:srgbClr val="585858"/>
                </a:solidFill>
                <a:latin typeface="Carlito"/>
                <a:cs typeface="Carlito"/>
              </a:rPr>
              <a:t>EXCEL”	</a:t>
            </a:r>
            <a:r>
              <a:rPr sz="2400" b="1" spc="-10" dirty="0">
                <a:solidFill>
                  <a:srgbClr val="585858"/>
                </a:solidFill>
                <a:latin typeface="Carlito"/>
                <a:cs typeface="Carlito"/>
              </a:rPr>
              <a:t>POWER</a:t>
            </a:r>
            <a:r>
              <a:rPr sz="2400" b="1" spc="-8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585858"/>
                </a:solidFill>
                <a:latin typeface="Carlito"/>
                <a:cs typeface="Carlito"/>
              </a:rPr>
              <a:t>BI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3133" y="3298952"/>
            <a:ext cx="97281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4536A"/>
                </a:solidFill>
                <a:latin typeface="Carlito"/>
                <a:cs typeface="Carlito"/>
              </a:rPr>
              <a:t>Pi</a:t>
            </a:r>
            <a:r>
              <a:rPr sz="1600" spc="-20" dirty="0">
                <a:solidFill>
                  <a:srgbClr val="44536A"/>
                </a:solidFill>
                <a:latin typeface="Carlito"/>
                <a:cs typeface="Carlito"/>
              </a:rPr>
              <a:t>v</a:t>
            </a:r>
            <a:r>
              <a:rPr sz="1600" spc="-5" dirty="0">
                <a:solidFill>
                  <a:srgbClr val="44536A"/>
                </a:solidFill>
                <a:latin typeface="Carlito"/>
                <a:cs typeface="Carlito"/>
              </a:rPr>
              <a:t>otChar</a:t>
            </a:r>
            <a:r>
              <a:rPr sz="1600" spc="-10" dirty="0">
                <a:solidFill>
                  <a:srgbClr val="44536A"/>
                </a:solidFill>
                <a:latin typeface="Carlito"/>
                <a:cs typeface="Carlito"/>
              </a:rPr>
              <a:t>t</a:t>
            </a:r>
            <a:r>
              <a:rPr sz="1600" dirty="0">
                <a:solidFill>
                  <a:srgbClr val="44536A"/>
                </a:solidFill>
                <a:latin typeface="Carlito"/>
                <a:cs typeface="Carlito"/>
              </a:rPr>
              <a:t>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6867" y="4394708"/>
            <a:ext cx="1054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marR="5080" indent="-2413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4536A"/>
                </a:solidFill>
                <a:latin typeface="Carlito"/>
                <a:cs typeface="Carlito"/>
              </a:rPr>
              <a:t>Power</a:t>
            </a:r>
            <a:r>
              <a:rPr sz="1600" spc="-85" dirty="0">
                <a:solidFill>
                  <a:srgbClr val="44536A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44536A"/>
                </a:solidFill>
                <a:latin typeface="Carlito"/>
                <a:cs typeface="Carlito"/>
              </a:rPr>
              <a:t>Map/  </a:t>
            </a:r>
            <a:r>
              <a:rPr sz="1600" spc="-10" dirty="0">
                <a:solidFill>
                  <a:srgbClr val="44536A"/>
                </a:solidFill>
                <a:latin typeface="Carlito"/>
                <a:cs typeface="Carlito"/>
              </a:rPr>
              <a:t>Power</a:t>
            </a:r>
            <a:r>
              <a:rPr sz="1600" spc="-45" dirty="0">
                <a:solidFill>
                  <a:srgbClr val="44536A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rlito"/>
                <a:cs typeface="Carlito"/>
              </a:rPr>
              <a:t>View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4417" y="5582411"/>
            <a:ext cx="13214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4536A"/>
                </a:solidFill>
                <a:latin typeface="Carlito"/>
                <a:cs typeface="Carlito"/>
              </a:rPr>
              <a:t>CUBE</a:t>
            </a:r>
            <a:r>
              <a:rPr sz="1600" spc="-60" dirty="0">
                <a:solidFill>
                  <a:srgbClr val="44536A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44536A"/>
                </a:solidFill>
                <a:latin typeface="Carlito"/>
                <a:cs typeface="Carlito"/>
              </a:rPr>
              <a:t>Functions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8711" y="3515360"/>
            <a:ext cx="15297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0E3C23"/>
                </a:solidFill>
                <a:latin typeface="Carlito"/>
                <a:cs typeface="Carlito"/>
              </a:rPr>
              <a:t>Custom  </a:t>
            </a:r>
            <a:r>
              <a:rPr sz="1600" spc="-10" dirty="0">
                <a:solidFill>
                  <a:srgbClr val="0E3C23"/>
                </a:solidFill>
                <a:latin typeface="Carlito"/>
                <a:cs typeface="Carlito"/>
              </a:rPr>
              <a:t>Visualization</a:t>
            </a:r>
            <a:r>
              <a:rPr sz="1600" spc="-60" dirty="0">
                <a:solidFill>
                  <a:srgbClr val="0E3C23"/>
                </a:solidFill>
                <a:latin typeface="Carlito"/>
                <a:cs typeface="Carlito"/>
              </a:rPr>
              <a:t> </a:t>
            </a:r>
            <a:r>
              <a:rPr sz="1600" spc="-35" dirty="0">
                <a:solidFill>
                  <a:srgbClr val="0E3C23"/>
                </a:solidFill>
                <a:latin typeface="Carlito"/>
                <a:cs typeface="Carlito"/>
              </a:rPr>
              <a:t>Tools  </a:t>
            </a:r>
            <a:r>
              <a:rPr sz="1600" spc="-5" dirty="0">
                <a:solidFill>
                  <a:srgbClr val="0E3C23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0E3C23"/>
                </a:solidFill>
                <a:latin typeface="Carlito"/>
                <a:cs typeface="Carlito"/>
              </a:rPr>
              <a:t>R-Visuals, Bookmarks,  </a:t>
            </a:r>
            <a:r>
              <a:rPr sz="1200" i="1" spc="-10" dirty="0">
                <a:solidFill>
                  <a:srgbClr val="0E3C23"/>
                </a:solidFill>
                <a:latin typeface="Carlito"/>
                <a:cs typeface="Carlito"/>
              </a:rPr>
              <a:t>Interactions,</a:t>
            </a:r>
            <a:r>
              <a:rPr sz="1200" i="1" spc="-20" dirty="0">
                <a:solidFill>
                  <a:srgbClr val="0E3C23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0E3C23"/>
                </a:solidFill>
                <a:latin typeface="Carlito"/>
                <a:cs typeface="Carlito"/>
              </a:rPr>
              <a:t>etc</a:t>
            </a:r>
            <a:r>
              <a:rPr sz="1600" spc="-5" dirty="0">
                <a:solidFill>
                  <a:srgbClr val="0E3C23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5497" y="5160009"/>
            <a:ext cx="1830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E3C23"/>
                </a:solidFill>
                <a:latin typeface="Carlito"/>
                <a:cs typeface="Carlito"/>
              </a:rPr>
              <a:t>Publishing </a:t>
            </a:r>
            <a:r>
              <a:rPr sz="1600" dirty="0">
                <a:solidFill>
                  <a:srgbClr val="0E3C23"/>
                </a:solidFill>
                <a:latin typeface="Carlito"/>
                <a:cs typeface="Carlito"/>
              </a:rPr>
              <a:t>&amp;  </a:t>
            </a:r>
            <a:r>
              <a:rPr sz="1600" spc="-10" dirty="0">
                <a:solidFill>
                  <a:srgbClr val="0E3C23"/>
                </a:solidFill>
                <a:latin typeface="Carlito"/>
                <a:cs typeface="Carlito"/>
              </a:rPr>
              <a:t>Collaboration</a:t>
            </a:r>
            <a:r>
              <a:rPr sz="1600" spc="-50" dirty="0">
                <a:solidFill>
                  <a:srgbClr val="0E3C23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E3C23"/>
                </a:solidFill>
                <a:latin typeface="Carlito"/>
                <a:cs typeface="Carlito"/>
              </a:rPr>
              <a:t>Options  </a:t>
            </a:r>
            <a:r>
              <a:rPr sz="1600" spc="-10" dirty="0">
                <a:solidFill>
                  <a:srgbClr val="0E3C23"/>
                </a:solidFill>
                <a:latin typeface="Carlito"/>
                <a:cs typeface="Carlito"/>
              </a:rPr>
              <a:t>(</a:t>
            </a:r>
            <a:r>
              <a:rPr sz="1200" i="1" spc="-10" dirty="0">
                <a:solidFill>
                  <a:srgbClr val="0E3C23"/>
                </a:solidFill>
                <a:latin typeface="Carlito"/>
                <a:cs typeface="Carlito"/>
              </a:rPr>
              <a:t>Power </a:t>
            </a:r>
            <a:r>
              <a:rPr sz="1200" i="1" dirty="0">
                <a:solidFill>
                  <a:srgbClr val="0E3C23"/>
                </a:solidFill>
                <a:latin typeface="Carlito"/>
                <a:cs typeface="Carlito"/>
              </a:rPr>
              <a:t>BI</a:t>
            </a:r>
            <a:r>
              <a:rPr sz="1200" i="1" spc="5" dirty="0">
                <a:solidFill>
                  <a:srgbClr val="0E3C23"/>
                </a:solidFill>
                <a:latin typeface="Carlito"/>
                <a:cs typeface="Carlito"/>
              </a:rPr>
              <a:t> </a:t>
            </a:r>
            <a:r>
              <a:rPr sz="1200" i="1" dirty="0">
                <a:solidFill>
                  <a:srgbClr val="0E3C23"/>
                </a:solidFill>
                <a:latin typeface="Carlito"/>
                <a:cs typeface="Carlito"/>
              </a:rPr>
              <a:t>Service</a:t>
            </a:r>
            <a:r>
              <a:rPr sz="1600" dirty="0">
                <a:solidFill>
                  <a:srgbClr val="0E3C23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4797" y="1834133"/>
            <a:ext cx="26269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rlito"/>
                <a:cs typeface="Carlito"/>
              </a:rPr>
              <a:t>“Power </a:t>
            </a:r>
            <a:r>
              <a:rPr sz="2000" spc="-10" dirty="0">
                <a:latin typeface="Carlito"/>
                <a:cs typeface="Carlito"/>
              </a:rPr>
              <a:t>Excel” </a:t>
            </a:r>
            <a:r>
              <a:rPr sz="2000" spc="-5" dirty="0">
                <a:latin typeface="Carlito"/>
                <a:cs typeface="Carlito"/>
              </a:rPr>
              <a:t>and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Power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4797" y="2138933"/>
            <a:ext cx="2735580" cy="2953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rlito"/>
                <a:cs typeface="Carlito"/>
              </a:rPr>
              <a:t>BI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built on </a:t>
            </a:r>
            <a:r>
              <a:rPr sz="2000" spc="-10" dirty="0">
                <a:latin typeface="Carlito"/>
                <a:cs typeface="Carlito"/>
              </a:rPr>
              <a:t>top </a:t>
            </a:r>
            <a:r>
              <a:rPr sz="2000" spc="-5" dirty="0">
                <a:latin typeface="Carlito"/>
                <a:cs typeface="Carlito"/>
              </a:rPr>
              <a:t>of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b="1" i="1" spc="-20" dirty="0">
                <a:latin typeface="Carlito"/>
                <a:cs typeface="Carlito"/>
              </a:rPr>
              <a:t>exact </a:t>
            </a:r>
            <a:r>
              <a:rPr sz="2000" b="1" i="1" spc="-5" dirty="0">
                <a:latin typeface="Carlito"/>
                <a:cs typeface="Carlito"/>
              </a:rPr>
              <a:t>same</a:t>
            </a:r>
            <a:r>
              <a:rPr sz="2000" b="1" i="1" spc="5" dirty="0">
                <a:latin typeface="Carlito"/>
                <a:cs typeface="Carlito"/>
              </a:rPr>
              <a:t> </a:t>
            </a:r>
            <a:r>
              <a:rPr sz="2000" b="1" i="1" dirty="0">
                <a:latin typeface="Carlito"/>
                <a:cs typeface="Carlito"/>
              </a:rPr>
              <a:t>engine</a:t>
            </a:r>
            <a:r>
              <a:rPr sz="2000" b="1" dirty="0">
                <a:latin typeface="Carlito"/>
                <a:cs typeface="Carlito"/>
              </a:rPr>
              <a:t>!</a:t>
            </a:r>
            <a:endParaRPr sz="2000">
              <a:latin typeface="Carlito"/>
              <a:cs typeface="Carlito"/>
            </a:endParaRPr>
          </a:p>
          <a:p>
            <a:pPr marL="448945" marR="5080" indent="-285750">
              <a:lnSpc>
                <a:spcPct val="100000"/>
              </a:lnSpc>
              <a:spcBef>
                <a:spcPts val="1695"/>
              </a:spcBef>
              <a:buFont typeface="Arial"/>
              <a:buChar char="•"/>
              <a:tabLst>
                <a:tab pos="448945" algn="l"/>
                <a:tab pos="449580" algn="l"/>
              </a:tabLst>
            </a:pPr>
            <a:r>
              <a:rPr sz="1600" spc="-10" dirty="0">
                <a:latin typeface="Carlito"/>
                <a:cs typeface="Carlito"/>
              </a:rPr>
              <a:t>Power </a:t>
            </a:r>
            <a:r>
              <a:rPr sz="1600" dirty="0">
                <a:latin typeface="Carlito"/>
                <a:cs typeface="Carlito"/>
              </a:rPr>
              <a:t>BI </a:t>
            </a:r>
            <a:r>
              <a:rPr sz="1600" spc="-20" dirty="0">
                <a:latin typeface="Carlito"/>
                <a:cs typeface="Carlito"/>
              </a:rPr>
              <a:t>takes </a:t>
            </a:r>
            <a:r>
              <a:rPr sz="1600" spc="-5" dirty="0">
                <a:latin typeface="Carlito"/>
                <a:cs typeface="Carlito"/>
              </a:rPr>
              <a:t>the same  </a:t>
            </a:r>
            <a:r>
              <a:rPr sz="1600" spc="-15" dirty="0">
                <a:latin typeface="Carlito"/>
                <a:cs typeface="Carlito"/>
              </a:rPr>
              <a:t>data </a:t>
            </a:r>
            <a:r>
              <a:rPr sz="1600" spc="-5" dirty="0">
                <a:latin typeface="Carlito"/>
                <a:cs typeface="Carlito"/>
              </a:rPr>
              <a:t>shaping, modeling </a:t>
            </a:r>
            <a:r>
              <a:rPr sz="1600" dirty="0">
                <a:latin typeface="Carlito"/>
                <a:cs typeface="Carlito"/>
              </a:rPr>
              <a:t>and  analytics </a:t>
            </a:r>
            <a:r>
              <a:rPr sz="1600" spc="-5" dirty="0">
                <a:latin typeface="Carlito"/>
                <a:cs typeface="Carlito"/>
              </a:rPr>
              <a:t>capabilities </a:t>
            </a:r>
            <a:r>
              <a:rPr sz="1600" dirty="0">
                <a:latin typeface="Carlito"/>
                <a:cs typeface="Carlito"/>
              </a:rPr>
              <a:t>and  adds </a:t>
            </a:r>
            <a:r>
              <a:rPr sz="1600" b="1" i="1" spc="-10" dirty="0">
                <a:latin typeface="Carlito"/>
                <a:cs typeface="Carlito"/>
              </a:rPr>
              <a:t>new </a:t>
            </a:r>
            <a:r>
              <a:rPr sz="1600" b="1" i="1" spc="-5" dirty="0">
                <a:latin typeface="Carlito"/>
                <a:cs typeface="Carlito"/>
              </a:rPr>
              <a:t>reporting </a:t>
            </a:r>
            <a:r>
              <a:rPr sz="1600" b="1" i="1" dirty="0">
                <a:latin typeface="Carlito"/>
                <a:cs typeface="Carlito"/>
              </a:rPr>
              <a:t>and  </a:t>
            </a:r>
            <a:r>
              <a:rPr sz="1600" b="1" i="1" spc="-5" dirty="0">
                <a:latin typeface="Carlito"/>
                <a:cs typeface="Carlito"/>
              </a:rPr>
              <a:t>publishing </a:t>
            </a:r>
            <a:r>
              <a:rPr sz="1600" b="1" i="1" spc="-10" dirty="0">
                <a:latin typeface="Carlito"/>
                <a:cs typeface="Carlito"/>
              </a:rPr>
              <a:t>tools</a:t>
            </a:r>
            <a:endParaRPr sz="1600">
              <a:latin typeface="Carlito"/>
              <a:cs typeface="Carlito"/>
            </a:endParaRPr>
          </a:p>
          <a:p>
            <a:pPr marL="448945" marR="113664" indent="-28575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448945" algn="l"/>
                <a:tab pos="449580" algn="l"/>
              </a:tabLst>
            </a:pPr>
            <a:r>
              <a:rPr sz="1600" spc="-15" dirty="0">
                <a:latin typeface="Carlito"/>
                <a:cs typeface="Carlito"/>
              </a:rPr>
              <a:t>Transitioning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easy; you  </a:t>
            </a:r>
            <a:r>
              <a:rPr sz="1600" spc="-5" dirty="0">
                <a:latin typeface="Carlito"/>
                <a:cs typeface="Carlito"/>
              </a:rPr>
              <a:t>can import </a:t>
            </a:r>
            <a:r>
              <a:rPr sz="1600" dirty="0">
                <a:latin typeface="Carlito"/>
                <a:cs typeface="Carlito"/>
              </a:rPr>
              <a:t>an </a:t>
            </a:r>
            <a:r>
              <a:rPr sz="1600" b="1" i="1" spc="-5" dirty="0">
                <a:latin typeface="Carlito"/>
                <a:cs typeface="Carlito"/>
              </a:rPr>
              <a:t>entire </a:t>
            </a:r>
            <a:r>
              <a:rPr sz="1600" b="1" i="1" spc="-10" dirty="0">
                <a:latin typeface="Carlito"/>
                <a:cs typeface="Carlito"/>
              </a:rPr>
              <a:t>data  </a:t>
            </a:r>
            <a:r>
              <a:rPr sz="1600" b="1" i="1" dirty="0">
                <a:latin typeface="Carlito"/>
                <a:cs typeface="Carlito"/>
              </a:rPr>
              <a:t>model </a:t>
            </a:r>
            <a:r>
              <a:rPr sz="1600" spc="-5" dirty="0">
                <a:latin typeface="Carlito"/>
                <a:cs typeface="Carlito"/>
              </a:rPr>
              <a:t>directly </a:t>
            </a:r>
            <a:r>
              <a:rPr sz="1600" spc="-10" dirty="0">
                <a:latin typeface="Carlito"/>
                <a:cs typeface="Carlito"/>
              </a:rPr>
              <a:t>from</a:t>
            </a:r>
            <a:r>
              <a:rPr sz="1600" spc="-6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Excel!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580384" y="242569"/>
            <a:ext cx="50311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POWER </a:t>
            </a:r>
            <a:r>
              <a:rPr sz="3200" b="0" spc="-5" dirty="0">
                <a:latin typeface="Carlito"/>
                <a:cs typeface="Carlito"/>
              </a:rPr>
              <a:t>BI </a:t>
            </a:r>
            <a:r>
              <a:rPr sz="3200" b="0" spc="-395" dirty="0">
                <a:latin typeface="Arial"/>
                <a:cs typeface="Arial"/>
              </a:rPr>
              <a:t>VS. </a:t>
            </a:r>
            <a:r>
              <a:rPr sz="3200" b="0" spc="-10" dirty="0">
                <a:latin typeface="Carlito"/>
                <a:cs typeface="Carlito"/>
              </a:rPr>
              <a:t>“POWER</a:t>
            </a:r>
            <a:r>
              <a:rPr sz="3200" b="0" spc="-280" dirty="0">
                <a:latin typeface="Carlito"/>
                <a:cs typeface="Carlito"/>
              </a:rPr>
              <a:t> </a:t>
            </a:r>
            <a:r>
              <a:rPr sz="3200" b="0" spc="-60" dirty="0">
                <a:latin typeface="Carlito"/>
                <a:cs typeface="Carlito"/>
              </a:rPr>
              <a:t>EXCEL”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368802" y="2109342"/>
            <a:ext cx="5375910" cy="3094355"/>
            <a:chOff x="3368802" y="2109342"/>
            <a:chExt cx="5375910" cy="3094355"/>
          </a:xfrm>
        </p:grpSpPr>
        <p:sp>
          <p:nvSpPr>
            <p:cNvPr id="19" name="object 19"/>
            <p:cNvSpPr/>
            <p:nvPr/>
          </p:nvSpPr>
          <p:spPr>
            <a:xfrm>
              <a:off x="3368802" y="2662427"/>
              <a:ext cx="2405633" cy="25412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86044" y="2109342"/>
              <a:ext cx="3058795" cy="1275715"/>
            </a:xfrm>
            <a:custGeom>
              <a:avLst/>
              <a:gdLst/>
              <a:ahLst/>
              <a:cxnLst/>
              <a:rect l="l" t="t" r="r" b="b"/>
              <a:pathLst>
                <a:path w="3058795" h="1275714">
                  <a:moveTo>
                    <a:pt x="2285" y="1209802"/>
                  </a:moveTo>
                  <a:lnTo>
                    <a:pt x="183260" y="1251204"/>
                  </a:lnTo>
                  <a:lnTo>
                    <a:pt x="365759" y="1264920"/>
                  </a:lnTo>
                  <a:lnTo>
                    <a:pt x="456310" y="1270000"/>
                  </a:lnTo>
                  <a:lnTo>
                    <a:pt x="546226" y="1273683"/>
                  </a:lnTo>
                  <a:lnTo>
                    <a:pt x="635507" y="1275461"/>
                  </a:lnTo>
                  <a:lnTo>
                    <a:pt x="679957" y="1275588"/>
                  </a:lnTo>
                  <a:lnTo>
                    <a:pt x="724026" y="1275080"/>
                  </a:lnTo>
                  <a:lnTo>
                    <a:pt x="767968" y="1274064"/>
                  </a:lnTo>
                  <a:lnTo>
                    <a:pt x="811529" y="1272286"/>
                  </a:lnTo>
                  <a:lnTo>
                    <a:pt x="854963" y="1270000"/>
                  </a:lnTo>
                  <a:lnTo>
                    <a:pt x="898016" y="1266825"/>
                  </a:lnTo>
                  <a:lnTo>
                    <a:pt x="940688" y="1262888"/>
                  </a:lnTo>
                  <a:lnTo>
                    <a:pt x="983233" y="1258062"/>
                  </a:lnTo>
                  <a:lnTo>
                    <a:pt x="1025398" y="1252474"/>
                  </a:lnTo>
                  <a:lnTo>
                    <a:pt x="1040439" y="1250188"/>
                  </a:lnTo>
                  <a:lnTo>
                    <a:pt x="679703" y="1250188"/>
                  </a:lnTo>
                  <a:lnTo>
                    <a:pt x="636015" y="1250061"/>
                  </a:lnTo>
                  <a:lnTo>
                    <a:pt x="546861" y="1248283"/>
                  </a:lnTo>
                  <a:lnTo>
                    <a:pt x="547115" y="1248283"/>
                  </a:lnTo>
                  <a:lnTo>
                    <a:pt x="457453" y="1244727"/>
                  </a:lnTo>
                  <a:lnTo>
                    <a:pt x="367283" y="1239520"/>
                  </a:lnTo>
                  <a:lnTo>
                    <a:pt x="276478" y="1233170"/>
                  </a:lnTo>
                  <a:lnTo>
                    <a:pt x="185292" y="1225804"/>
                  </a:lnTo>
                  <a:lnTo>
                    <a:pt x="2285" y="1209802"/>
                  </a:lnTo>
                  <a:close/>
                </a:path>
                <a:path w="3058795" h="1275714">
                  <a:moveTo>
                    <a:pt x="679754" y="1250187"/>
                  </a:moveTo>
                  <a:lnTo>
                    <a:pt x="679957" y="1250188"/>
                  </a:lnTo>
                  <a:lnTo>
                    <a:pt x="679754" y="1250187"/>
                  </a:lnTo>
                  <a:close/>
                </a:path>
                <a:path w="3058795" h="1275714">
                  <a:moveTo>
                    <a:pt x="980185" y="1232789"/>
                  </a:moveTo>
                  <a:lnTo>
                    <a:pt x="938022" y="1237615"/>
                  </a:lnTo>
                  <a:lnTo>
                    <a:pt x="938276" y="1237615"/>
                  </a:lnTo>
                  <a:lnTo>
                    <a:pt x="895857" y="1241425"/>
                  </a:lnTo>
                  <a:lnTo>
                    <a:pt x="853185" y="1244600"/>
                  </a:lnTo>
                  <a:lnTo>
                    <a:pt x="853439" y="1244600"/>
                  </a:lnTo>
                  <a:lnTo>
                    <a:pt x="810259" y="1247013"/>
                  </a:lnTo>
                  <a:lnTo>
                    <a:pt x="810513" y="1247013"/>
                  </a:lnTo>
                  <a:lnTo>
                    <a:pt x="767079" y="1248664"/>
                  </a:lnTo>
                  <a:lnTo>
                    <a:pt x="723518" y="1249680"/>
                  </a:lnTo>
                  <a:lnTo>
                    <a:pt x="679754" y="1250187"/>
                  </a:lnTo>
                  <a:lnTo>
                    <a:pt x="1040443" y="1250187"/>
                  </a:lnTo>
                  <a:lnTo>
                    <a:pt x="1067180" y="1246124"/>
                  </a:lnTo>
                  <a:lnTo>
                    <a:pt x="1108582" y="1238631"/>
                  </a:lnTo>
                  <a:lnTo>
                    <a:pt x="1136551" y="1232916"/>
                  </a:lnTo>
                  <a:lnTo>
                    <a:pt x="979931" y="1232916"/>
                  </a:lnTo>
                  <a:lnTo>
                    <a:pt x="980185" y="1232789"/>
                  </a:lnTo>
                  <a:close/>
                </a:path>
                <a:path w="3058795" h="1275714">
                  <a:moveTo>
                    <a:pt x="1063116" y="1220978"/>
                  </a:moveTo>
                  <a:lnTo>
                    <a:pt x="1021587" y="1227328"/>
                  </a:lnTo>
                  <a:lnTo>
                    <a:pt x="1021841" y="1227328"/>
                  </a:lnTo>
                  <a:lnTo>
                    <a:pt x="979931" y="1232916"/>
                  </a:lnTo>
                  <a:lnTo>
                    <a:pt x="1136551" y="1232916"/>
                  </a:lnTo>
                  <a:lnTo>
                    <a:pt x="1149603" y="1230249"/>
                  </a:lnTo>
                  <a:lnTo>
                    <a:pt x="1189687" y="1221105"/>
                  </a:lnTo>
                  <a:lnTo>
                    <a:pt x="1062862" y="1221105"/>
                  </a:lnTo>
                  <a:lnTo>
                    <a:pt x="1063116" y="1220978"/>
                  </a:lnTo>
                  <a:close/>
                </a:path>
                <a:path w="3058795" h="1275714">
                  <a:moveTo>
                    <a:pt x="1144397" y="1205357"/>
                  </a:moveTo>
                  <a:lnTo>
                    <a:pt x="1103629" y="1213612"/>
                  </a:lnTo>
                  <a:lnTo>
                    <a:pt x="1103883" y="1213612"/>
                  </a:lnTo>
                  <a:lnTo>
                    <a:pt x="1062862" y="1221105"/>
                  </a:lnTo>
                  <a:lnTo>
                    <a:pt x="1189687" y="1221105"/>
                  </a:lnTo>
                  <a:lnTo>
                    <a:pt x="1190244" y="1220978"/>
                  </a:lnTo>
                  <a:lnTo>
                    <a:pt x="1230502" y="1210437"/>
                  </a:lnTo>
                  <a:lnTo>
                    <a:pt x="1247728" y="1205484"/>
                  </a:lnTo>
                  <a:lnTo>
                    <a:pt x="1144015" y="1205484"/>
                  </a:lnTo>
                  <a:lnTo>
                    <a:pt x="1144397" y="1205357"/>
                  </a:lnTo>
                  <a:close/>
                </a:path>
                <a:path w="3058795" h="1275714">
                  <a:moveTo>
                    <a:pt x="1184402" y="1196213"/>
                  </a:moveTo>
                  <a:lnTo>
                    <a:pt x="1144015" y="1205484"/>
                  </a:lnTo>
                  <a:lnTo>
                    <a:pt x="1247728" y="1205484"/>
                  </a:lnTo>
                  <a:lnTo>
                    <a:pt x="1270253" y="1199007"/>
                  </a:lnTo>
                  <a:lnTo>
                    <a:pt x="1278521" y="1196340"/>
                  </a:lnTo>
                  <a:lnTo>
                    <a:pt x="1184021" y="1196340"/>
                  </a:lnTo>
                  <a:lnTo>
                    <a:pt x="1184402" y="1196213"/>
                  </a:lnTo>
                  <a:close/>
                </a:path>
                <a:path w="3058795" h="1275714">
                  <a:moveTo>
                    <a:pt x="1223899" y="1185926"/>
                  </a:moveTo>
                  <a:lnTo>
                    <a:pt x="1184021" y="1196340"/>
                  </a:lnTo>
                  <a:lnTo>
                    <a:pt x="1278521" y="1196340"/>
                  </a:lnTo>
                  <a:lnTo>
                    <a:pt x="1309624" y="1186307"/>
                  </a:lnTo>
                  <a:lnTo>
                    <a:pt x="1310346" y="1186053"/>
                  </a:lnTo>
                  <a:lnTo>
                    <a:pt x="1223645" y="1186053"/>
                  </a:lnTo>
                  <a:lnTo>
                    <a:pt x="1223899" y="1185926"/>
                  </a:lnTo>
                  <a:close/>
                </a:path>
                <a:path w="3058795" h="1275714">
                  <a:moveTo>
                    <a:pt x="1375265" y="1162177"/>
                  </a:moveTo>
                  <a:lnTo>
                    <a:pt x="1301750" y="1162177"/>
                  </a:lnTo>
                  <a:lnTo>
                    <a:pt x="1262633" y="1174750"/>
                  </a:lnTo>
                  <a:lnTo>
                    <a:pt x="1223645" y="1186053"/>
                  </a:lnTo>
                  <a:lnTo>
                    <a:pt x="1310346" y="1186053"/>
                  </a:lnTo>
                  <a:lnTo>
                    <a:pt x="1348612" y="1172591"/>
                  </a:lnTo>
                  <a:lnTo>
                    <a:pt x="1375265" y="1162177"/>
                  </a:lnTo>
                  <a:close/>
                </a:path>
                <a:path w="3058795" h="1275714">
                  <a:moveTo>
                    <a:pt x="1263014" y="1174623"/>
                  </a:moveTo>
                  <a:lnTo>
                    <a:pt x="1262577" y="1174750"/>
                  </a:lnTo>
                  <a:lnTo>
                    <a:pt x="1263014" y="1174623"/>
                  </a:lnTo>
                  <a:close/>
                </a:path>
                <a:path w="3058795" h="1275714">
                  <a:moveTo>
                    <a:pt x="1407811" y="1148715"/>
                  </a:moveTo>
                  <a:lnTo>
                    <a:pt x="1339977" y="1148715"/>
                  </a:lnTo>
                  <a:lnTo>
                    <a:pt x="1301517" y="1162251"/>
                  </a:lnTo>
                  <a:lnTo>
                    <a:pt x="1301750" y="1162177"/>
                  </a:lnTo>
                  <a:lnTo>
                    <a:pt x="1375265" y="1162177"/>
                  </a:lnTo>
                  <a:lnTo>
                    <a:pt x="1386966" y="1157605"/>
                  </a:lnTo>
                  <a:lnTo>
                    <a:pt x="1406144" y="1149477"/>
                  </a:lnTo>
                  <a:lnTo>
                    <a:pt x="1407811" y="1148715"/>
                  </a:lnTo>
                  <a:close/>
                </a:path>
                <a:path w="3058795" h="1275714">
                  <a:moveTo>
                    <a:pt x="1438693" y="1133983"/>
                  </a:moveTo>
                  <a:lnTo>
                    <a:pt x="1377569" y="1133983"/>
                  </a:lnTo>
                  <a:lnTo>
                    <a:pt x="1339596" y="1148842"/>
                  </a:lnTo>
                  <a:lnTo>
                    <a:pt x="1339977" y="1148715"/>
                  </a:lnTo>
                  <a:lnTo>
                    <a:pt x="1407811" y="1148715"/>
                  </a:lnTo>
                  <a:lnTo>
                    <a:pt x="1425321" y="1140714"/>
                  </a:lnTo>
                  <a:lnTo>
                    <a:pt x="1438693" y="1133983"/>
                  </a:lnTo>
                  <a:close/>
                </a:path>
                <a:path w="3058795" h="1275714">
                  <a:moveTo>
                    <a:pt x="1454336" y="1126109"/>
                  </a:moveTo>
                  <a:lnTo>
                    <a:pt x="1396110" y="1126109"/>
                  </a:lnTo>
                  <a:lnTo>
                    <a:pt x="1377187" y="1134110"/>
                  </a:lnTo>
                  <a:lnTo>
                    <a:pt x="1377569" y="1133983"/>
                  </a:lnTo>
                  <a:lnTo>
                    <a:pt x="1438693" y="1133983"/>
                  </a:lnTo>
                  <a:lnTo>
                    <a:pt x="1454336" y="1126109"/>
                  </a:lnTo>
                  <a:close/>
                </a:path>
                <a:path w="3058795" h="1275714">
                  <a:moveTo>
                    <a:pt x="1470187" y="1117727"/>
                  </a:moveTo>
                  <a:lnTo>
                    <a:pt x="1414526" y="1117727"/>
                  </a:lnTo>
                  <a:lnTo>
                    <a:pt x="1395729" y="1126236"/>
                  </a:lnTo>
                  <a:lnTo>
                    <a:pt x="1396110" y="1126109"/>
                  </a:lnTo>
                  <a:lnTo>
                    <a:pt x="1454336" y="1126109"/>
                  </a:lnTo>
                  <a:lnTo>
                    <a:pt x="1463166" y="1121664"/>
                  </a:lnTo>
                  <a:lnTo>
                    <a:pt x="1470187" y="1117727"/>
                  </a:lnTo>
                  <a:close/>
                </a:path>
                <a:path w="3058795" h="1275714">
                  <a:moveTo>
                    <a:pt x="1503020" y="1099185"/>
                  </a:moveTo>
                  <a:lnTo>
                    <a:pt x="1451482" y="1099185"/>
                  </a:lnTo>
                  <a:lnTo>
                    <a:pt x="1414145" y="1117854"/>
                  </a:lnTo>
                  <a:lnTo>
                    <a:pt x="1414526" y="1117727"/>
                  </a:lnTo>
                  <a:lnTo>
                    <a:pt x="1470187" y="1117727"/>
                  </a:lnTo>
                  <a:lnTo>
                    <a:pt x="1500758" y="1100582"/>
                  </a:lnTo>
                  <a:lnTo>
                    <a:pt x="1503020" y="1099185"/>
                  </a:lnTo>
                  <a:close/>
                </a:path>
                <a:path w="3058795" h="1275714">
                  <a:moveTo>
                    <a:pt x="1570053" y="1056132"/>
                  </a:moveTo>
                  <a:lnTo>
                    <a:pt x="1524380" y="1056132"/>
                  </a:lnTo>
                  <a:lnTo>
                    <a:pt x="1524000" y="1056386"/>
                  </a:lnTo>
                  <a:lnTo>
                    <a:pt x="1487677" y="1078865"/>
                  </a:lnTo>
                  <a:lnTo>
                    <a:pt x="1450975" y="1099439"/>
                  </a:lnTo>
                  <a:lnTo>
                    <a:pt x="1451482" y="1099185"/>
                  </a:lnTo>
                  <a:lnTo>
                    <a:pt x="1503020" y="1099185"/>
                  </a:lnTo>
                  <a:lnTo>
                    <a:pt x="1537970" y="1077595"/>
                  </a:lnTo>
                  <a:lnTo>
                    <a:pt x="1570053" y="1056132"/>
                  </a:lnTo>
                  <a:close/>
                </a:path>
                <a:path w="3058795" h="1275714">
                  <a:moveTo>
                    <a:pt x="1488058" y="1078611"/>
                  </a:moveTo>
                  <a:lnTo>
                    <a:pt x="1487606" y="1078865"/>
                  </a:lnTo>
                  <a:lnTo>
                    <a:pt x="1488058" y="1078611"/>
                  </a:lnTo>
                  <a:close/>
                </a:path>
                <a:path w="3058795" h="1275714">
                  <a:moveTo>
                    <a:pt x="1524339" y="1056157"/>
                  </a:moveTo>
                  <a:lnTo>
                    <a:pt x="1523970" y="1056386"/>
                  </a:lnTo>
                  <a:lnTo>
                    <a:pt x="1524339" y="1056157"/>
                  </a:lnTo>
                  <a:close/>
                </a:path>
                <a:path w="3058795" h="1275714">
                  <a:moveTo>
                    <a:pt x="1603990" y="1031875"/>
                  </a:moveTo>
                  <a:lnTo>
                    <a:pt x="1560449" y="1031875"/>
                  </a:lnTo>
                  <a:lnTo>
                    <a:pt x="1524339" y="1056157"/>
                  </a:lnTo>
                  <a:lnTo>
                    <a:pt x="1570053" y="1056132"/>
                  </a:lnTo>
                  <a:lnTo>
                    <a:pt x="1574800" y="1052957"/>
                  </a:lnTo>
                  <a:lnTo>
                    <a:pt x="1603990" y="1031875"/>
                  </a:lnTo>
                  <a:close/>
                </a:path>
                <a:path w="3058795" h="1275714">
                  <a:moveTo>
                    <a:pt x="1706171" y="950087"/>
                  </a:moveTo>
                  <a:lnTo>
                    <a:pt x="1667128" y="950087"/>
                  </a:lnTo>
                  <a:lnTo>
                    <a:pt x="1631569" y="978916"/>
                  </a:lnTo>
                  <a:lnTo>
                    <a:pt x="1596008" y="1006348"/>
                  </a:lnTo>
                  <a:lnTo>
                    <a:pt x="1560067" y="1032129"/>
                  </a:lnTo>
                  <a:lnTo>
                    <a:pt x="1560449" y="1031875"/>
                  </a:lnTo>
                  <a:lnTo>
                    <a:pt x="1603990" y="1031875"/>
                  </a:lnTo>
                  <a:lnTo>
                    <a:pt x="1611376" y="1026541"/>
                  </a:lnTo>
                  <a:lnTo>
                    <a:pt x="1647444" y="998728"/>
                  </a:lnTo>
                  <a:lnTo>
                    <a:pt x="1683257" y="969645"/>
                  </a:lnTo>
                  <a:lnTo>
                    <a:pt x="1706171" y="950087"/>
                  </a:lnTo>
                  <a:close/>
                </a:path>
                <a:path w="3058795" h="1275714">
                  <a:moveTo>
                    <a:pt x="1596262" y="1006094"/>
                  </a:moveTo>
                  <a:lnTo>
                    <a:pt x="1595909" y="1006348"/>
                  </a:lnTo>
                  <a:lnTo>
                    <a:pt x="1596262" y="1006094"/>
                  </a:lnTo>
                  <a:close/>
                </a:path>
                <a:path w="3058795" h="1275714">
                  <a:moveTo>
                    <a:pt x="1631823" y="978662"/>
                  </a:moveTo>
                  <a:lnTo>
                    <a:pt x="1631494" y="978916"/>
                  </a:lnTo>
                  <a:lnTo>
                    <a:pt x="1631823" y="978662"/>
                  </a:lnTo>
                  <a:close/>
                </a:path>
                <a:path w="3058795" h="1275714">
                  <a:moveTo>
                    <a:pt x="1740246" y="920115"/>
                  </a:moveTo>
                  <a:lnTo>
                    <a:pt x="1702180" y="920115"/>
                  </a:lnTo>
                  <a:lnTo>
                    <a:pt x="1666875" y="950214"/>
                  </a:lnTo>
                  <a:lnTo>
                    <a:pt x="1667128" y="950087"/>
                  </a:lnTo>
                  <a:lnTo>
                    <a:pt x="1706171" y="950087"/>
                  </a:lnTo>
                  <a:lnTo>
                    <a:pt x="1718817" y="939292"/>
                  </a:lnTo>
                  <a:lnTo>
                    <a:pt x="1740246" y="920115"/>
                  </a:lnTo>
                  <a:close/>
                </a:path>
                <a:path w="3058795" h="1275714">
                  <a:moveTo>
                    <a:pt x="1774151" y="889127"/>
                  </a:moveTo>
                  <a:lnTo>
                    <a:pt x="1736852" y="889127"/>
                  </a:lnTo>
                  <a:lnTo>
                    <a:pt x="1701927" y="920242"/>
                  </a:lnTo>
                  <a:lnTo>
                    <a:pt x="1702180" y="920115"/>
                  </a:lnTo>
                  <a:lnTo>
                    <a:pt x="1740246" y="920115"/>
                  </a:lnTo>
                  <a:lnTo>
                    <a:pt x="1753870" y="907923"/>
                  </a:lnTo>
                  <a:lnTo>
                    <a:pt x="1774151" y="889127"/>
                  </a:lnTo>
                  <a:close/>
                </a:path>
                <a:path w="3058795" h="1275714">
                  <a:moveTo>
                    <a:pt x="1807796" y="857250"/>
                  </a:moveTo>
                  <a:lnTo>
                    <a:pt x="1771269" y="857250"/>
                  </a:lnTo>
                  <a:lnTo>
                    <a:pt x="1736598" y="889254"/>
                  </a:lnTo>
                  <a:lnTo>
                    <a:pt x="1736852" y="889127"/>
                  </a:lnTo>
                  <a:lnTo>
                    <a:pt x="1774151" y="889127"/>
                  </a:lnTo>
                  <a:lnTo>
                    <a:pt x="1788540" y="875792"/>
                  </a:lnTo>
                  <a:lnTo>
                    <a:pt x="1807796" y="857250"/>
                  </a:lnTo>
                  <a:close/>
                </a:path>
                <a:path w="3058795" h="1275714">
                  <a:moveTo>
                    <a:pt x="1805177" y="824484"/>
                  </a:moveTo>
                  <a:lnTo>
                    <a:pt x="1771014" y="857377"/>
                  </a:lnTo>
                  <a:lnTo>
                    <a:pt x="1771269" y="857250"/>
                  </a:lnTo>
                  <a:lnTo>
                    <a:pt x="1807796" y="857250"/>
                  </a:lnTo>
                  <a:lnTo>
                    <a:pt x="1822830" y="842772"/>
                  </a:lnTo>
                  <a:lnTo>
                    <a:pt x="1841267" y="824611"/>
                  </a:lnTo>
                  <a:lnTo>
                    <a:pt x="1805177" y="824611"/>
                  </a:lnTo>
                  <a:close/>
                </a:path>
                <a:path w="3058795" h="1275714">
                  <a:moveTo>
                    <a:pt x="1874699" y="791210"/>
                  </a:moveTo>
                  <a:lnTo>
                    <a:pt x="1839086" y="791210"/>
                  </a:lnTo>
                  <a:lnTo>
                    <a:pt x="1805177" y="824611"/>
                  </a:lnTo>
                  <a:lnTo>
                    <a:pt x="1841267" y="824611"/>
                  </a:lnTo>
                  <a:lnTo>
                    <a:pt x="1856866" y="809244"/>
                  </a:lnTo>
                  <a:lnTo>
                    <a:pt x="1874699" y="791210"/>
                  </a:lnTo>
                  <a:close/>
                </a:path>
                <a:path w="3058795" h="1275714">
                  <a:moveTo>
                    <a:pt x="1907740" y="757301"/>
                  </a:moveTo>
                  <a:lnTo>
                    <a:pt x="1872487" y="757301"/>
                  </a:lnTo>
                  <a:lnTo>
                    <a:pt x="1839023" y="791272"/>
                  </a:lnTo>
                  <a:lnTo>
                    <a:pt x="1874699" y="791210"/>
                  </a:lnTo>
                  <a:lnTo>
                    <a:pt x="1890649" y="775081"/>
                  </a:lnTo>
                  <a:lnTo>
                    <a:pt x="1907740" y="757301"/>
                  </a:lnTo>
                  <a:close/>
                </a:path>
                <a:path w="3058795" h="1275714">
                  <a:moveTo>
                    <a:pt x="1973184" y="688721"/>
                  </a:moveTo>
                  <a:lnTo>
                    <a:pt x="1938401" y="688721"/>
                  </a:lnTo>
                  <a:lnTo>
                    <a:pt x="1872360" y="757428"/>
                  </a:lnTo>
                  <a:lnTo>
                    <a:pt x="1907740" y="757301"/>
                  </a:lnTo>
                  <a:lnTo>
                    <a:pt x="1956815" y="706247"/>
                  </a:lnTo>
                  <a:lnTo>
                    <a:pt x="1973184" y="688721"/>
                  </a:lnTo>
                  <a:close/>
                </a:path>
                <a:path w="3058795" h="1275714">
                  <a:moveTo>
                    <a:pt x="2981586" y="25513"/>
                  </a:moveTo>
                  <a:lnTo>
                    <a:pt x="2920873" y="29972"/>
                  </a:lnTo>
                  <a:lnTo>
                    <a:pt x="2849117" y="39370"/>
                  </a:lnTo>
                  <a:lnTo>
                    <a:pt x="2773679" y="55118"/>
                  </a:lnTo>
                  <a:lnTo>
                    <a:pt x="2734182" y="66040"/>
                  </a:lnTo>
                  <a:lnTo>
                    <a:pt x="2693415" y="79248"/>
                  </a:lnTo>
                  <a:lnTo>
                    <a:pt x="2651125" y="95123"/>
                  </a:lnTo>
                  <a:lnTo>
                    <a:pt x="2607309" y="113919"/>
                  </a:lnTo>
                  <a:lnTo>
                    <a:pt x="2561716" y="135890"/>
                  </a:lnTo>
                  <a:lnTo>
                    <a:pt x="2514346" y="161290"/>
                  </a:lnTo>
                  <a:lnTo>
                    <a:pt x="2464815" y="190246"/>
                  </a:lnTo>
                  <a:lnTo>
                    <a:pt x="2412873" y="223012"/>
                  </a:lnTo>
                  <a:lnTo>
                    <a:pt x="2358771" y="262636"/>
                  </a:lnTo>
                  <a:lnTo>
                    <a:pt x="2303272" y="309753"/>
                  </a:lnTo>
                  <a:lnTo>
                    <a:pt x="2274951" y="335915"/>
                  </a:lnTo>
                  <a:lnTo>
                    <a:pt x="2246122" y="363347"/>
                  </a:lnTo>
                  <a:lnTo>
                    <a:pt x="2217038" y="392303"/>
                  </a:lnTo>
                  <a:lnTo>
                    <a:pt x="2187575" y="422275"/>
                  </a:lnTo>
                  <a:lnTo>
                    <a:pt x="2141111" y="471043"/>
                  </a:lnTo>
                  <a:lnTo>
                    <a:pt x="2002789" y="619760"/>
                  </a:lnTo>
                  <a:lnTo>
                    <a:pt x="1938274" y="688848"/>
                  </a:lnTo>
                  <a:lnTo>
                    <a:pt x="1973184" y="688721"/>
                  </a:lnTo>
                  <a:lnTo>
                    <a:pt x="2146046" y="502793"/>
                  </a:lnTo>
                  <a:lnTo>
                    <a:pt x="2176145" y="470916"/>
                  </a:lnTo>
                  <a:lnTo>
                    <a:pt x="2205862" y="439928"/>
                  </a:lnTo>
                  <a:lnTo>
                    <a:pt x="2235200" y="410210"/>
                  </a:lnTo>
                  <a:lnTo>
                    <a:pt x="2263900" y="381635"/>
                  </a:lnTo>
                  <a:lnTo>
                    <a:pt x="2292350" y="354330"/>
                  </a:lnTo>
                  <a:lnTo>
                    <a:pt x="2320289" y="328549"/>
                  </a:lnTo>
                  <a:lnTo>
                    <a:pt x="2347702" y="304800"/>
                  </a:lnTo>
                  <a:lnTo>
                    <a:pt x="2347467" y="304800"/>
                  </a:lnTo>
                  <a:lnTo>
                    <a:pt x="2374773" y="282321"/>
                  </a:lnTo>
                  <a:lnTo>
                    <a:pt x="2400856" y="262509"/>
                  </a:lnTo>
                  <a:lnTo>
                    <a:pt x="2427224" y="243967"/>
                  </a:lnTo>
                  <a:lnTo>
                    <a:pt x="2452878" y="227711"/>
                  </a:lnTo>
                  <a:lnTo>
                    <a:pt x="2478151" y="211962"/>
                  </a:lnTo>
                  <a:lnTo>
                    <a:pt x="2502788" y="197104"/>
                  </a:lnTo>
                  <a:lnTo>
                    <a:pt x="2502976" y="197104"/>
                  </a:lnTo>
                  <a:lnTo>
                    <a:pt x="2526571" y="183515"/>
                  </a:lnTo>
                  <a:lnTo>
                    <a:pt x="2550286" y="170561"/>
                  </a:lnTo>
                  <a:lnTo>
                    <a:pt x="2573158" y="158623"/>
                  </a:lnTo>
                  <a:lnTo>
                    <a:pt x="2595879" y="147320"/>
                  </a:lnTo>
                  <a:lnTo>
                    <a:pt x="2617705" y="137160"/>
                  </a:lnTo>
                  <a:lnTo>
                    <a:pt x="2639567" y="127508"/>
                  </a:lnTo>
                  <a:lnTo>
                    <a:pt x="2660777" y="118618"/>
                  </a:lnTo>
                  <a:lnTo>
                    <a:pt x="2681478" y="110617"/>
                  </a:lnTo>
                  <a:lnTo>
                    <a:pt x="2681224" y="110617"/>
                  </a:lnTo>
                  <a:lnTo>
                    <a:pt x="2701925" y="103124"/>
                  </a:lnTo>
                  <a:lnTo>
                    <a:pt x="2721614" y="96520"/>
                  </a:lnTo>
                  <a:lnTo>
                    <a:pt x="2741676" y="90297"/>
                  </a:lnTo>
                  <a:lnTo>
                    <a:pt x="2741856" y="90297"/>
                  </a:lnTo>
                  <a:lnTo>
                    <a:pt x="2760979" y="84709"/>
                  </a:lnTo>
                  <a:lnTo>
                    <a:pt x="2760726" y="84709"/>
                  </a:lnTo>
                  <a:lnTo>
                    <a:pt x="2779903" y="79629"/>
                  </a:lnTo>
                  <a:lnTo>
                    <a:pt x="2780078" y="79629"/>
                  </a:lnTo>
                  <a:lnTo>
                    <a:pt x="2817367" y="71120"/>
                  </a:lnTo>
                  <a:lnTo>
                    <a:pt x="2817539" y="71120"/>
                  </a:lnTo>
                  <a:lnTo>
                    <a:pt x="2853562" y="64389"/>
                  </a:lnTo>
                  <a:lnTo>
                    <a:pt x="2853054" y="64389"/>
                  </a:lnTo>
                  <a:lnTo>
                    <a:pt x="2888996" y="59055"/>
                  </a:lnTo>
                  <a:lnTo>
                    <a:pt x="2889618" y="59055"/>
                  </a:lnTo>
                  <a:lnTo>
                    <a:pt x="2923539" y="55245"/>
                  </a:lnTo>
                  <a:lnTo>
                    <a:pt x="2923285" y="55245"/>
                  </a:lnTo>
                  <a:lnTo>
                    <a:pt x="2957829" y="52324"/>
                  </a:lnTo>
                  <a:lnTo>
                    <a:pt x="2957449" y="52324"/>
                  </a:lnTo>
                  <a:lnTo>
                    <a:pt x="2982729" y="50891"/>
                  </a:lnTo>
                  <a:lnTo>
                    <a:pt x="2981586" y="25513"/>
                  </a:lnTo>
                  <a:close/>
                </a:path>
                <a:path w="3058795" h="1275714">
                  <a:moveTo>
                    <a:pt x="2176266" y="470916"/>
                  </a:moveTo>
                  <a:close/>
                </a:path>
                <a:path w="3058795" h="1275714">
                  <a:moveTo>
                    <a:pt x="2205987" y="439928"/>
                  </a:moveTo>
                  <a:close/>
                </a:path>
                <a:path w="3058795" h="1275714">
                  <a:moveTo>
                    <a:pt x="2264029" y="381508"/>
                  </a:moveTo>
                  <a:lnTo>
                    <a:pt x="2263775" y="381635"/>
                  </a:lnTo>
                  <a:lnTo>
                    <a:pt x="2264029" y="381508"/>
                  </a:lnTo>
                  <a:close/>
                </a:path>
                <a:path w="3058795" h="1275714">
                  <a:moveTo>
                    <a:pt x="2320328" y="328549"/>
                  </a:moveTo>
                  <a:lnTo>
                    <a:pt x="2320035" y="328803"/>
                  </a:lnTo>
                  <a:lnTo>
                    <a:pt x="2320328" y="328549"/>
                  </a:lnTo>
                  <a:close/>
                </a:path>
                <a:path w="3058795" h="1275714">
                  <a:moveTo>
                    <a:pt x="2347849" y="304673"/>
                  </a:moveTo>
                  <a:lnTo>
                    <a:pt x="2347467" y="304800"/>
                  </a:lnTo>
                  <a:lnTo>
                    <a:pt x="2347702" y="304800"/>
                  </a:lnTo>
                  <a:lnTo>
                    <a:pt x="2347849" y="304673"/>
                  </a:lnTo>
                  <a:close/>
                </a:path>
                <a:path w="3058795" h="1275714">
                  <a:moveTo>
                    <a:pt x="2374891" y="282321"/>
                  </a:moveTo>
                  <a:lnTo>
                    <a:pt x="2374391" y="282702"/>
                  </a:lnTo>
                  <a:lnTo>
                    <a:pt x="2374891" y="282321"/>
                  </a:lnTo>
                  <a:close/>
                </a:path>
                <a:path w="3058795" h="1275714">
                  <a:moveTo>
                    <a:pt x="2401188" y="262255"/>
                  </a:moveTo>
                  <a:lnTo>
                    <a:pt x="2400807" y="262509"/>
                  </a:lnTo>
                  <a:lnTo>
                    <a:pt x="2401188" y="262255"/>
                  </a:lnTo>
                  <a:close/>
                </a:path>
                <a:path w="3058795" h="1275714">
                  <a:moveTo>
                    <a:pt x="2427315" y="243967"/>
                  </a:moveTo>
                  <a:lnTo>
                    <a:pt x="2426715" y="244348"/>
                  </a:lnTo>
                  <a:lnTo>
                    <a:pt x="2427315" y="243967"/>
                  </a:lnTo>
                  <a:close/>
                </a:path>
                <a:path w="3058795" h="1275714">
                  <a:moveTo>
                    <a:pt x="2502976" y="197104"/>
                  </a:moveTo>
                  <a:lnTo>
                    <a:pt x="2502788" y="197104"/>
                  </a:lnTo>
                  <a:lnTo>
                    <a:pt x="2502534" y="197358"/>
                  </a:lnTo>
                  <a:lnTo>
                    <a:pt x="2502976" y="197104"/>
                  </a:lnTo>
                  <a:close/>
                </a:path>
                <a:path w="3058795" h="1275714">
                  <a:moveTo>
                    <a:pt x="2526791" y="183387"/>
                  </a:moveTo>
                  <a:lnTo>
                    <a:pt x="2526537" y="183515"/>
                  </a:lnTo>
                  <a:lnTo>
                    <a:pt x="2526791" y="183387"/>
                  </a:lnTo>
                  <a:close/>
                </a:path>
                <a:path w="3058795" h="1275714">
                  <a:moveTo>
                    <a:pt x="2550402" y="170561"/>
                  </a:moveTo>
                  <a:lnTo>
                    <a:pt x="2550159" y="170687"/>
                  </a:lnTo>
                  <a:lnTo>
                    <a:pt x="2550402" y="170561"/>
                  </a:lnTo>
                  <a:close/>
                </a:path>
                <a:path w="3058795" h="1275714">
                  <a:moveTo>
                    <a:pt x="2617978" y="137033"/>
                  </a:moveTo>
                  <a:lnTo>
                    <a:pt x="2617597" y="137160"/>
                  </a:lnTo>
                  <a:lnTo>
                    <a:pt x="2617978" y="137033"/>
                  </a:lnTo>
                  <a:close/>
                </a:path>
                <a:path w="3058795" h="1275714">
                  <a:moveTo>
                    <a:pt x="2639616" y="127508"/>
                  </a:moveTo>
                  <a:lnTo>
                    <a:pt x="2639313" y="127635"/>
                  </a:lnTo>
                  <a:lnTo>
                    <a:pt x="2639616" y="127508"/>
                  </a:lnTo>
                  <a:close/>
                </a:path>
                <a:path w="3058795" h="1275714">
                  <a:moveTo>
                    <a:pt x="2660850" y="118618"/>
                  </a:moveTo>
                  <a:lnTo>
                    <a:pt x="2660523" y="118745"/>
                  </a:lnTo>
                  <a:lnTo>
                    <a:pt x="2660850" y="118618"/>
                  </a:lnTo>
                  <a:close/>
                </a:path>
                <a:path w="3058795" h="1275714">
                  <a:moveTo>
                    <a:pt x="2702047" y="103124"/>
                  </a:moveTo>
                  <a:lnTo>
                    <a:pt x="2701671" y="103251"/>
                  </a:lnTo>
                  <a:lnTo>
                    <a:pt x="2702047" y="103124"/>
                  </a:lnTo>
                  <a:close/>
                </a:path>
                <a:path w="3058795" h="1275714">
                  <a:moveTo>
                    <a:pt x="2741856" y="90297"/>
                  </a:moveTo>
                  <a:lnTo>
                    <a:pt x="2741676" y="90297"/>
                  </a:lnTo>
                  <a:lnTo>
                    <a:pt x="2741422" y="90424"/>
                  </a:lnTo>
                  <a:lnTo>
                    <a:pt x="2741856" y="90297"/>
                  </a:lnTo>
                  <a:close/>
                </a:path>
                <a:path w="3058795" h="1275714">
                  <a:moveTo>
                    <a:pt x="2780078" y="79629"/>
                  </a:moveTo>
                  <a:lnTo>
                    <a:pt x="2779903" y="79629"/>
                  </a:lnTo>
                  <a:lnTo>
                    <a:pt x="2779522" y="79756"/>
                  </a:lnTo>
                  <a:lnTo>
                    <a:pt x="2780078" y="79629"/>
                  </a:lnTo>
                  <a:close/>
                </a:path>
                <a:path w="3058795" h="1275714">
                  <a:moveTo>
                    <a:pt x="3036248" y="24765"/>
                  </a:moveTo>
                  <a:lnTo>
                    <a:pt x="2994152" y="24765"/>
                  </a:lnTo>
                  <a:lnTo>
                    <a:pt x="2995549" y="50165"/>
                  </a:lnTo>
                  <a:lnTo>
                    <a:pt x="2982729" y="50891"/>
                  </a:lnTo>
                  <a:lnTo>
                    <a:pt x="2983864" y="76073"/>
                  </a:lnTo>
                  <a:lnTo>
                    <a:pt x="3058286" y="34544"/>
                  </a:lnTo>
                  <a:lnTo>
                    <a:pt x="3036248" y="24765"/>
                  </a:lnTo>
                  <a:close/>
                </a:path>
                <a:path w="3058795" h="1275714">
                  <a:moveTo>
                    <a:pt x="2817539" y="71120"/>
                  </a:moveTo>
                  <a:lnTo>
                    <a:pt x="2817367" y="71120"/>
                  </a:lnTo>
                  <a:lnTo>
                    <a:pt x="2816859" y="71247"/>
                  </a:lnTo>
                  <a:lnTo>
                    <a:pt x="2817539" y="71120"/>
                  </a:lnTo>
                  <a:close/>
                </a:path>
                <a:path w="3058795" h="1275714">
                  <a:moveTo>
                    <a:pt x="2889618" y="59055"/>
                  </a:moveTo>
                  <a:lnTo>
                    <a:pt x="2888996" y="59055"/>
                  </a:lnTo>
                  <a:lnTo>
                    <a:pt x="2888487" y="59182"/>
                  </a:lnTo>
                  <a:lnTo>
                    <a:pt x="2889618" y="59055"/>
                  </a:lnTo>
                  <a:close/>
                </a:path>
                <a:path w="3058795" h="1275714">
                  <a:moveTo>
                    <a:pt x="2994152" y="24765"/>
                  </a:moveTo>
                  <a:lnTo>
                    <a:pt x="2981586" y="25513"/>
                  </a:lnTo>
                  <a:lnTo>
                    <a:pt x="2982729" y="50891"/>
                  </a:lnTo>
                  <a:lnTo>
                    <a:pt x="2995549" y="50165"/>
                  </a:lnTo>
                  <a:lnTo>
                    <a:pt x="2994152" y="24765"/>
                  </a:lnTo>
                  <a:close/>
                </a:path>
                <a:path w="3058795" h="1275714">
                  <a:moveTo>
                    <a:pt x="2980435" y="0"/>
                  </a:moveTo>
                  <a:lnTo>
                    <a:pt x="2981586" y="25513"/>
                  </a:lnTo>
                  <a:lnTo>
                    <a:pt x="2994152" y="24765"/>
                  </a:lnTo>
                  <a:lnTo>
                    <a:pt x="3036248" y="24765"/>
                  </a:lnTo>
                  <a:lnTo>
                    <a:pt x="2980435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0113" y="2344419"/>
            <a:ext cx="36823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800" b="1" spc="-15" dirty="0">
                <a:solidFill>
                  <a:srgbClr val="E6AE00"/>
                </a:solidFill>
                <a:latin typeface="Carlito"/>
                <a:cs typeface="Carlito"/>
              </a:rPr>
              <a:t>RELATED</a:t>
            </a:r>
            <a:r>
              <a:rPr sz="2800" spc="-1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800" spc="-1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800" spc="-1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8337" y="1391411"/>
            <a:ext cx="2058162" cy="557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7850" y="1388109"/>
            <a:ext cx="17399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8361" y="3201161"/>
            <a:ext cx="27165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  values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 want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800" i="1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retrieve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5561" y="4118609"/>
            <a:ext cx="2578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Product_Lookup[ProductName]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Territory_Lookup[Country]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1844" y="1391411"/>
            <a:ext cx="9150858" cy="555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98242" y="1489456"/>
            <a:ext cx="874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Returns related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values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each row of a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based on relationships with other</a:t>
            </a:r>
            <a:r>
              <a:rPr sz="2000" i="1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tables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4086" y="2815970"/>
            <a:ext cx="76200" cy="348615"/>
          </a:xfrm>
          <a:custGeom>
            <a:avLst/>
            <a:gdLst/>
            <a:ahLst/>
            <a:cxnLst/>
            <a:rect l="l" t="t" r="r" b="b"/>
            <a:pathLst>
              <a:path w="76200" h="348614">
                <a:moveTo>
                  <a:pt x="28575" y="272414"/>
                </a:moveTo>
                <a:lnTo>
                  <a:pt x="0" y="272414"/>
                </a:lnTo>
                <a:lnTo>
                  <a:pt x="38100" y="348614"/>
                </a:lnTo>
                <a:lnTo>
                  <a:pt x="69850" y="285114"/>
                </a:lnTo>
                <a:lnTo>
                  <a:pt x="28575" y="285114"/>
                </a:lnTo>
                <a:lnTo>
                  <a:pt x="28575" y="272414"/>
                </a:lnTo>
                <a:close/>
              </a:path>
              <a:path w="76200" h="348614">
                <a:moveTo>
                  <a:pt x="47625" y="0"/>
                </a:moveTo>
                <a:lnTo>
                  <a:pt x="28575" y="0"/>
                </a:lnTo>
                <a:lnTo>
                  <a:pt x="28575" y="285114"/>
                </a:lnTo>
                <a:lnTo>
                  <a:pt x="47625" y="285114"/>
                </a:lnTo>
                <a:lnTo>
                  <a:pt x="47625" y="0"/>
                </a:lnTo>
                <a:close/>
              </a:path>
              <a:path w="76200" h="348614">
                <a:moveTo>
                  <a:pt x="76200" y="272414"/>
                </a:moveTo>
                <a:lnTo>
                  <a:pt x="47625" y="272414"/>
                </a:lnTo>
                <a:lnTo>
                  <a:pt x="47625" y="285114"/>
                </a:lnTo>
                <a:lnTo>
                  <a:pt x="69850" y="285114"/>
                </a:lnTo>
                <a:lnTo>
                  <a:pt x="76200" y="2724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68007" y="2731113"/>
            <a:ext cx="4671695" cy="175069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15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325"/>
              </a:spcBef>
            </a:pPr>
            <a:r>
              <a:rPr sz="1400" b="1" spc="-20" dirty="0">
                <a:latin typeface="Carlito"/>
                <a:cs typeface="Carlito"/>
              </a:rPr>
              <a:t>RELATED </a:t>
            </a:r>
            <a:r>
              <a:rPr sz="1400" spc="-10" dirty="0">
                <a:latin typeface="Carlito"/>
                <a:cs typeface="Carlito"/>
              </a:rPr>
              <a:t>works </a:t>
            </a:r>
            <a:r>
              <a:rPr sz="1400" spc="-5" dirty="0">
                <a:latin typeface="Carlito"/>
                <a:cs typeface="Carlito"/>
              </a:rPr>
              <a:t>almost </a:t>
            </a:r>
            <a:r>
              <a:rPr sz="1400" i="1" spc="-15" dirty="0">
                <a:latin typeface="Carlito"/>
                <a:cs typeface="Carlito"/>
              </a:rPr>
              <a:t>exactly </a:t>
            </a:r>
            <a:r>
              <a:rPr sz="1400" spc="-20" dirty="0">
                <a:latin typeface="Carlito"/>
                <a:cs typeface="Carlito"/>
              </a:rPr>
              <a:t>like </a:t>
            </a:r>
            <a:r>
              <a:rPr sz="1400" spc="-5" dirty="0">
                <a:latin typeface="Carlito"/>
                <a:cs typeface="Carlito"/>
              </a:rPr>
              <a:t>a </a:t>
            </a:r>
            <a:r>
              <a:rPr sz="1400" b="1" spc="-10" dirty="0">
                <a:latin typeface="Carlito"/>
                <a:cs typeface="Carlito"/>
              </a:rPr>
              <a:t>VLOOKUP </a:t>
            </a:r>
            <a:r>
              <a:rPr sz="1400" spc="-5" dirty="0">
                <a:latin typeface="Carlito"/>
                <a:cs typeface="Carlito"/>
              </a:rPr>
              <a:t>function – it </a:t>
            </a:r>
            <a:r>
              <a:rPr sz="1400" spc="-10" dirty="0">
                <a:latin typeface="Carlito"/>
                <a:cs typeface="Carlito"/>
              </a:rPr>
              <a:t>uses  </a:t>
            </a:r>
            <a:r>
              <a:rPr sz="1400" spc="-5" dirty="0">
                <a:latin typeface="Carlito"/>
                <a:cs typeface="Carlito"/>
              </a:rPr>
              <a:t>the relationship between tables (</a:t>
            </a:r>
            <a:r>
              <a:rPr sz="1400" i="1" spc="-5" dirty="0">
                <a:latin typeface="Carlito"/>
                <a:cs typeface="Carlito"/>
              </a:rPr>
              <a:t>defined by primary and </a:t>
            </a:r>
            <a:r>
              <a:rPr sz="1400" i="1" spc="-10" dirty="0">
                <a:latin typeface="Carlito"/>
                <a:cs typeface="Carlito"/>
              </a:rPr>
              <a:t>foreign  </a:t>
            </a:r>
            <a:r>
              <a:rPr sz="1400" i="1" spc="-15" dirty="0">
                <a:latin typeface="Carlito"/>
                <a:cs typeface="Carlito"/>
              </a:rPr>
              <a:t>keys</a:t>
            </a:r>
            <a:r>
              <a:rPr sz="1400" spc="-15" dirty="0">
                <a:latin typeface="Carlito"/>
                <a:cs typeface="Carlito"/>
              </a:rPr>
              <a:t>)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pull values </a:t>
            </a:r>
            <a:r>
              <a:rPr sz="1400" spc="-15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one table </a:t>
            </a:r>
            <a:r>
              <a:rPr sz="1400" spc="-10" dirty="0">
                <a:latin typeface="Carlito"/>
                <a:cs typeface="Carlito"/>
              </a:rPr>
              <a:t>into </a:t>
            </a:r>
            <a:r>
              <a:rPr sz="1400" spc="-5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new column </a:t>
            </a:r>
            <a:r>
              <a:rPr sz="1400" spc="-5" dirty="0">
                <a:latin typeface="Carlito"/>
                <a:cs typeface="Carlito"/>
              </a:rPr>
              <a:t>of</a:t>
            </a:r>
            <a:r>
              <a:rPr sz="1400" spc="1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another</a:t>
            </a:r>
            <a:endParaRPr sz="1400">
              <a:latin typeface="Carlito"/>
              <a:cs typeface="Carlito"/>
            </a:endParaRPr>
          </a:p>
          <a:p>
            <a:pPr marL="12700" marR="3302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latin typeface="Carlito"/>
                <a:cs typeface="Carlito"/>
              </a:rPr>
              <a:t>Since this function </a:t>
            </a:r>
            <a:r>
              <a:rPr sz="1400" spc="-10" dirty="0">
                <a:latin typeface="Carlito"/>
                <a:cs typeface="Carlito"/>
              </a:rPr>
              <a:t>requires </a:t>
            </a:r>
            <a:r>
              <a:rPr sz="1400" spc="-15" dirty="0">
                <a:latin typeface="Carlito"/>
                <a:cs typeface="Carlito"/>
              </a:rPr>
              <a:t>row </a:t>
            </a:r>
            <a:r>
              <a:rPr sz="1400" spc="-10" dirty="0">
                <a:latin typeface="Carlito"/>
                <a:cs typeface="Carlito"/>
              </a:rPr>
              <a:t>context, </a:t>
            </a:r>
            <a:r>
              <a:rPr sz="1400" spc="-5" dirty="0">
                <a:latin typeface="Carlito"/>
                <a:cs typeface="Carlito"/>
              </a:rPr>
              <a:t>it can only be used as a  </a:t>
            </a:r>
            <a:r>
              <a:rPr sz="1400" b="1" spc="-10" dirty="0">
                <a:latin typeface="Carlito"/>
                <a:cs typeface="Carlito"/>
              </a:rPr>
              <a:t>calculated </a:t>
            </a:r>
            <a:r>
              <a:rPr sz="1400" b="1" spc="-5" dirty="0">
                <a:latin typeface="Carlito"/>
                <a:cs typeface="Carlito"/>
              </a:rPr>
              <a:t>column </a:t>
            </a:r>
            <a:r>
              <a:rPr sz="1400" spc="-5" dirty="0">
                <a:latin typeface="Carlito"/>
                <a:cs typeface="Carlito"/>
              </a:rPr>
              <a:t>or as part of an </a:t>
            </a:r>
            <a:r>
              <a:rPr sz="1400" b="1" spc="-15" dirty="0">
                <a:latin typeface="Carlito"/>
                <a:cs typeface="Carlito"/>
              </a:rPr>
              <a:t>iterator </a:t>
            </a:r>
            <a:r>
              <a:rPr sz="1400" b="1" spc="-5" dirty="0">
                <a:latin typeface="Carlito"/>
                <a:cs typeface="Carlito"/>
              </a:rPr>
              <a:t>function </a:t>
            </a:r>
            <a:r>
              <a:rPr sz="1400" spc="-5" dirty="0">
                <a:latin typeface="Carlito"/>
                <a:cs typeface="Carlito"/>
              </a:rPr>
              <a:t>that cycles  </a:t>
            </a:r>
            <a:r>
              <a:rPr sz="1400" spc="-10" dirty="0">
                <a:latin typeface="Carlito"/>
                <a:cs typeface="Carlito"/>
              </a:rPr>
              <a:t>through </a:t>
            </a:r>
            <a:r>
              <a:rPr sz="1400" spc="-5" dirty="0">
                <a:latin typeface="Carlito"/>
                <a:cs typeface="Carlito"/>
              </a:rPr>
              <a:t>all </a:t>
            </a:r>
            <a:r>
              <a:rPr sz="1400" spc="-15" dirty="0">
                <a:latin typeface="Carlito"/>
                <a:cs typeface="Carlito"/>
              </a:rPr>
              <a:t>rows </a:t>
            </a:r>
            <a:r>
              <a:rPr sz="1400" spc="-5" dirty="0">
                <a:latin typeface="Carlito"/>
                <a:cs typeface="Carlito"/>
              </a:rPr>
              <a:t>in a </a:t>
            </a:r>
            <a:r>
              <a:rPr sz="1400" spc="-10" dirty="0">
                <a:latin typeface="Carlito"/>
                <a:cs typeface="Carlito"/>
              </a:rPr>
              <a:t>table </a:t>
            </a:r>
            <a:r>
              <a:rPr sz="1400" spc="-20" dirty="0">
                <a:latin typeface="Carlito"/>
                <a:cs typeface="Carlito"/>
              </a:rPr>
              <a:t>(</a:t>
            </a:r>
            <a:r>
              <a:rPr sz="1400" i="1" spc="-20" dirty="0">
                <a:latin typeface="Carlito"/>
                <a:cs typeface="Carlito"/>
              </a:rPr>
              <a:t>FILTER, </a:t>
            </a:r>
            <a:r>
              <a:rPr sz="1400" i="1" spc="-5" dirty="0">
                <a:latin typeface="Carlito"/>
                <a:cs typeface="Carlito"/>
              </a:rPr>
              <a:t>SUMX, MAXX,</a:t>
            </a:r>
            <a:r>
              <a:rPr sz="1400" i="1" spc="140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</a:t>
            </a:r>
            <a:r>
              <a:rPr sz="1400" spc="-10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3382" y="2682875"/>
            <a:ext cx="5824855" cy="1949450"/>
            <a:chOff x="5723382" y="2682875"/>
            <a:chExt cx="5824855" cy="1949450"/>
          </a:xfrm>
        </p:grpSpPr>
        <p:sp>
          <p:nvSpPr>
            <p:cNvPr id="12" name="object 12"/>
            <p:cNvSpPr/>
            <p:nvPr/>
          </p:nvSpPr>
          <p:spPr>
            <a:xfrm>
              <a:off x="6122289" y="2695575"/>
              <a:ext cx="5413375" cy="1924050"/>
            </a:xfrm>
            <a:custGeom>
              <a:avLst/>
              <a:gdLst/>
              <a:ahLst/>
              <a:cxnLst/>
              <a:rect l="l" t="t" r="r" b="b"/>
              <a:pathLst>
                <a:path w="5413375" h="1924050">
                  <a:moveTo>
                    <a:pt x="0" y="1924050"/>
                  </a:moveTo>
                  <a:lnTo>
                    <a:pt x="5413247" y="1924050"/>
                  </a:lnTo>
                  <a:lnTo>
                    <a:pt x="5413247" y="0"/>
                  </a:lnTo>
                  <a:lnTo>
                    <a:pt x="0" y="0"/>
                  </a:lnTo>
                  <a:lnTo>
                    <a:pt x="0" y="1924050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3382" y="3188208"/>
              <a:ext cx="822197" cy="8214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71822" y="4893204"/>
            <a:ext cx="11477625" cy="1266825"/>
            <a:chOff x="371822" y="4893204"/>
            <a:chExt cx="11477625" cy="1266825"/>
          </a:xfrm>
        </p:grpSpPr>
        <p:sp>
          <p:nvSpPr>
            <p:cNvPr id="15" name="object 15"/>
            <p:cNvSpPr/>
            <p:nvPr/>
          </p:nvSpPr>
          <p:spPr>
            <a:xfrm>
              <a:off x="371822" y="4893204"/>
              <a:ext cx="11477277" cy="12667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9100" y="4940807"/>
              <a:ext cx="11295380" cy="1084580"/>
            </a:xfrm>
            <a:custGeom>
              <a:avLst/>
              <a:gdLst/>
              <a:ahLst/>
              <a:cxnLst/>
              <a:rect l="l" t="t" r="r" b="b"/>
              <a:pathLst>
                <a:path w="11295380" h="1084579">
                  <a:moveTo>
                    <a:pt x="11295126" y="0"/>
                  </a:moveTo>
                  <a:lnTo>
                    <a:pt x="0" y="0"/>
                  </a:lnTo>
                  <a:lnTo>
                    <a:pt x="0" y="1084325"/>
                  </a:lnTo>
                  <a:lnTo>
                    <a:pt x="11295126" y="1084325"/>
                  </a:lnTo>
                  <a:lnTo>
                    <a:pt x="11295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966" y="5078729"/>
              <a:ext cx="851154" cy="8717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9100" y="4940808"/>
            <a:ext cx="11295380" cy="108458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083945">
              <a:lnSpc>
                <a:spcPct val="100000"/>
              </a:lnSpc>
              <a:spcBef>
                <a:spcPts val="55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1103630" marR="360045">
              <a:lnSpc>
                <a:spcPct val="100000"/>
              </a:lnSpc>
              <a:spcBef>
                <a:spcPts val="65"/>
              </a:spcBef>
            </a:pPr>
            <a:r>
              <a:rPr sz="1800" i="1" spc="-15" dirty="0">
                <a:latin typeface="Carlito"/>
                <a:cs typeface="Carlito"/>
              </a:rPr>
              <a:t>Avoid </a:t>
            </a:r>
            <a:r>
              <a:rPr sz="1800" i="1" spc="-5" dirty="0">
                <a:latin typeface="Carlito"/>
                <a:cs typeface="Carlito"/>
              </a:rPr>
              <a:t>using </a:t>
            </a:r>
            <a:r>
              <a:rPr sz="1800" i="1" spc="-25" dirty="0">
                <a:latin typeface="Carlito"/>
                <a:cs typeface="Carlito"/>
              </a:rPr>
              <a:t>RELATED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spc="-5" dirty="0">
                <a:latin typeface="Carlito"/>
                <a:cs typeface="Carlito"/>
              </a:rPr>
              <a:t>create redundant </a:t>
            </a:r>
            <a:r>
              <a:rPr sz="1800" i="1" spc="-10" dirty="0">
                <a:latin typeface="Carlito"/>
                <a:cs typeface="Carlito"/>
              </a:rPr>
              <a:t>calculated columns </a:t>
            </a:r>
            <a:r>
              <a:rPr sz="1800" i="1" spc="-5" dirty="0">
                <a:latin typeface="Carlito"/>
                <a:cs typeface="Carlito"/>
              </a:rPr>
              <a:t>unless you </a:t>
            </a:r>
            <a:r>
              <a:rPr sz="1800" i="1" spc="-10" dirty="0">
                <a:latin typeface="Carlito"/>
                <a:cs typeface="Carlito"/>
              </a:rPr>
              <a:t>absolutely </a:t>
            </a:r>
            <a:r>
              <a:rPr sz="1800" i="1" spc="-5" dirty="0">
                <a:latin typeface="Carlito"/>
                <a:cs typeface="Carlito"/>
              </a:rPr>
              <a:t>need them, </a:t>
            </a:r>
            <a:r>
              <a:rPr sz="1800" i="1" spc="-10" dirty="0">
                <a:latin typeface="Carlito"/>
                <a:cs typeface="Carlito"/>
              </a:rPr>
              <a:t>since </a:t>
            </a:r>
            <a:r>
              <a:rPr sz="1800" i="1" dirty="0">
                <a:latin typeface="Carlito"/>
                <a:cs typeface="Carlito"/>
              </a:rPr>
              <a:t>those  </a:t>
            </a:r>
            <a:r>
              <a:rPr sz="1800" i="1" spc="-10" dirty="0">
                <a:latin typeface="Carlito"/>
                <a:cs typeface="Carlito"/>
              </a:rPr>
              <a:t>extra columns </a:t>
            </a:r>
            <a:r>
              <a:rPr sz="1800" i="1" dirty="0">
                <a:latin typeface="Carlito"/>
                <a:cs typeface="Carlito"/>
              </a:rPr>
              <a:t>increase file </a:t>
            </a:r>
            <a:r>
              <a:rPr sz="1800" i="1" spc="-5" dirty="0">
                <a:latin typeface="Carlito"/>
                <a:cs typeface="Carlito"/>
              </a:rPr>
              <a:t>size; </a:t>
            </a:r>
            <a:r>
              <a:rPr sz="1800" i="1" spc="-10" dirty="0">
                <a:latin typeface="Carlito"/>
                <a:cs typeface="Carlito"/>
              </a:rPr>
              <a:t>instead, </a:t>
            </a:r>
            <a:r>
              <a:rPr sz="1800" i="1" spc="-5" dirty="0">
                <a:latin typeface="Carlito"/>
                <a:cs typeface="Carlito"/>
              </a:rPr>
              <a:t>use </a:t>
            </a:r>
            <a:r>
              <a:rPr sz="1800" i="1" spc="-25" dirty="0">
                <a:latin typeface="Carlito"/>
                <a:cs typeface="Carlito"/>
              </a:rPr>
              <a:t>RELATED </a:t>
            </a:r>
            <a:r>
              <a:rPr sz="1800" i="1" spc="-5" dirty="0">
                <a:latin typeface="Carlito"/>
                <a:cs typeface="Carlito"/>
              </a:rPr>
              <a:t>within </a:t>
            </a:r>
            <a:r>
              <a:rPr sz="1800" i="1" dirty="0">
                <a:latin typeface="Carlito"/>
                <a:cs typeface="Carlito"/>
              </a:rPr>
              <a:t>a </a:t>
            </a:r>
            <a:r>
              <a:rPr sz="1800" i="1" spc="-5" dirty="0">
                <a:latin typeface="Carlito"/>
                <a:cs typeface="Carlito"/>
              </a:rPr>
              <a:t>measure </a:t>
            </a:r>
            <a:r>
              <a:rPr sz="1800" i="1" spc="-20" dirty="0">
                <a:latin typeface="Carlito"/>
                <a:cs typeface="Carlito"/>
              </a:rPr>
              <a:t>like </a:t>
            </a:r>
            <a:r>
              <a:rPr sz="1800" i="1" spc="-25" dirty="0">
                <a:latin typeface="Carlito"/>
                <a:cs typeface="Carlito"/>
              </a:rPr>
              <a:t>FILTER </a:t>
            </a:r>
            <a:r>
              <a:rPr sz="1800" i="1" spc="-5" dirty="0">
                <a:latin typeface="Carlito"/>
                <a:cs typeface="Carlito"/>
              </a:rPr>
              <a:t>or</a:t>
            </a:r>
            <a:r>
              <a:rPr sz="1800" i="1" spc="12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SUMX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64226" y="242569"/>
            <a:ext cx="14630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5" dirty="0">
                <a:latin typeface="Carlito"/>
                <a:cs typeface="Carlito"/>
              </a:rPr>
              <a:t>RELATED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5367" y="1377188"/>
            <a:ext cx="255587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SUM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300" spc="-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618" y="1274063"/>
            <a:ext cx="1829562" cy="67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0513" y="1363217"/>
            <a:ext cx="9537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SU</a:t>
            </a: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27910" y="1274063"/>
            <a:ext cx="3373374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49042" y="1465072"/>
            <a:ext cx="25336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Evaluates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sum of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1600" i="1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2618" y="5382005"/>
            <a:ext cx="1829562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066" y="5471414"/>
            <a:ext cx="12649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DIVIDE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618" y="3327653"/>
            <a:ext cx="1829562" cy="67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5180" y="3417316"/>
            <a:ext cx="964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MA</a:t>
            </a: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X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618" y="4354829"/>
            <a:ext cx="1829562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5566" y="4443984"/>
            <a:ext cx="882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MIN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618" y="2301239"/>
            <a:ext cx="1829562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9137" y="2390393"/>
            <a:ext cx="16357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FFFFFF"/>
                </a:solidFill>
                <a:latin typeface="Carlito"/>
                <a:cs typeface="Carlito"/>
              </a:rPr>
              <a:t>AVERAGE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7910" y="5381244"/>
            <a:ext cx="3373374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36266" y="5450332"/>
            <a:ext cx="27590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Performs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division and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returns the 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alternate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result (or blank)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if</a:t>
            </a:r>
            <a:r>
              <a:rPr sz="1600" i="1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div/0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2602" y="5489447"/>
            <a:ext cx="612965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DIVIDE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(Numerator, </a:t>
            </a:r>
            <a:r>
              <a:rPr sz="2300" spc="-30" dirty="0">
                <a:solidFill>
                  <a:srgbClr val="252525"/>
                </a:solidFill>
                <a:latin typeface="Carlito"/>
                <a:cs typeface="Carlito"/>
              </a:rPr>
              <a:t>Denominator,</a:t>
            </a:r>
            <a:r>
              <a:rPr sz="2300" spc="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i="1" spc="-10" dirty="0">
                <a:solidFill>
                  <a:srgbClr val="A6A6A6"/>
                </a:solidFill>
                <a:latin typeface="Carlito"/>
                <a:cs typeface="Carlito"/>
              </a:rPr>
              <a:t>[AlternateResult]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27910" y="3327653"/>
            <a:ext cx="3373374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0055" y="3396741"/>
            <a:ext cx="3072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5080" indent="-110489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largest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value in a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column  or between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scalar</a:t>
            </a:r>
            <a:r>
              <a:rPr sz="1600" i="1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expressions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65367" y="3433317"/>
            <a:ext cx="585787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MAX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300" spc="-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23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MAX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(Scalar1,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200" i="1" spc="-5" dirty="0">
                <a:solidFill>
                  <a:srgbClr val="A6A6A6"/>
                </a:solidFill>
                <a:latin typeface="Carlito"/>
                <a:cs typeface="Carlito"/>
              </a:rPr>
              <a:t>[Scalar2]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27910" y="4354067"/>
            <a:ext cx="3373374" cy="67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24429" y="4423664"/>
            <a:ext cx="3182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smallest value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in a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column  or between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scalar</a:t>
            </a:r>
            <a:r>
              <a:rPr sz="1600" i="1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expressions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27910" y="2300477"/>
            <a:ext cx="3373374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70911" y="2369819"/>
            <a:ext cx="30886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885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average (arithmetic  mean) of all the numbers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in a</a:t>
            </a:r>
            <a:r>
              <a:rPr sz="1600" i="1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65367" y="2405125"/>
            <a:ext cx="311531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15" dirty="0">
                <a:solidFill>
                  <a:srgbClr val="E6AE00"/>
                </a:solidFill>
                <a:latin typeface="Carlito"/>
                <a:cs typeface="Carlito"/>
              </a:rPr>
              <a:t>AVERAGE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300" spc="-1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338829" y="242569"/>
            <a:ext cx="5511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BASIC </a:t>
            </a:r>
            <a:r>
              <a:rPr sz="3200" b="0" spc="-70" dirty="0">
                <a:latin typeface="Carlito"/>
                <a:cs typeface="Carlito"/>
              </a:rPr>
              <a:t>MATH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14" dirty="0">
                <a:latin typeface="Carlito"/>
                <a:cs typeface="Carlito"/>
              </a:rPr>
              <a:t>STATS</a:t>
            </a:r>
            <a:r>
              <a:rPr sz="3200" b="0" spc="-85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FUNCTIONS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865367" y="4484623"/>
            <a:ext cx="572452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MIN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300" spc="-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23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5" dirty="0">
                <a:solidFill>
                  <a:srgbClr val="E6AE00"/>
                </a:solidFill>
                <a:latin typeface="Carlito"/>
                <a:cs typeface="Carlito"/>
              </a:rPr>
              <a:t>MIN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(Scalar1, </a:t>
            </a:r>
            <a:r>
              <a:rPr sz="2200" i="1" spc="-5" dirty="0">
                <a:solidFill>
                  <a:srgbClr val="A6A6A6"/>
                </a:solidFill>
                <a:latin typeface="Carlito"/>
                <a:cs typeface="Carlito"/>
              </a:rPr>
              <a:t>[Scalar2]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65211" y="1748282"/>
            <a:ext cx="297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5" dirty="0">
                <a:solidFill>
                  <a:srgbClr val="E6AE00"/>
                </a:solidFill>
                <a:latin typeface="Carlito"/>
                <a:cs typeface="Carlito"/>
              </a:rPr>
              <a:t>COUNT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400" spc="-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294" y="1641348"/>
            <a:ext cx="2930652" cy="67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0010" y="1764029"/>
            <a:ext cx="1126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COUNT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4823" y="1641348"/>
            <a:ext cx="3991355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44976" y="1710181"/>
            <a:ext cx="35928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7440" marR="5080" indent="-1095375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Counts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number of cells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in a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column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that  </a:t>
            </a:r>
            <a:r>
              <a:rPr sz="1600" i="1" spc="-15" dirty="0">
                <a:solidFill>
                  <a:srgbClr val="404040"/>
                </a:solidFill>
                <a:latin typeface="Carlito"/>
                <a:cs typeface="Carlito"/>
              </a:rPr>
              <a:t>contain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 numbers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6531" y="4708397"/>
            <a:ext cx="2931414" cy="67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532" y="4831842"/>
            <a:ext cx="1916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COUNTROWS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6531" y="3688841"/>
            <a:ext cx="2931414" cy="67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2413" y="3811778"/>
            <a:ext cx="2280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DISTINCTCOUNT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6531" y="2667761"/>
            <a:ext cx="2931414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69238" y="2790952"/>
            <a:ext cx="1287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OUN</a:t>
            </a:r>
            <a:r>
              <a:rPr sz="2400" b="1" spc="-19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4823" y="4708397"/>
            <a:ext cx="3991355" cy="67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4185" y="4777740"/>
            <a:ext cx="3533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Counts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number of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rows in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the specified 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table,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defined by an</a:t>
            </a:r>
            <a:r>
              <a:rPr sz="1600" i="1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expression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44823" y="3688079"/>
            <a:ext cx="3991355" cy="67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00423" y="3757422"/>
            <a:ext cx="32804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1380" marR="5080" indent="-869315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Counts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number of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distinct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or unique  values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in a</a:t>
            </a:r>
            <a:r>
              <a:rPr sz="1600" i="1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4823" y="2667761"/>
            <a:ext cx="3991355" cy="67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6858" y="2737104"/>
            <a:ext cx="34963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Counts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number of non-empty cells </a:t>
            </a:r>
            <a:r>
              <a:rPr sz="1600" i="1" dirty="0">
                <a:solidFill>
                  <a:srgbClr val="404040"/>
                </a:solidFill>
                <a:latin typeface="Carlito"/>
                <a:cs typeface="Carlito"/>
              </a:rPr>
              <a:t>in a  </a:t>
            </a:r>
            <a:r>
              <a:rPr sz="1600" i="1" spc="-10" dirty="0">
                <a:solidFill>
                  <a:srgbClr val="404040"/>
                </a:solidFill>
                <a:latin typeface="Carlito"/>
                <a:cs typeface="Carlito"/>
              </a:rPr>
              <a:t>column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(numerical and</a:t>
            </a:r>
            <a:r>
              <a:rPr sz="1600" i="1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404040"/>
                </a:solidFill>
                <a:latin typeface="Carlito"/>
                <a:cs typeface="Carlito"/>
              </a:rPr>
              <a:t>non-numerical)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65211" y="2771140"/>
            <a:ext cx="313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15" dirty="0">
                <a:solidFill>
                  <a:srgbClr val="E6AE00"/>
                </a:solidFill>
                <a:latin typeface="Carlito"/>
                <a:cs typeface="Carlito"/>
              </a:rPr>
              <a:t>COUNTA</a:t>
            </a: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400" spc="-1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5211" y="4809490"/>
            <a:ext cx="272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20" dirty="0">
                <a:solidFill>
                  <a:srgbClr val="E6AE00"/>
                </a:solidFill>
                <a:latin typeface="Carlito"/>
                <a:cs typeface="Carlito"/>
              </a:rPr>
              <a:t>COUNTROWS</a:t>
            </a:r>
            <a:r>
              <a:rPr sz="2400" spc="-2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400" spc="-20" dirty="0">
                <a:solidFill>
                  <a:srgbClr val="EC7C30"/>
                </a:solidFill>
                <a:latin typeface="Carlito"/>
                <a:cs typeface="Carlito"/>
              </a:rPr>
              <a:t>Table</a:t>
            </a:r>
            <a:r>
              <a:rPr sz="2400" spc="-2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5211" y="3793744"/>
            <a:ext cx="412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400" b="1" spc="-10" dirty="0">
                <a:solidFill>
                  <a:srgbClr val="E6AE00"/>
                </a:solidFill>
                <a:latin typeface="Carlito"/>
                <a:cs typeface="Carlito"/>
              </a:rPr>
              <a:t>DISTINCTCOUNT</a:t>
            </a:r>
            <a:r>
              <a:rPr sz="2400" spc="-1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400" spc="-10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4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900682" y="242569"/>
            <a:ext cx="8390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5" dirty="0">
                <a:latin typeface="Carlito"/>
                <a:cs typeface="Carlito"/>
              </a:rPr>
              <a:t>COUNT, </a:t>
            </a:r>
            <a:r>
              <a:rPr sz="3200" b="0" spc="-45" dirty="0">
                <a:latin typeface="Carlito"/>
                <a:cs typeface="Carlito"/>
              </a:rPr>
              <a:t>COUNTA, </a:t>
            </a:r>
            <a:r>
              <a:rPr sz="3200" b="0" spc="-15" dirty="0">
                <a:latin typeface="Carlito"/>
                <a:cs typeface="Carlito"/>
              </a:rPr>
              <a:t>DISTINCTCOUNT </a:t>
            </a:r>
            <a:r>
              <a:rPr sz="3200" b="0" spc="5" dirty="0">
                <a:latin typeface="Arial"/>
                <a:cs typeface="Arial"/>
              </a:rPr>
              <a:t>&amp;</a:t>
            </a:r>
            <a:r>
              <a:rPr sz="3200" b="0" spc="65" dirty="0">
                <a:latin typeface="Arial"/>
                <a:cs typeface="Arial"/>
              </a:rPr>
              <a:t> </a:t>
            </a:r>
            <a:r>
              <a:rPr sz="3200" b="0" spc="-20" dirty="0">
                <a:latin typeface="Carlito"/>
                <a:cs typeface="Carlito"/>
              </a:rPr>
              <a:t>COUNTROWS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2013" y="2003551"/>
            <a:ext cx="6563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800" b="1" spc="-15" dirty="0">
                <a:solidFill>
                  <a:srgbClr val="E6AE00"/>
                </a:solidFill>
                <a:latin typeface="Carlito"/>
                <a:cs typeface="Carlito"/>
              </a:rPr>
              <a:t>CALCULATE</a:t>
            </a:r>
            <a:r>
              <a:rPr sz="2800" spc="-15" dirty="0">
                <a:solidFill>
                  <a:srgbClr val="252525"/>
                </a:solidFill>
                <a:latin typeface="Carlito"/>
                <a:cs typeface="Carlito"/>
              </a:rPr>
              <a:t>(Expression, </a:t>
            </a:r>
            <a:r>
              <a:rPr sz="2800" i="1" spc="-5" dirty="0">
                <a:solidFill>
                  <a:srgbClr val="A6A6A6"/>
                </a:solidFill>
                <a:latin typeface="Carlito"/>
                <a:cs typeface="Carlito"/>
              </a:rPr>
              <a:t>[Filter1],</a:t>
            </a:r>
            <a:r>
              <a:rPr sz="2800" i="1" spc="-4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2800" i="1" spc="-5" dirty="0">
                <a:solidFill>
                  <a:srgbClr val="A6A6A6"/>
                </a:solidFill>
                <a:latin typeface="Carlito"/>
                <a:cs typeface="Carlito"/>
              </a:rPr>
              <a:t>[Filter2],…</a:t>
            </a:r>
            <a:r>
              <a:rPr sz="28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244" y="1175766"/>
            <a:ext cx="3000756" cy="557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6327" y="1172463"/>
            <a:ext cx="21647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FFFFFF"/>
                </a:solidFill>
                <a:latin typeface="Carlito"/>
                <a:cs typeface="Carlito"/>
              </a:rPr>
              <a:t>CALCULATE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85184" y="2511805"/>
            <a:ext cx="222250" cy="375920"/>
          </a:xfrm>
          <a:custGeom>
            <a:avLst/>
            <a:gdLst/>
            <a:ahLst/>
            <a:cxnLst/>
            <a:rect l="l" t="t" r="r" b="b"/>
            <a:pathLst>
              <a:path w="222250" h="375919">
                <a:moveTo>
                  <a:pt x="5079" y="290703"/>
                </a:moveTo>
                <a:lnTo>
                  <a:pt x="0" y="375793"/>
                </a:lnTo>
                <a:lnTo>
                  <a:pt x="71119" y="328803"/>
                </a:lnTo>
                <a:lnTo>
                  <a:pt x="65396" y="325501"/>
                </a:lnTo>
                <a:lnTo>
                  <a:pt x="40004" y="325501"/>
                </a:lnTo>
                <a:lnTo>
                  <a:pt x="23494" y="315976"/>
                </a:lnTo>
                <a:lnTo>
                  <a:pt x="29831" y="304982"/>
                </a:lnTo>
                <a:lnTo>
                  <a:pt x="5079" y="290703"/>
                </a:lnTo>
                <a:close/>
              </a:path>
              <a:path w="222250" h="375919">
                <a:moveTo>
                  <a:pt x="29831" y="304982"/>
                </a:moveTo>
                <a:lnTo>
                  <a:pt x="23494" y="315976"/>
                </a:lnTo>
                <a:lnTo>
                  <a:pt x="40004" y="325501"/>
                </a:lnTo>
                <a:lnTo>
                  <a:pt x="46339" y="314506"/>
                </a:lnTo>
                <a:lnTo>
                  <a:pt x="29831" y="304982"/>
                </a:lnTo>
                <a:close/>
              </a:path>
              <a:path w="222250" h="375919">
                <a:moveTo>
                  <a:pt x="46339" y="314506"/>
                </a:moveTo>
                <a:lnTo>
                  <a:pt x="40004" y="325501"/>
                </a:lnTo>
                <a:lnTo>
                  <a:pt x="65396" y="325501"/>
                </a:lnTo>
                <a:lnTo>
                  <a:pt x="46339" y="314506"/>
                </a:lnTo>
                <a:close/>
              </a:path>
              <a:path w="222250" h="375919">
                <a:moveTo>
                  <a:pt x="205612" y="0"/>
                </a:moveTo>
                <a:lnTo>
                  <a:pt x="29831" y="304982"/>
                </a:lnTo>
                <a:lnTo>
                  <a:pt x="46339" y="314506"/>
                </a:lnTo>
                <a:lnTo>
                  <a:pt x="222123" y="9398"/>
                </a:lnTo>
                <a:lnTo>
                  <a:pt x="20561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2013" y="2927858"/>
            <a:ext cx="363601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Name of an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existing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measure, or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DAX  formula for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valid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 measure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9214" y="3845559"/>
            <a:ext cx="2978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30" dirty="0">
                <a:solidFill>
                  <a:srgbClr val="252525"/>
                </a:solidFill>
                <a:latin typeface="Carlito"/>
                <a:cs typeface="Carlito"/>
              </a:rPr>
              <a:t>[Total</a:t>
            </a:r>
            <a:r>
              <a:rPr sz="14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Orders]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SUM(Returns_Data[ReturnQuantity])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3034" y="2927858"/>
            <a:ext cx="4846320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List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of simple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Boolean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(True/False)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filter expressions  (</a:t>
            </a:r>
            <a:r>
              <a:rPr sz="18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these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require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simple,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fixed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values; you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cannot 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create filters based on</a:t>
            </a:r>
            <a:r>
              <a:rPr sz="1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measures)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0234" y="4119879"/>
            <a:ext cx="281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Territory_Lookup[Country]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400" b="1" i="1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b="1" i="1" spc="-2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25" dirty="0">
                <a:solidFill>
                  <a:srgbClr val="E6AE00"/>
                </a:solidFill>
                <a:latin typeface="Carlito"/>
                <a:cs typeface="Carlito"/>
              </a:rPr>
              <a:t>USA</a:t>
            </a:r>
            <a:r>
              <a:rPr sz="1400" b="1" i="1" spc="-2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Calendar[Year]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&gt;</a:t>
            </a:r>
            <a:r>
              <a:rPr sz="1400" b="1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b="1" i="1" spc="-10" dirty="0">
                <a:solidFill>
                  <a:srgbClr val="E6AE00"/>
                </a:solidFill>
                <a:latin typeface="Carlito"/>
                <a:cs typeface="Carlito"/>
              </a:rPr>
              <a:t>1998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2862" y="4903110"/>
            <a:ext cx="11114405" cy="1266825"/>
            <a:chOff x="582862" y="4903110"/>
            <a:chExt cx="11114405" cy="1266825"/>
          </a:xfrm>
        </p:grpSpPr>
        <p:sp>
          <p:nvSpPr>
            <p:cNvPr id="11" name="object 11"/>
            <p:cNvSpPr/>
            <p:nvPr/>
          </p:nvSpPr>
          <p:spPr>
            <a:xfrm>
              <a:off x="582862" y="4903110"/>
              <a:ext cx="11113837" cy="12667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0174" y="4950713"/>
              <a:ext cx="10932160" cy="1084580"/>
            </a:xfrm>
            <a:custGeom>
              <a:avLst/>
              <a:gdLst/>
              <a:ahLst/>
              <a:cxnLst/>
              <a:rect l="l" t="t" r="r" b="b"/>
              <a:pathLst>
                <a:path w="10932160" h="1084579">
                  <a:moveTo>
                    <a:pt x="10931652" y="0"/>
                  </a:moveTo>
                  <a:lnTo>
                    <a:pt x="0" y="0"/>
                  </a:lnTo>
                  <a:lnTo>
                    <a:pt x="0" y="1084326"/>
                  </a:lnTo>
                  <a:lnTo>
                    <a:pt x="10931652" y="1084326"/>
                  </a:lnTo>
                  <a:lnTo>
                    <a:pt x="10931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8848" y="5088635"/>
              <a:ext cx="839724" cy="8709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0173" y="4950714"/>
            <a:ext cx="10932160" cy="108458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PRO </a:t>
            </a:r>
            <a:r>
              <a:rPr sz="2000" b="1" spc="-5" dirty="0">
                <a:solidFill>
                  <a:srgbClr val="FFC000"/>
                </a:solidFill>
                <a:latin typeface="Carlito"/>
                <a:cs typeface="Carlito"/>
              </a:rPr>
              <a:t>TIP:</a:t>
            </a:r>
            <a:endParaRPr sz="2000">
              <a:latin typeface="Carlito"/>
              <a:cs typeface="Carlito"/>
            </a:endParaRPr>
          </a:p>
          <a:p>
            <a:pPr marL="1053465" marR="534035">
              <a:lnSpc>
                <a:spcPct val="100000"/>
              </a:lnSpc>
              <a:spcBef>
                <a:spcPts val="65"/>
              </a:spcBef>
            </a:pPr>
            <a:r>
              <a:rPr sz="1800" i="1" spc="-30" dirty="0">
                <a:latin typeface="Carlito"/>
                <a:cs typeface="Carlito"/>
              </a:rPr>
              <a:t>CALCULATE </a:t>
            </a:r>
            <a:r>
              <a:rPr sz="1800" i="1" spc="-5" dirty="0">
                <a:latin typeface="Carlito"/>
                <a:cs typeface="Carlito"/>
              </a:rPr>
              <a:t>works </a:t>
            </a:r>
            <a:r>
              <a:rPr sz="1800" i="1" spc="-10" dirty="0">
                <a:latin typeface="Carlito"/>
                <a:cs typeface="Carlito"/>
              </a:rPr>
              <a:t>just </a:t>
            </a:r>
            <a:r>
              <a:rPr sz="1800" i="1" spc="-20" dirty="0">
                <a:latin typeface="Carlito"/>
                <a:cs typeface="Carlito"/>
              </a:rPr>
              <a:t>like </a:t>
            </a:r>
            <a:r>
              <a:rPr sz="1800" b="1" i="1" spc="-5" dirty="0">
                <a:latin typeface="Carlito"/>
                <a:cs typeface="Carlito"/>
              </a:rPr>
              <a:t>SUMIF </a:t>
            </a:r>
            <a:r>
              <a:rPr sz="1800" i="1" spc="-5" dirty="0">
                <a:latin typeface="Carlito"/>
                <a:cs typeface="Carlito"/>
              </a:rPr>
              <a:t>or </a:t>
            </a:r>
            <a:r>
              <a:rPr sz="1800" b="1" i="1" spc="-10" dirty="0">
                <a:latin typeface="Carlito"/>
                <a:cs typeface="Carlito"/>
              </a:rPr>
              <a:t>COUNTIF </a:t>
            </a:r>
            <a:r>
              <a:rPr sz="1800" i="1" dirty="0">
                <a:latin typeface="Carlito"/>
                <a:cs typeface="Carlito"/>
              </a:rPr>
              <a:t>in </a:t>
            </a:r>
            <a:r>
              <a:rPr sz="1800" i="1" spc="-15" dirty="0">
                <a:latin typeface="Carlito"/>
                <a:cs typeface="Carlito"/>
              </a:rPr>
              <a:t>Excel, </a:t>
            </a:r>
            <a:r>
              <a:rPr sz="1800" i="1" spc="-20" dirty="0">
                <a:latin typeface="Carlito"/>
                <a:cs typeface="Carlito"/>
              </a:rPr>
              <a:t>except </a:t>
            </a:r>
            <a:r>
              <a:rPr sz="1800" i="1" dirty="0">
                <a:latin typeface="Carlito"/>
                <a:cs typeface="Carlito"/>
              </a:rPr>
              <a:t>it </a:t>
            </a:r>
            <a:r>
              <a:rPr sz="1800" i="1" spc="-10" dirty="0">
                <a:latin typeface="Carlito"/>
                <a:cs typeface="Carlito"/>
              </a:rPr>
              <a:t>can </a:t>
            </a:r>
            <a:r>
              <a:rPr sz="1800" i="1" spc="-5" dirty="0">
                <a:latin typeface="Carlito"/>
                <a:cs typeface="Carlito"/>
              </a:rPr>
              <a:t>evaluate measures based on </a:t>
            </a:r>
            <a:r>
              <a:rPr sz="1800" i="1" dirty="0">
                <a:latin typeface="Carlito"/>
                <a:cs typeface="Carlito"/>
              </a:rPr>
              <a:t>ANY  </a:t>
            </a:r>
            <a:r>
              <a:rPr sz="1800" i="1" spc="-5" dirty="0">
                <a:latin typeface="Carlito"/>
                <a:cs typeface="Carlito"/>
              </a:rPr>
              <a:t>sort of calculation (not </a:t>
            </a:r>
            <a:r>
              <a:rPr sz="1800" i="1" spc="-10" dirty="0">
                <a:latin typeface="Carlito"/>
                <a:cs typeface="Carlito"/>
              </a:rPr>
              <a:t>just </a:t>
            </a:r>
            <a:r>
              <a:rPr sz="1800" i="1" dirty="0">
                <a:latin typeface="Carlito"/>
                <a:cs typeface="Carlito"/>
              </a:rPr>
              <a:t>a </a:t>
            </a:r>
            <a:r>
              <a:rPr sz="1800" i="1" spc="-5" dirty="0">
                <a:latin typeface="Carlito"/>
                <a:cs typeface="Carlito"/>
              </a:rPr>
              <a:t>sum, </a:t>
            </a:r>
            <a:r>
              <a:rPr sz="1800" i="1" spc="-10" dirty="0">
                <a:latin typeface="Carlito"/>
                <a:cs typeface="Carlito"/>
              </a:rPr>
              <a:t>count, etc); </a:t>
            </a:r>
            <a:r>
              <a:rPr sz="1800" i="1" dirty="0">
                <a:latin typeface="Carlito"/>
                <a:cs typeface="Carlito"/>
              </a:rPr>
              <a:t>it </a:t>
            </a:r>
            <a:r>
              <a:rPr sz="1800" i="1" spc="-5" dirty="0">
                <a:latin typeface="Carlito"/>
                <a:cs typeface="Carlito"/>
              </a:rPr>
              <a:t>may help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dirty="0">
                <a:latin typeface="Carlito"/>
                <a:cs typeface="Carlito"/>
              </a:rPr>
              <a:t>think </a:t>
            </a:r>
            <a:r>
              <a:rPr sz="1800" i="1" spc="-5" dirty="0">
                <a:latin typeface="Carlito"/>
                <a:cs typeface="Carlito"/>
              </a:rPr>
              <a:t>of </a:t>
            </a:r>
            <a:r>
              <a:rPr sz="1800" i="1" dirty="0">
                <a:latin typeface="Carlito"/>
                <a:cs typeface="Carlito"/>
              </a:rPr>
              <a:t>it </a:t>
            </a:r>
            <a:r>
              <a:rPr sz="1800" i="1" spc="-20" dirty="0">
                <a:latin typeface="Carlito"/>
                <a:cs typeface="Carlito"/>
              </a:rPr>
              <a:t>like</a:t>
            </a:r>
            <a:r>
              <a:rPr sz="1800" i="1" spc="125" dirty="0">
                <a:latin typeface="Carlito"/>
                <a:cs typeface="Carlito"/>
              </a:rPr>
              <a:t> </a:t>
            </a:r>
            <a:r>
              <a:rPr sz="1800" b="1" i="1" spc="-20" dirty="0">
                <a:latin typeface="Carlito"/>
                <a:cs typeface="Carlito"/>
              </a:rPr>
              <a:t>“CALCULATEIF”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441" y="1175766"/>
            <a:ext cx="8206740" cy="5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84091" y="1256284"/>
            <a:ext cx="771207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10" dirty="0">
                <a:solidFill>
                  <a:srgbClr val="404040"/>
                </a:solidFill>
                <a:latin typeface="Carlito"/>
                <a:cs typeface="Carlito"/>
              </a:rPr>
              <a:t>Evaluates </a:t>
            </a:r>
            <a:r>
              <a:rPr sz="2200" i="1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200" i="1" spc="-5" dirty="0">
                <a:solidFill>
                  <a:srgbClr val="404040"/>
                </a:solidFill>
                <a:latin typeface="Carlito"/>
                <a:cs typeface="Carlito"/>
              </a:rPr>
              <a:t>given </a:t>
            </a:r>
            <a:r>
              <a:rPr sz="2200" i="1" spc="-10" dirty="0">
                <a:solidFill>
                  <a:srgbClr val="404040"/>
                </a:solidFill>
                <a:latin typeface="Carlito"/>
                <a:cs typeface="Carlito"/>
              </a:rPr>
              <a:t>expression </a:t>
            </a:r>
            <a:r>
              <a:rPr sz="2200" i="1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200" i="1" spc="-10" dirty="0">
                <a:solidFill>
                  <a:srgbClr val="404040"/>
                </a:solidFill>
                <a:latin typeface="Carlito"/>
                <a:cs typeface="Carlito"/>
              </a:rPr>
              <a:t>formula </a:t>
            </a:r>
            <a:r>
              <a:rPr sz="2200" i="1" spc="-5" dirty="0">
                <a:solidFill>
                  <a:srgbClr val="404040"/>
                </a:solidFill>
                <a:latin typeface="Carlito"/>
                <a:cs typeface="Carlito"/>
              </a:rPr>
              <a:t>under </a:t>
            </a:r>
            <a:r>
              <a:rPr sz="2200" i="1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200" i="1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200" i="1" spc="-5" dirty="0">
                <a:solidFill>
                  <a:srgbClr val="404040"/>
                </a:solidFill>
                <a:latin typeface="Carlito"/>
                <a:cs typeface="Carlito"/>
              </a:rPr>
              <a:t>of defined</a:t>
            </a:r>
            <a:r>
              <a:rPr sz="2200" i="1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200" i="1" spc="-10" dirty="0">
                <a:solidFill>
                  <a:srgbClr val="404040"/>
                </a:solidFill>
                <a:latin typeface="Carlito"/>
                <a:cs typeface="Carlito"/>
              </a:rPr>
              <a:t>filters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150865" y="242569"/>
            <a:ext cx="18897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0" dirty="0">
                <a:latin typeface="Carlito"/>
                <a:cs typeface="Carlito"/>
              </a:rPr>
              <a:t>CALCULATE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934711" y="2528316"/>
            <a:ext cx="2889250" cy="344170"/>
            <a:chOff x="4934711" y="2528316"/>
            <a:chExt cx="2889250" cy="344170"/>
          </a:xfrm>
        </p:grpSpPr>
        <p:sp>
          <p:nvSpPr>
            <p:cNvPr id="20" name="object 20"/>
            <p:cNvSpPr/>
            <p:nvPr/>
          </p:nvSpPr>
          <p:spPr>
            <a:xfrm>
              <a:off x="4936926" y="2539704"/>
              <a:ext cx="2886562" cy="3325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44236" y="2537841"/>
              <a:ext cx="2811780" cy="239395"/>
            </a:xfrm>
            <a:custGeom>
              <a:avLst/>
              <a:gdLst/>
              <a:ahLst/>
              <a:cxnLst/>
              <a:rect l="l" t="t" r="r" b="b"/>
              <a:pathLst>
                <a:path w="2811779" h="239394">
                  <a:moveTo>
                    <a:pt x="2811780" y="0"/>
                  </a:moveTo>
                  <a:lnTo>
                    <a:pt x="2803146" y="37801"/>
                  </a:lnTo>
                  <a:lnTo>
                    <a:pt x="2779101" y="70640"/>
                  </a:lnTo>
                  <a:lnTo>
                    <a:pt x="2742431" y="96542"/>
                  </a:lnTo>
                  <a:lnTo>
                    <a:pt x="2695923" y="113531"/>
                  </a:lnTo>
                  <a:lnTo>
                    <a:pt x="2642362" y="119634"/>
                  </a:lnTo>
                  <a:lnTo>
                    <a:pt x="1908556" y="119634"/>
                  </a:lnTo>
                  <a:lnTo>
                    <a:pt x="1854994" y="125736"/>
                  </a:lnTo>
                  <a:lnTo>
                    <a:pt x="1808486" y="142725"/>
                  </a:lnTo>
                  <a:lnTo>
                    <a:pt x="1771816" y="168627"/>
                  </a:lnTo>
                  <a:lnTo>
                    <a:pt x="1747771" y="201466"/>
                  </a:lnTo>
                  <a:lnTo>
                    <a:pt x="1739138" y="239268"/>
                  </a:lnTo>
                  <a:lnTo>
                    <a:pt x="1730490" y="201466"/>
                  </a:lnTo>
                  <a:lnTo>
                    <a:pt x="1706414" y="168627"/>
                  </a:lnTo>
                  <a:lnTo>
                    <a:pt x="1669707" y="142725"/>
                  </a:lnTo>
                  <a:lnTo>
                    <a:pt x="1623167" y="125736"/>
                  </a:lnTo>
                  <a:lnTo>
                    <a:pt x="1569592" y="119634"/>
                  </a:lnTo>
                  <a:lnTo>
                    <a:pt x="169417" y="119634"/>
                  </a:lnTo>
                  <a:lnTo>
                    <a:pt x="115856" y="113531"/>
                  </a:lnTo>
                  <a:lnTo>
                    <a:pt x="69348" y="96542"/>
                  </a:lnTo>
                  <a:lnTo>
                    <a:pt x="32678" y="70640"/>
                  </a:lnTo>
                  <a:lnTo>
                    <a:pt x="8633" y="3780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4344923"/>
            <a:ext cx="3916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latin typeface="Carlito"/>
                <a:cs typeface="Carlito"/>
              </a:rPr>
              <a:t>Wait, </a:t>
            </a:r>
            <a:r>
              <a:rPr sz="1400" i="1" spc="-10" dirty="0">
                <a:latin typeface="Carlito"/>
                <a:cs typeface="Carlito"/>
              </a:rPr>
              <a:t>why </a:t>
            </a:r>
            <a:r>
              <a:rPr sz="1400" i="1" spc="-5" dirty="0">
                <a:latin typeface="Carlito"/>
                <a:cs typeface="Carlito"/>
              </a:rPr>
              <a:t>do we see the </a:t>
            </a:r>
            <a:r>
              <a:rPr sz="1400" b="1" i="1" spc="-5" dirty="0">
                <a:latin typeface="Carlito"/>
                <a:cs typeface="Carlito"/>
              </a:rPr>
              <a:t>same repeating </a:t>
            </a:r>
            <a:r>
              <a:rPr sz="1400" b="1" i="1" spc="-10" dirty="0">
                <a:latin typeface="Carlito"/>
                <a:cs typeface="Carlito"/>
              </a:rPr>
              <a:t>values </a:t>
            </a:r>
            <a:r>
              <a:rPr sz="1400" i="1" spc="-5" dirty="0">
                <a:latin typeface="Carlito"/>
                <a:cs typeface="Carlito"/>
              </a:rPr>
              <a:t>when  we view a matrix with </a:t>
            </a:r>
            <a:r>
              <a:rPr sz="1400" i="1" spc="-10" dirty="0">
                <a:latin typeface="Carlito"/>
                <a:cs typeface="Carlito"/>
              </a:rPr>
              <a:t>different </a:t>
            </a:r>
            <a:r>
              <a:rPr sz="1400" i="1" spc="-5" dirty="0">
                <a:latin typeface="Carlito"/>
                <a:cs typeface="Carlito"/>
              </a:rPr>
              <a:t>categories on</a:t>
            </a:r>
            <a:r>
              <a:rPr sz="1400" i="1" spc="6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rows?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500" y="4985003"/>
            <a:ext cx="37992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latin typeface="Carlito"/>
                <a:cs typeface="Carlito"/>
              </a:rPr>
              <a:t>Shouldn’t these cells have </a:t>
            </a:r>
            <a:r>
              <a:rPr sz="1400" i="1" spc="-10" dirty="0">
                <a:latin typeface="Carlito"/>
                <a:cs typeface="Carlito"/>
              </a:rPr>
              <a:t>different filter </a:t>
            </a:r>
            <a:r>
              <a:rPr sz="1400" i="1" spc="-15" dirty="0">
                <a:latin typeface="Carlito"/>
                <a:cs typeface="Carlito"/>
              </a:rPr>
              <a:t>contexts</a:t>
            </a:r>
            <a:r>
              <a:rPr sz="1400" i="1" spc="130" dirty="0">
                <a:latin typeface="Carlito"/>
                <a:cs typeface="Carlito"/>
              </a:rPr>
              <a:t> </a:t>
            </a:r>
            <a:r>
              <a:rPr sz="1400" i="1" spc="-15" dirty="0">
                <a:latin typeface="Carlito"/>
                <a:cs typeface="Carlito"/>
              </a:rPr>
              <a:t>for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rlito"/>
                <a:cs typeface="Carlito"/>
              </a:rPr>
              <a:t>Accessories</a:t>
            </a:r>
            <a:r>
              <a:rPr sz="1400" i="1" spc="-10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Clothing</a:t>
            </a:r>
            <a:r>
              <a:rPr sz="1400" i="1" spc="-5" dirty="0">
                <a:latin typeface="Carlito"/>
                <a:cs typeface="Carlito"/>
              </a:rPr>
              <a:t>, </a:t>
            </a:r>
            <a:r>
              <a:rPr sz="1400" b="1" i="1" spc="-5" dirty="0">
                <a:latin typeface="Carlito"/>
                <a:cs typeface="Carlito"/>
              </a:rPr>
              <a:t>Components</a:t>
            </a:r>
            <a:r>
              <a:rPr sz="1400" i="1" spc="-5" dirty="0">
                <a:latin typeface="Carlito"/>
                <a:cs typeface="Carlito"/>
              </a:rPr>
              <a:t>,</a:t>
            </a:r>
            <a:r>
              <a:rPr sz="1400" i="1" spc="30" dirty="0">
                <a:latin typeface="Carlito"/>
                <a:cs typeface="Carlito"/>
              </a:rPr>
              <a:t> </a:t>
            </a:r>
            <a:r>
              <a:rPr sz="1400" i="1" spc="-10" dirty="0">
                <a:latin typeface="Carlito"/>
                <a:cs typeface="Carlito"/>
              </a:rPr>
              <a:t>etc?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2891" y="2736849"/>
            <a:ext cx="53987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rlito"/>
                <a:cs typeface="Carlito"/>
              </a:rPr>
              <a:t>Here </a:t>
            </a:r>
            <a:r>
              <a:rPr sz="1600" spc="-15" dirty="0">
                <a:latin typeface="Carlito"/>
                <a:cs typeface="Carlito"/>
              </a:rPr>
              <a:t>we’ve </a:t>
            </a:r>
            <a:r>
              <a:rPr sz="1600" spc="-10" dirty="0">
                <a:latin typeface="Carlito"/>
                <a:cs typeface="Carlito"/>
              </a:rPr>
              <a:t>defined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new measure named “</a:t>
            </a:r>
            <a:r>
              <a:rPr sz="1600" b="1" spc="-5" dirty="0">
                <a:solidFill>
                  <a:srgbClr val="E6AE00"/>
                </a:solidFill>
                <a:latin typeface="Carlito"/>
                <a:cs typeface="Carlito"/>
              </a:rPr>
              <a:t>Bike </a:t>
            </a:r>
            <a:r>
              <a:rPr sz="1600" b="1" spc="-25" dirty="0">
                <a:solidFill>
                  <a:srgbClr val="E6AE00"/>
                </a:solidFill>
                <a:latin typeface="Carlito"/>
                <a:cs typeface="Carlito"/>
              </a:rPr>
              <a:t>Returns</a:t>
            </a:r>
            <a:r>
              <a:rPr sz="1600" spc="-25" dirty="0">
                <a:latin typeface="Carlito"/>
                <a:cs typeface="Carlito"/>
              </a:rPr>
              <a:t>”, </a:t>
            </a:r>
            <a:r>
              <a:rPr sz="1600" dirty="0">
                <a:latin typeface="Carlito"/>
                <a:cs typeface="Carlito"/>
              </a:rPr>
              <a:t>which  </a:t>
            </a:r>
            <a:r>
              <a:rPr sz="1600" spc="-10" dirty="0">
                <a:latin typeface="Carlito"/>
                <a:cs typeface="Carlito"/>
              </a:rPr>
              <a:t>evaluates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spc="-25" dirty="0">
                <a:latin typeface="Carlito"/>
                <a:cs typeface="Carlito"/>
              </a:rPr>
              <a:t>“</a:t>
            </a:r>
            <a:r>
              <a:rPr sz="1600" b="1" spc="-25" dirty="0">
                <a:solidFill>
                  <a:srgbClr val="E6AE00"/>
                </a:solidFill>
                <a:latin typeface="Carlito"/>
                <a:cs typeface="Carlito"/>
              </a:rPr>
              <a:t>Total </a:t>
            </a:r>
            <a:r>
              <a:rPr sz="1600" b="1" spc="-10" dirty="0">
                <a:solidFill>
                  <a:srgbClr val="E6AE00"/>
                </a:solidFill>
                <a:latin typeface="Carlito"/>
                <a:cs typeface="Carlito"/>
              </a:rPr>
              <a:t>Returns</a:t>
            </a:r>
            <a:r>
              <a:rPr sz="1600" spc="-10" dirty="0">
                <a:latin typeface="Carlito"/>
                <a:cs typeface="Carlito"/>
              </a:rPr>
              <a:t>” </a:t>
            </a:r>
            <a:r>
              <a:rPr sz="1600" spc="-5" dirty="0">
                <a:latin typeface="Carlito"/>
                <a:cs typeface="Carlito"/>
              </a:rPr>
              <a:t>measure </a:t>
            </a:r>
            <a:r>
              <a:rPr sz="1600" dirty="0">
                <a:latin typeface="Carlito"/>
                <a:cs typeface="Carlito"/>
              </a:rPr>
              <a:t>when the </a:t>
            </a:r>
            <a:r>
              <a:rPr sz="1600" i="1" spc="-5" dirty="0">
                <a:latin typeface="Carlito"/>
                <a:cs typeface="Carlito"/>
              </a:rPr>
              <a:t>CategoryName  </a:t>
            </a:r>
            <a:r>
              <a:rPr sz="1600" dirty="0">
                <a:latin typeface="Carlito"/>
                <a:cs typeface="Carlito"/>
              </a:rPr>
              <a:t>in the </a:t>
            </a:r>
            <a:r>
              <a:rPr sz="1600" b="1" spc="-5" dirty="0">
                <a:latin typeface="Carlito"/>
                <a:cs typeface="Carlito"/>
              </a:rPr>
              <a:t>Products </a:t>
            </a:r>
            <a:r>
              <a:rPr sz="1600" spc="-5" dirty="0">
                <a:latin typeface="Carlito"/>
                <a:cs typeface="Carlito"/>
              </a:rPr>
              <a:t>table </a:t>
            </a:r>
            <a:r>
              <a:rPr sz="1600" dirty="0">
                <a:latin typeface="Carlito"/>
                <a:cs typeface="Carlito"/>
              </a:rPr>
              <a:t>equals</a:t>
            </a:r>
            <a:r>
              <a:rPr sz="1600" spc="32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“</a:t>
            </a:r>
            <a:r>
              <a:rPr sz="1600" b="1" spc="-10" dirty="0">
                <a:solidFill>
                  <a:srgbClr val="E6AE00"/>
                </a:solidFill>
                <a:latin typeface="Carlito"/>
                <a:cs typeface="Carlito"/>
              </a:rPr>
              <a:t>Bikes</a:t>
            </a:r>
            <a:r>
              <a:rPr sz="1600" spc="-10" dirty="0">
                <a:latin typeface="Carlito"/>
                <a:cs typeface="Carlito"/>
              </a:rPr>
              <a:t>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7429" y="4078329"/>
            <a:ext cx="4775200" cy="182626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10" dirty="0">
                <a:solidFill>
                  <a:srgbClr val="D6B00E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IMPORTANT!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spc="-20" dirty="0">
                <a:latin typeface="Carlito"/>
                <a:cs typeface="Carlito"/>
              </a:rPr>
              <a:t>CALCULATE </a:t>
            </a:r>
            <a:r>
              <a:rPr sz="1400" b="1" i="1" spc="-5" dirty="0">
                <a:latin typeface="Carlito"/>
                <a:cs typeface="Carlito"/>
              </a:rPr>
              <a:t>modifies </a:t>
            </a:r>
            <a:r>
              <a:rPr sz="1400" spc="-5" dirty="0">
                <a:latin typeface="Carlito"/>
                <a:cs typeface="Carlito"/>
              </a:rPr>
              <a:t>and </a:t>
            </a:r>
            <a:r>
              <a:rPr sz="1400" b="1" i="1" spc="-10" dirty="0">
                <a:latin typeface="Carlito"/>
                <a:cs typeface="Carlito"/>
              </a:rPr>
              <a:t>overrules </a:t>
            </a:r>
            <a:r>
              <a:rPr sz="1400" spc="-10" dirty="0">
                <a:latin typeface="Carlito"/>
                <a:cs typeface="Carlito"/>
              </a:rPr>
              <a:t>any competing filter</a:t>
            </a:r>
            <a:r>
              <a:rPr sz="1400" spc="18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context!</a:t>
            </a:r>
            <a:endParaRPr sz="1400">
              <a:latin typeface="Carlito"/>
              <a:cs typeface="Carlito"/>
            </a:endParaRPr>
          </a:p>
          <a:p>
            <a:pPr marL="12700" marR="3556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latin typeface="Carlito"/>
                <a:cs typeface="Carlito"/>
              </a:rPr>
              <a:t>In </a:t>
            </a:r>
            <a:r>
              <a:rPr sz="1400" spc="-10" dirty="0">
                <a:latin typeface="Carlito"/>
                <a:cs typeface="Carlito"/>
              </a:rPr>
              <a:t>this example,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“Clothing” </a:t>
            </a:r>
            <a:r>
              <a:rPr sz="1400" spc="-15" dirty="0">
                <a:latin typeface="Carlito"/>
                <a:cs typeface="Carlito"/>
              </a:rPr>
              <a:t>row </a:t>
            </a:r>
            <a:r>
              <a:rPr sz="1400" spc="-5" dirty="0">
                <a:latin typeface="Carlito"/>
                <a:cs typeface="Carlito"/>
              </a:rPr>
              <a:t>has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15" dirty="0">
                <a:latin typeface="Carlito"/>
                <a:cs typeface="Carlito"/>
              </a:rPr>
              <a:t>context </a:t>
            </a:r>
            <a:r>
              <a:rPr sz="1400" spc="-10" dirty="0">
                <a:latin typeface="Carlito"/>
                <a:cs typeface="Carlito"/>
              </a:rPr>
              <a:t>of  CategoryName </a:t>
            </a:r>
            <a:r>
              <a:rPr sz="1400" spc="-5" dirty="0">
                <a:latin typeface="Carlito"/>
                <a:cs typeface="Carlito"/>
              </a:rPr>
              <a:t>= “</a:t>
            </a:r>
            <a:r>
              <a:rPr sz="1400" b="1" spc="-5" dirty="0">
                <a:latin typeface="Carlito"/>
                <a:cs typeface="Carlito"/>
              </a:rPr>
              <a:t>Clothing</a:t>
            </a:r>
            <a:r>
              <a:rPr sz="1400" spc="-5" dirty="0">
                <a:latin typeface="Carlito"/>
                <a:cs typeface="Carlito"/>
              </a:rPr>
              <a:t>” (</a:t>
            </a:r>
            <a:r>
              <a:rPr sz="1400" i="1" spc="-5" dirty="0">
                <a:latin typeface="Carlito"/>
                <a:cs typeface="Carlito"/>
              </a:rPr>
              <a:t>defined by the row label</a:t>
            </a:r>
            <a:r>
              <a:rPr sz="1400" spc="-5" dirty="0">
                <a:latin typeface="Carlito"/>
                <a:cs typeface="Carlito"/>
              </a:rPr>
              <a:t>) </a:t>
            </a:r>
            <a:r>
              <a:rPr sz="1400" b="1" i="1" spc="-5" dirty="0">
                <a:latin typeface="Carlito"/>
                <a:cs typeface="Carlito"/>
              </a:rPr>
              <a:t>and  </a:t>
            </a:r>
            <a:r>
              <a:rPr sz="1400" spc="-10" dirty="0">
                <a:latin typeface="Carlito"/>
                <a:cs typeface="Carlito"/>
              </a:rPr>
              <a:t>CategoryName= “</a:t>
            </a:r>
            <a:r>
              <a:rPr sz="1400" b="1" spc="-10" dirty="0">
                <a:latin typeface="Carlito"/>
                <a:cs typeface="Carlito"/>
              </a:rPr>
              <a:t>Bikes</a:t>
            </a:r>
            <a:r>
              <a:rPr sz="1400" spc="-10" dirty="0">
                <a:latin typeface="Carlito"/>
                <a:cs typeface="Carlito"/>
              </a:rPr>
              <a:t>” </a:t>
            </a:r>
            <a:r>
              <a:rPr sz="1400" spc="-5" dirty="0">
                <a:latin typeface="Carlito"/>
                <a:cs typeface="Carlito"/>
              </a:rPr>
              <a:t>(</a:t>
            </a:r>
            <a:r>
              <a:rPr sz="1400" i="1" spc="-5" dirty="0">
                <a:latin typeface="Carlito"/>
                <a:cs typeface="Carlito"/>
              </a:rPr>
              <a:t>defined by the </a:t>
            </a:r>
            <a:r>
              <a:rPr sz="1400" i="1" spc="-25" dirty="0">
                <a:latin typeface="Carlito"/>
                <a:cs typeface="Carlito"/>
              </a:rPr>
              <a:t>CALCULATE</a:t>
            </a:r>
            <a:r>
              <a:rPr sz="1400" i="1" spc="135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function</a:t>
            </a:r>
            <a:r>
              <a:rPr sz="1400" spc="-5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latin typeface="Carlito"/>
                <a:cs typeface="Carlito"/>
              </a:rPr>
              <a:t>Both cannot be true </a:t>
            </a:r>
            <a:r>
              <a:rPr sz="1400" spc="-10" dirty="0">
                <a:latin typeface="Carlito"/>
                <a:cs typeface="Carlito"/>
              </a:rPr>
              <a:t>at </a:t>
            </a:r>
            <a:r>
              <a:rPr sz="1400" spc="-5" dirty="0">
                <a:latin typeface="Carlito"/>
                <a:cs typeface="Carlito"/>
              </a:rPr>
              <a:t>the same time, so the “</a:t>
            </a:r>
            <a:r>
              <a:rPr sz="1400" b="1" spc="-5" dirty="0">
                <a:latin typeface="Carlito"/>
                <a:cs typeface="Carlito"/>
              </a:rPr>
              <a:t>Clothing</a:t>
            </a:r>
            <a:r>
              <a:rPr sz="1400" spc="-5" dirty="0">
                <a:latin typeface="Carlito"/>
                <a:cs typeface="Carlito"/>
              </a:rPr>
              <a:t>” </a:t>
            </a:r>
            <a:r>
              <a:rPr sz="1400" spc="-10" dirty="0">
                <a:latin typeface="Carlito"/>
                <a:cs typeface="Carlito"/>
              </a:rPr>
              <a:t>filter </a:t>
            </a:r>
            <a:r>
              <a:rPr sz="1400" spc="-5" dirty="0">
                <a:latin typeface="Carlito"/>
                <a:cs typeface="Carlito"/>
              </a:rPr>
              <a:t>is  </a:t>
            </a:r>
            <a:r>
              <a:rPr sz="1400" spc="-10" dirty="0">
                <a:latin typeface="Carlito"/>
                <a:cs typeface="Carlito"/>
              </a:rPr>
              <a:t>overwritten </a:t>
            </a:r>
            <a:r>
              <a:rPr sz="1400" spc="-5" dirty="0">
                <a:latin typeface="Carlito"/>
                <a:cs typeface="Carlito"/>
              </a:rPr>
              <a:t>and the </a:t>
            </a:r>
            <a:r>
              <a:rPr sz="1400" spc="-10" dirty="0">
                <a:latin typeface="Carlito"/>
                <a:cs typeface="Carlito"/>
              </a:rPr>
              <a:t>“</a:t>
            </a:r>
            <a:r>
              <a:rPr sz="1400" b="1" spc="-10" dirty="0">
                <a:latin typeface="Carlito"/>
                <a:cs typeface="Carlito"/>
              </a:rPr>
              <a:t>Bikes</a:t>
            </a:r>
            <a:r>
              <a:rPr sz="1400" spc="-10" dirty="0">
                <a:latin typeface="Carlito"/>
                <a:cs typeface="Carlito"/>
              </a:rPr>
              <a:t>” filter (from </a:t>
            </a:r>
            <a:r>
              <a:rPr sz="1400" spc="-20" dirty="0">
                <a:latin typeface="Carlito"/>
                <a:cs typeface="Carlito"/>
              </a:rPr>
              <a:t>CALCULATE) </a:t>
            </a:r>
            <a:r>
              <a:rPr sz="1400" spc="-15" dirty="0">
                <a:latin typeface="Carlito"/>
                <a:cs typeface="Carlito"/>
              </a:rPr>
              <a:t>takes</a:t>
            </a:r>
            <a:r>
              <a:rPr sz="1400" spc="22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priority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8353" y="4023995"/>
            <a:ext cx="6221095" cy="2020570"/>
            <a:chOff x="5118353" y="4023995"/>
            <a:chExt cx="6221095" cy="2020570"/>
          </a:xfrm>
        </p:grpSpPr>
        <p:sp>
          <p:nvSpPr>
            <p:cNvPr id="7" name="object 7"/>
            <p:cNvSpPr/>
            <p:nvPr/>
          </p:nvSpPr>
          <p:spPr>
            <a:xfrm>
              <a:off x="5520308" y="4036695"/>
              <a:ext cx="5806440" cy="1995170"/>
            </a:xfrm>
            <a:custGeom>
              <a:avLst/>
              <a:gdLst/>
              <a:ahLst/>
              <a:cxnLst/>
              <a:rect l="l" t="t" r="r" b="b"/>
              <a:pathLst>
                <a:path w="5806440" h="1995170">
                  <a:moveTo>
                    <a:pt x="0" y="1994915"/>
                  </a:moveTo>
                  <a:lnTo>
                    <a:pt x="5806440" y="1994915"/>
                  </a:lnTo>
                  <a:lnTo>
                    <a:pt x="5806440" y="0"/>
                  </a:lnTo>
                  <a:lnTo>
                    <a:pt x="0" y="0"/>
                  </a:lnTo>
                  <a:lnTo>
                    <a:pt x="0" y="1994915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8353" y="4572762"/>
              <a:ext cx="822198" cy="822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07509" y="242569"/>
            <a:ext cx="37788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0" dirty="0">
                <a:latin typeface="Carlito"/>
                <a:cs typeface="Carlito"/>
              </a:rPr>
              <a:t>CALCULATE</a:t>
            </a:r>
            <a:r>
              <a:rPr sz="3200" b="0" spc="-20" dirty="0">
                <a:latin typeface="Carlito"/>
                <a:cs typeface="Carlito"/>
              </a:rPr>
              <a:t> </a:t>
            </a:r>
            <a:r>
              <a:rPr sz="3200" b="0" spc="-350" dirty="0">
                <a:latin typeface="Arial"/>
                <a:cs typeface="Arial"/>
              </a:rPr>
              <a:t>(EXAMPLE)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664899" y="2498559"/>
            <a:ext cx="2497455" cy="1788795"/>
            <a:chOff x="1664899" y="2498559"/>
            <a:chExt cx="2497455" cy="1788795"/>
          </a:xfrm>
        </p:grpSpPr>
        <p:sp>
          <p:nvSpPr>
            <p:cNvPr id="12" name="object 12"/>
            <p:cNvSpPr/>
            <p:nvPr/>
          </p:nvSpPr>
          <p:spPr>
            <a:xfrm>
              <a:off x="1664899" y="2498559"/>
              <a:ext cx="2469783" cy="13267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6399" y="2510027"/>
              <a:ext cx="2400300" cy="1257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0533" y="2787408"/>
              <a:ext cx="651510" cy="10652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48252" y="2825114"/>
              <a:ext cx="528955" cy="942975"/>
            </a:xfrm>
            <a:custGeom>
              <a:avLst/>
              <a:gdLst/>
              <a:ahLst/>
              <a:cxnLst/>
              <a:rect l="l" t="t" r="r" b="b"/>
              <a:pathLst>
                <a:path w="528954" h="942975">
                  <a:moveTo>
                    <a:pt x="0" y="942594"/>
                  </a:moveTo>
                  <a:lnTo>
                    <a:pt x="528827" y="942594"/>
                  </a:lnTo>
                  <a:lnTo>
                    <a:pt x="528827" y="0"/>
                  </a:lnTo>
                  <a:lnTo>
                    <a:pt x="0" y="0"/>
                  </a:lnTo>
                  <a:lnTo>
                    <a:pt x="0" y="94259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35958" y="3783330"/>
              <a:ext cx="123825" cy="503555"/>
            </a:xfrm>
            <a:custGeom>
              <a:avLst/>
              <a:gdLst/>
              <a:ahLst/>
              <a:cxnLst/>
              <a:rect l="l" t="t" r="r" b="b"/>
              <a:pathLst>
                <a:path w="123825" h="503554">
                  <a:moveTo>
                    <a:pt x="0" y="418211"/>
                  </a:moveTo>
                  <a:lnTo>
                    <a:pt x="2920" y="503428"/>
                  </a:lnTo>
                  <a:lnTo>
                    <a:pt x="68234" y="450977"/>
                  </a:lnTo>
                  <a:lnTo>
                    <a:pt x="40893" y="450977"/>
                  </a:lnTo>
                  <a:lnTo>
                    <a:pt x="17779" y="440436"/>
                  </a:lnTo>
                  <a:lnTo>
                    <a:pt x="23055" y="428809"/>
                  </a:lnTo>
                  <a:lnTo>
                    <a:pt x="0" y="418211"/>
                  </a:lnTo>
                  <a:close/>
                </a:path>
                <a:path w="123825" h="503554">
                  <a:moveTo>
                    <a:pt x="23055" y="428809"/>
                  </a:moveTo>
                  <a:lnTo>
                    <a:pt x="17779" y="440436"/>
                  </a:lnTo>
                  <a:lnTo>
                    <a:pt x="40893" y="450977"/>
                  </a:lnTo>
                  <a:lnTo>
                    <a:pt x="46145" y="439424"/>
                  </a:lnTo>
                  <a:lnTo>
                    <a:pt x="23055" y="428809"/>
                  </a:lnTo>
                  <a:close/>
                </a:path>
                <a:path w="123825" h="503554">
                  <a:moveTo>
                    <a:pt x="46145" y="439424"/>
                  </a:moveTo>
                  <a:lnTo>
                    <a:pt x="40893" y="450977"/>
                  </a:lnTo>
                  <a:lnTo>
                    <a:pt x="68234" y="450977"/>
                  </a:lnTo>
                  <a:lnTo>
                    <a:pt x="69341" y="450088"/>
                  </a:lnTo>
                  <a:lnTo>
                    <a:pt x="46145" y="439424"/>
                  </a:lnTo>
                  <a:close/>
                </a:path>
                <a:path w="123825" h="503554">
                  <a:moveTo>
                    <a:pt x="71360" y="374523"/>
                  </a:moveTo>
                  <a:lnTo>
                    <a:pt x="44576" y="374523"/>
                  </a:lnTo>
                  <a:lnTo>
                    <a:pt x="34670" y="400812"/>
                  </a:lnTo>
                  <a:lnTo>
                    <a:pt x="24511" y="425831"/>
                  </a:lnTo>
                  <a:lnTo>
                    <a:pt x="23055" y="428809"/>
                  </a:lnTo>
                  <a:lnTo>
                    <a:pt x="46145" y="439424"/>
                  </a:lnTo>
                  <a:lnTo>
                    <a:pt x="47878" y="435610"/>
                  </a:lnTo>
                  <a:lnTo>
                    <a:pt x="58419" y="409956"/>
                  </a:lnTo>
                  <a:lnTo>
                    <a:pt x="68452" y="383286"/>
                  </a:lnTo>
                  <a:lnTo>
                    <a:pt x="71360" y="374523"/>
                  </a:lnTo>
                  <a:close/>
                </a:path>
                <a:path w="123825" h="503554">
                  <a:moveTo>
                    <a:pt x="24637" y="425323"/>
                  </a:moveTo>
                  <a:lnTo>
                    <a:pt x="24407" y="425831"/>
                  </a:lnTo>
                  <a:lnTo>
                    <a:pt x="24637" y="425323"/>
                  </a:lnTo>
                  <a:close/>
                </a:path>
                <a:path w="123825" h="503554">
                  <a:moveTo>
                    <a:pt x="34798" y="400431"/>
                  </a:moveTo>
                  <a:lnTo>
                    <a:pt x="34643" y="400812"/>
                  </a:lnTo>
                  <a:lnTo>
                    <a:pt x="34798" y="400431"/>
                  </a:lnTo>
                  <a:close/>
                </a:path>
                <a:path w="123825" h="503554">
                  <a:moveTo>
                    <a:pt x="94681" y="289306"/>
                  </a:moveTo>
                  <a:lnTo>
                    <a:pt x="68833" y="289306"/>
                  </a:lnTo>
                  <a:lnTo>
                    <a:pt x="61467" y="319786"/>
                  </a:lnTo>
                  <a:lnTo>
                    <a:pt x="53339" y="348107"/>
                  </a:lnTo>
                  <a:lnTo>
                    <a:pt x="44323" y="375031"/>
                  </a:lnTo>
                  <a:lnTo>
                    <a:pt x="44576" y="374523"/>
                  </a:lnTo>
                  <a:lnTo>
                    <a:pt x="71360" y="374523"/>
                  </a:lnTo>
                  <a:lnTo>
                    <a:pt x="77724" y="355346"/>
                  </a:lnTo>
                  <a:lnTo>
                    <a:pt x="86105" y="326009"/>
                  </a:lnTo>
                  <a:lnTo>
                    <a:pt x="93599" y="294894"/>
                  </a:lnTo>
                  <a:lnTo>
                    <a:pt x="94681" y="289306"/>
                  </a:lnTo>
                  <a:close/>
                </a:path>
                <a:path w="123825" h="503554">
                  <a:moveTo>
                    <a:pt x="53466" y="347599"/>
                  </a:moveTo>
                  <a:lnTo>
                    <a:pt x="53297" y="348107"/>
                  </a:lnTo>
                  <a:lnTo>
                    <a:pt x="53466" y="347599"/>
                  </a:lnTo>
                  <a:close/>
                </a:path>
                <a:path w="123825" h="503554">
                  <a:moveTo>
                    <a:pt x="61594" y="319151"/>
                  </a:moveTo>
                  <a:lnTo>
                    <a:pt x="61413" y="319786"/>
                  </a:lnTo>
                  <a:lnTo>
                    <a:pt x="61594" y="319151"/>
                  </a:lnTo>
                  <a:close/>
                </a:path>
                <a:path w="123825" h="503554">
                  <a:moveTo>
                    <a:pt x="100640" y="257556"/>
                  </a:moveTo>
                  <a:lnTo>
                    <a:pt x="74929" y="257556"/>
                  </a:lnTo>
                  <a:lnTo>
                    <a:pt x="68706" y="289814"/>
                  </a:lnTo>
                  <a:lnTo>
                    <a:pt x="68833" y="289306"/>
                  </a:lnTo>
                  <a:lnTo>
                    <a:pt x="94681" y="289306"/>
                  </a:lnTo>
                  <a:lnTo>
                    <a:pt x="99949" y="262128"/>
                  </a:lnTo>
                  <a:lnTo>
                    <a:pt x="100640" y="257556"/>
                  </a:lnTo>
                  <a:close/>
                </a:path>
                <a:path w="123825" h="503554">
                  <a:moveTo>
                    <a:pt x="109894" y="188976"/>
                  </a:moveTo>
                  <a:lnTo>
                    <a:pt x="84454" y="188976"/>
                  </a:lnTo>
                  <a:lnTo>
                    <a:pt x="80010" y="224409"/>
                  </a:lnTo>
                  <a:lnTo>
                    <a:pt x="74802" y="258064"/>
                  </a:lnTo>
                  <a:lnTo>
                    <a:pt x="74929" y="257556"/>
                  </a:lnTo>
                  <a:lnTo>
                    <a:pt x="100640" y="257556"/>
                  </a:lnTo>
                  <a:lnTo>
                    <a:pt x="105155" y="227711"/>
                  </a:lnTo>
                  <a:lnTo>
                    <a:pt x="109600" y="191897"/>
                  </a:lnTo>
                  <a:lnTo>
                    <a:pt x="109894" y="188976"/>
                  </a:lnTo>
                  <a:close/>
                </a:path>
                <a:path w="123825" h="503554">
                  <a:moveTo>
                    <a:pt x="80010" y="224028"/>
                  </a:moveTo>
                  <a:lnTo>
                    <a:pt x="79951" y="224409"/>
                  </a:lnTo>
                  <a:lnTo>
                    <a:pt x="80010" y="224028"/>
                  </a:lnTo>
                  <a:close/>
                </a:path>
                <a:path w="123825" h="503554">
                  <a:moveTo>
                    <a:pt x="98298" y="0"/>
                  </a:moveTo>
                  <a:lnTo>
                    <a:pt x="93725" y="77597"/>
                  </a:lnTo>
                  <a:lnTo>
                    <a:pt x="91058" y="115570"/>
                  </a:lnTo>
                  <a:lnTo>
                    <a:pt x="88011" y="152908"/>
                  </a:lnTo>
                  <a:lnTo>
                    <a:pt x="84327" y="189230"/>
                  </a:lnTo>
                  <a:lnTo>
                    <a:pt x="84454" y="188976"/>
                  </a:lnTo>
                  <a:lnTo>
                    <a:pt x="109894" y="188976"/>
                  </a:lnTo>
                  <a:lnTo>
                    <a:pt x="113283" y="155194"/>
                  </a:lnTo>
                  <a:lnTo>
                    <a:pt x="116458" y="117475"/>
                  </a:lnTo>
                  <a:lnTo>
                    <a:pt x="119125" y="79121"/>
                  </a:lnTo>
                  <a:lnTo>
                    <a:pt x="123698" y="1524"/>
                  </a:lnTo>
                  <a:lnTo>
                    <a:pt x="98298" y="0"/>
                  </a:lnTo>
                  <a:close/>
                </a:path>
                <a:path w="123825" h="503554">
                  <a:moveTo>
                    <a:pt x="88011" y="152781"/>
                  </a:moveTo>
                  <a:close/>
                </a:path>
                <a:path w="123825" h="503554">
                  <a:moveTo>
                    <a:pt x="91058" y="115443"/>
                  </a:moveTo>
                  <a:close/>
                </a:path>
                <a:path w="123825" h="503554">
                  <a:moveTo>
                    <a:pt x="93725" y="77470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2366" y="2141220"/>
            <a:ext cx="10407015" cy="291465"/>
            <a:chOff x="642366" y="2141220"/>
            <a:chExt cx="10407015" cy="291465"/>
          </a:xfrm>
        </p:grpSpPr>
        <p:sp>
          <p:nvSpPr>
            <p:cNvPr id="18" name="object 18"/>
            <p:cNvSpPr/>
            <p:nvPr/>
          </p:nvSpPr>
          <p:spPr>
            <a:xfrm>
              <a:off x="644636" y="2152678"/>
              <a:ext cx="10404372" cy="2797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1891" y="2150745"/>
              <a:ext cx="10330180" cy="186690"/>
            </a:xfrm>
            <a:custGeom>
              <a:avLst/>
              <a:gdLst/>
              <a:ahLst/>
              <a:cxnLst/>
              <a:rect l="l" t="t" r="r" b="b"/>
              <a:pathLst>
                <a:path w="10330180" h="186689">
                  <a:moveTo>
                    <a:pt x="10329672" y="0"/>
                  </a:moveTo>
                  <a:lnTo>
                    <a:pt x="10319283" y="36337"/>
                  </a:lnTo>
                  <a:lnTo>
                    <a:pt x="10290952" y="66008"/>
                  </a:lnTo>
                  <a:lnTo>
                    <a:pt x="10248929" y="86010"/>
                  </a:lnTo>
                  <a:lnTo>
                    <a:pt x="10197465" y="93344"/>
                  </a:lnTo>
                  <a:lnTo>
                    <a:pt x="3295650" y="93344"/>
                  </a:lnTo>
                  <a:lnTo>
                    <a:pt x="3244165" y="100679"/>
                  </a:lnTo>
                  <a:lnTo>
                    <a:pt x="3202098" y="120681"/>
                  </a:lnTo>
                  <a:lnTo>
                    <a:pt x="3173724" y="150352"/>
                  </a:lnTo>
                  <a:lnTo>
                    <a:pt x="3163316" y="186689"/>
                  </a:lnTo>
                  <a:lnTo>
                    <a:pt x="3152927" y="150352"/>
                  </a:lnTo>
                  <a:lnTo>
                    <a:pt x="3124596" y="120681"/>
                  </a:lnTo>
                  <a:lnTo>
                    <a:pt x="3082573" y="100679"/>
                  </a:lnTo>
                  <a:lnTo>
                    <a:pt x="3031109" y="93344"/>
                  </a:lnTo>
                  <a:lnTo>
                    <a:pt x="132232" y="93344"/>
                  </a:lnTo>
                  <a:lnTo>
                    <a:pt x="80763" y="86010"/>
                  </a:lnTo>
                  <a:lnTo>
                    <a:pt x="38731" y="66008"/>
                  </a:lnTo>
                  <a:lnTo>
                    <a:pt x="10392" y="3633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11513" y="1425474"/>
            <a:ext cx="10041890" cy="631825"/>
            <a:chOff x="811513" y="1425474"/>
            <a:chExt cx="10041890" cy="631825"/>
          </a:xfrm>
        </p:grpSpPr>
        <p:sp>
          <p:nvSpPr>
            <p:cNvPr id="21" name="object 21"/>
            <p:cNvSpPr/>
            <p:nvPr/>
          </p:nvSpPr>
          <p:spPr>
            <a:xfrm>
              <a:off x="811513" y="1425474"/>
              <a:ext cx="10041669" cy="6315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2959" y="1437131"/>
              <a:ext cx="9972294" cy="5615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5748" y="3453384"/>
            <a:ext cx="748030" cy="187325"/>
          </a:xfrm>
          <a:custGeom>
            <a:avLst/>
            <a:gdLst/>
            <a:ahLst/>
            <a:cxnLst/>
            <a:rect l="l" t="t" r="r" b="b"/>
            <a:pathLst>
              <a:path w="748029" h="187325">
                <a:moveTo>
                  <a:pt x="73405" y="83565"/>
                </a:moveTo>
                <a:lnTo>
                  <a:pt x="0" y="104139"/>
                </a:lnTo>
                <a:lnTo>
                  <a:pt x="5079" y="122427"/>
                </a:lnTo>
                <a:lnTo>
                  <a:pt x="78486" y="101980"/>
                </a:lnTo>
                <a:lnTo>
                  <a:pt x="73405" y="83565"/>
                </a:lnTo>
                <a:close/>
              </a:path>
              <a:path w="748029" h="187325">
                <a:moveTo>
                  <a:pt x="202437" y="49149"/>
                </a:moveTo>
                <a:lnTo>
                  <a:pt x="190246" y="52196"/>
                </a:lnTo>
                <a:lnTo>
                  <a:pt x="128524" y="68579"/>
                </a:lnTo>
                <a:lnTo>
                  <a:pt x="133603" y="86994"/>
                </a:lnTo>
                <a:lnTo>
                  <a:pt x="157861" y="80390"/>
                </a:lnTo>
                <a:lnTo>
                  <a:pt x="194945" y="70612"/>
                </a:lnTo>
                <a:lnTo>
                  <a:pt x="195432" y="70612"/>
                </a:lnTo>
                <a:lnTo>
                  <a:pt x="207137" y="67563"/>
                </a:lnTo>
                <a:lnTo>
                  <a:pt x="202437" y="49149"/>
                </a:lnTo>
                <a:close/>
              </a:path>
              <a:path w="748029" h="187325">
                <a:moveTo>
                  <a:pt x="195432" y="70612"/>
                </a:moveTo>
                <a:lnTo>
                  <a:pt x="194945" y="70612"/>
                </a:lnTo>
                <a:lnTo>
                  <a:pt x="195432" y="70612"/>
                </a:lnTo>
                <a:close/>
              </a:path>
              <a:path w="748029" h="187325">
                <a:moveTo>
                  <a:pt x="332993" y="19176"/>
                </a:moveTo>
                <a:lnTo>
                  <a:pt x="298450" y="26288"/>
                </a:lnTo>
                <a:lnTo>
                  <a:pt x="258063" y="35432"/>
                </a:lnTo>
                <a:lnTo>
                  <a:pt x="262509" y="53975"/>
                </a:lnTo>
                <a:lnTo>
                  <a:pt x="267462" y="52831"/>
                </a:lnTo>
                <a:lnTo>
                  <a:pt x="302513" y="44957"/>
                </a:lnTo>
                <a:lnTo>
                  <a:pt x="336405" y="37876"/>
                </a:lnTo>
                <a:lnTo>
                  <a:pt x="332993" y="19176"/>
                </a:lnTo>
                <a:close/>
              </a:path>
              <a:path w="748029" h="187325">
                <a:moveTo>
                  <a:pt x="466216" y="507"/>
                </a:moveTo>
                <a:lnTo>
                  <a:pt x="458850" y="888"/>
                </a:lnTo>
                <a:lnTo>
                  <a:pt x="429260" y="3682"/>
                </a:lnTo>
                <a:lnTo>
                  <a:pt x="398399" y="7874"/>
                </a:lnTo>
                <a:lnTo>
                  <a:pt x="389509" y="9270"/>
                </a:lnTo>
                <a:lnTo>
                  <a:pt x="392556" y="28066"/>
                </a:lnTo>
                <a:lnTo>
                  <a:pt x="401192" y="26669"/>
                </a:lnTo>
                <a:lnTo>
                  <a:pt x="400938" y="26669"/>
                </a:lnTo>
                <a:lnTo>
                  <a:pt x="431673" y="22605"/>
                </a:lnTo>
                <a:lnTo>
                  <a:pt x="431291" y="22605"/>
                </a:lnTo>
                <a:lnTo>
                  <a:pt x="460501" y="19812"/>
                </a:lnTo>
                <a:lnTo>
                  <a:pt x="462406" y="19812"/>
                </a:lnTo>
                <a:lnTo>
                  <a:pt x="467233" y="19557"/>
                </a:lnTo>
                <a:lnTo>
                  <a:pt x="466216" y="507"/>
                </a:lnTo>
                <a:close/>
              </a:path>
              <a:path w="748029" h="187325">
                <a:moveTo>
                  <a:pt x="462406" y="19812"/>
                </a:moveTo>
                <a:lnTo>
                  <a:pt x="460501" y="19812"/>
                </a:lnTo>
                <a:lnTo>
                  <a:pt x="459993" y="19938"/>
                </a:lnTo>
                <a:lnTo>
                  <a:pt x="462406" y="19812"/>
                </a:lnTo>
                <a:close/>
              </a:path>
              <a:path w="748029" h="187325">
                <a:moveTo>
                  <a:pt x="577468" y="27304"/>
                </a:moveTo>
                <a:lnTo>
                  <a:pt x="595376" y="33019"/>
                </a:lnTo>
                <a:lnTo>
                  <a:pt x="597173" y="27431"/>
                </a:lnTo>
                <a:lnTo>
                  <a:pt x="578358" y="27431"/>
                </a:lnTo>
                <a:lnTo>
                  <a:pt x="577468" y="27304"/>
                </a:lnTo>
                <a:close/>
              </a:path>
              <a:path w="748029" h="187325">
                <a:moveTo>
                  <a:pt x="558017" y="22912"/>
                </a:moveTo>
                <a:lnTo>
                  <a:pt x="578358" y="27431"/>
                </a:lnTo>
                <a:lnTo>
                  <a:pt x="597173" y="27431"/>
                </a:lnTo>
                <a:lnTo>
                  <a:pt x="598603" y="22987"/>
                </a:lnTo>
                <a:lnTo>
                  <a:pt x="558546" y="22987"/>
                </a:lnTo>
                <a:lnTo>
                  <a:pt x="558017" y="22912"/>
                </a:lnTo>
                <a:close/>
              </a:path>
              <a:path w="748029" h="187325">
                <a:moveTo>
                  <a:pt x="557784" y="22860"/>
                </a:moveTo>
                <a:lnTo>
                  <a:pt x="558017" y="22912"/>
                </a:lnTo>
                <a:lnTo>
                  <a:pt x="558546" y="22987"/>
                </a:lnTo>
                <a:lnTo>
                  <a:pt x="557784" y="22860"/>
                </a:lnTo>
                <a:close/>
              </a:path>
              <a:path w="748029" h="187325">
                <a:moveTo>
                  <a:pt x="598644" y="22860"/>
                </a:moveTo>
                <a:lnTo>
                  <a:pt x="557784" y="22860"/>
                </a:lnTo>
                <a:lnTo>
                  <a:pt x="558546" y="22987"/>
                </a:lnTo>
                <a:lnTo>
                  <a:pt x="598603" y="22987"/>
                </a:lnTo>
                <a:close/>
              </a:path>
              <a:path w="748029" h="187325">
                <a:moveTo>
                  <a:pt x="599624" y="19812"/>
                </a:moveTo>
                <a:lnTo>
                  <a:pt x="536193" y="19812"/>
                </a:lnTo>
                <a:lnTo>
                  <a:pt x="558017" y="22912"/>
                </a:lnTo>
                <a:lnTo>
                  <a:pt x="557784" y="22860"/>
                </a:lnTo>
                <a:lnTo>
                  <a:pt x="598644" y="22860"/>
                </a:lnTo>
                <a:lnTo>
                  <a:pt x="599624" y="19812"/>
                </a:lnTo>
                <a:close/>
              </a:path>
              <a:path w="748029" h="187325">
                <a:moveTo>
                  <a:pt x="524383" y="0"/>
                </a:moveTo>
                <a:lnTo>
                  <a:pt x="523239" y="19050"/>
                </a:lnTo>
                <a:lnTo>
                  <a:pt x="536828" y="19938"/>
                </a:lnTo>
                <a:lnTo>
                  <a:pt x="536193" y="19812"/>
                </a:lnTo>
                <a:lnTo>
                  <a:pt x="599624" y="19812"/>
                </a:lnTo>
                <a:lnTo>
                  <a:pt x="601217" y="14858"/>
                </a:lnTo>
                <a:lnTo>
                  <a:pt x="582929" y="9016"/>
                </a:lnTo>
                <a:lnTo>
                  <a:pt x="561593" y="4190"/>
                </a:lnTo>
                <a:lnTo>
                  <a:pt x="538479" y="888"/>
                </a:lnTo>
                <a:lnTo>
                  <a:pt x="524383" y="0"/>
                </a:lnTo>
                <a:close/>
              </a:path>
              <a:path w="748029" h="187325">
                <a:moveTo>
                  <a:pt x="743585" y="101980"/>
                </a:moveTo>
                <a:lnTo>
                  <a:pt x="677163" y="139318"/>
                </a:lnTo>
                <a:lnTo>
                  <a:pt x="747649" y="187070"/>
                </a:lnTo>
                <a:lnTo>
                  <a:pt x="743585" y="101980"/>
                </a:lnTo>
                <a:close/>
              </a:path>
              <a:path w="748029" h="187325">
                <a:moveTo>
                  <a:pt x="703955" y="103758"/>
                </a:moveTo>
                <a:lnTo>
                  <a:pt x="687197" y="103758"/>
                </a:lnTo>
                <a:lnTo>
                  <a:pt x="687577" y="104266"/>
                </a:lnTo>
                <a:lnTo>
                  <a:pt x="692785" y="111632"/>
                </a:lnTo>
                <a:lnTo>
                  <a:pt x="703955" y="103758"/>
                </a:lnTo>
                <a:close/>
              </a:path>
              <a:path w="748029" h="187325">
                <a:moveTo>
                  <a:pt x="687393" y="104035"/>
                </a:moveTo>
                <a:lnTo>
                  <a:pt x="687557" y="104266"/>
                </a:lnTo>
                <a:lnTo>
                  <a:pt x="687393" y="104035"/>
                </a:lnTo>
                <a:close/>
              </a:path>
              <a:path w="748029" h="187325">
                <a:moveTo>
                  <a:pt x="691743" y="78993"/>
                </a:moveTo>
                <a:lnTo>
                  <a:pt x="665988" y="78993"/>
                </a:lnTo>
                <a:lnTo>
                  <a:pt x="666496" y="79501"/>
                </a:lnTo>
                <a:lnTo>
                  <a:pt x="677417" y="91439"/>
                </a:lnTo>
                <a:lnTo>
                  <a:pt x="687393" y="104035"/>
                </a:lnTo>
                <a:lnTo>
                  <a:pt x="687197" y="103758"/>
                </a:lnTo>
                <a:lnTo>
                  <a:pt x="703955" y="103758"/>
                </a:lnTo>
                <a:lnTo>
                  <a:pt x="708278" y="100711"/>
                </a:lnTo>
                <a:lnTo>
                  <a:pt x="702563" y="92582"/>
                </a:lnTo>
                <a:lnTo>
                  <a:pt x="691743" y="78993"/>
                </a:lnTo>
                <a:close/>
              </a:path>
              <a:path w="748029" h="187325">
                <a:moveTo>
                  <a:pt x="677037" y="91058"/>
                </a:moveTo>
                <a:lnTo>
                  <a:pt x="677341" y="91439"/>
                </a:lnTo>
                <a:lnTo>
                  <a:pt x="677037" y="91058"/>
                </a:lnTo>
                <a:close/>
              </a:path>
              <a:path w="748029" h="187325">
                <a:moveTo>
                  <a:pt x="666195" y="79219"/>
                </a:moveTo>
                <a:lnTo>
                  <a:pt x="666454" y="79501"/>
                </a:lnTo>
                <a:lnTo>
                  <a:pt x="666195" y="79219"/>
                </a:lnTo>
                <a:close/>
              </a:path>
              <a:path w="748029" h="187325">
                <a:moveTo>
                  <a:pt x="665988" y="78993"/>
                </a:moveTo>
                <a:lnTo>
                  <a:pt x="666195" y="79219"/>
                </a:lnTo>
                <a:lnTo>
                  <a:pt x="666496" y="79501"/>
                </a:lnTo>
                <a:lnTo>
                  <a:pt x="665988" y="78993"/>
                </a:lnTo>
                <a:close/>
              </a:path>
              <a:path w="748029" h="187325">
                <a:moveTo>
                  <a:pt x="654303" y="43687"/>
                </a:moveTo>
                <a:lnTo>
                  <a:pt x="642492" y="58546"/>
                </a:lnTo>
                <a:lnTo>
                  <a:pt x="654685" y="68325"/>
                </a:lnTo>
                <a:lnTo>
                  <a:pt x="666195" y="79219"/>
                </a:lnTo>
                <a:lnTo>
                  <a:pt x="665988" y="78993"/>
                </a:lnTo>
                <a:lnTo>
                  <a:pt x="691743" y="78993"/>
                </a:lnTo>
                <a:lnTo>
                  <a:pt x="679830" y="65912"/>
                </a:lnTo>
                <a:lnTo>
                  <a:pt x="666876" y="53720"/>
                </a:lnTo>
                <a:lnTo>
                  <a:pt x="654303" y="43687"/>
                </a:lnTo>
                <a:close/>
              </a:path>
              <a:path w="748029" h="187325">
                <a:moveTo>
                  <a:pt x="654050" y="67817"/>
                </a:moveTo>
                <a:lnTo>
                  <a:pt x="654591" y="68325"/>
                </a:lnTo>
                <a:lnTo>
                  <a:pt x="654050" y="6781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1933" y="3825952"/>
            <a:ext cx="3260090" cy="1675764"/>
            <a:chOff x="521933" y="3825952"/>
            <a:chExt cx="3260090" cy="1675764"/>
          </a:xfrm>
        </p:grpSpPr>
        <p:sp>
          <p:nvSpPr>
            <p:cNvPr id="4" name="object 4"/>
            <p:cNvSpPr/>
            <p:nvPr/>
          </p:nvSpPr>
          <p:spPr>
            <a:xfrm>
              <a:off x="2505709" y="4514469"/>
              <a:ext cx="1276350" cy="987425"/>
            </a:xfrm>
            <a:custGeom>
              <a:avLst/>
              <a:gdLst/>
              <a:ahLst/>
              <a:cxnLst/>
              <a:rect l="l" t="t" r="r" b="b"/>
              <a:pathLst>
                <a:path w="1276350" h="987425">
                  <a:moveTo>
                    <a:pt x="76200" y="966850"/>
                  </a:moveTo>
                  <a:lnTo>
                    <a:pt x="0" y="968120"/>
                  </a:lnTo>
                  <a:lnTo>
                    <a:pt x="253" y="987170"/>
                  </a:lnTo>
                  <a:lnTo>
                    <a:pt x="76453" y="985900"/>
                  </a:lnTo>
                  <a:lnTo>
                    <a:pt x="76200" y="966850"/>
                  </a:lnTo>
                  <a:close/>
                </a:path>
                <a:path w="1276350" h="987425">
                  <a:moveTo>
                    <a:pt x="142875" y="965580"/>
                  </a:moveTo>
                  <a:lnTo>
                    <a:pt x="133350" y="965834"/>
                  </a:lnTo>
                  <a:lnTo>
                    <a:pt x="133603" y="984884"/>
                  </a:lnTo>
                  <a:lnTo>
                    <a:pt x="209931" y="982979"/>
                  </a:lnTo>
                  <a:lnTo>
                    <a:pt x="209470" y="965707"/>
                  </a:lnTo>
                  <a:lnTo>
                    <a:pt x="142875" y="965707"/>
                  </a:lnTo>
                  <a:lnTo>
                    <a:pt x="142875" y="965580"/>
                  </a:lnTo>
                  <a:close/>
                </a:path>
                <a:path w="1276350" h="987425">
                  <a:moveTo>
                    <a:pt x="209422" y="963929"/>
                  </a:moveTo>
                  <a:lnTo>
                    <a:pt x="142875" y="965707"/>
                  </a:lnTo>
                  <a:lnTo>
                    <a:pt x="209470" y="965707"/>
                  </a:lnTo>
                  <a:lnTo>
                    <a:pt x="209422" y="963929"/>
                  </a:lnTo>
                  <a:close/>
                </a:path>
                <a:path w="1276350" h="987425">
                  <a:moveTo>
                    <a:pt x="342391" y="958341"/>
                  </a:moveTo>
                  <a:lnTo>
                    <a:pt x="283463" y="961262"/>
                  </a:lnTo>
                  <a:lnTo>
                    <a:pt x="266445" y="961897"/>
                  </a:lnTo>
                  <a:lnTo>
                    <a:pt x="267081" y="980947"/>
                  </a:lnTo>
                  <a:lnTo>
                    <a:pt x="284352" y="980312"/>
                  </a:lnTo>
                  <a:lnTo>
                    <a:pt x="343281" y="977391"/>
                  </a:lnTo>
                  <a:lnTo>
                    <a:pt x="342391" y="958341"/>
                  </a:lnTo>
                  <a:close/>
                </a:path>
                <a:path w="1276350" h="987425">
                  <a:moveTo>
                    <a:pt x="474979" y="948435"/>
                  </a:moveTo>
                  <a:lnTo>
                    <a:pt x="419988" y="953261"/>
                  </a:lnTo>
                  <a:lnTo>
                    <a:pt x="420242" y="953261"/>
                  </a:lnTo>
                  <a:lnTo>
                    <a:pt x="399288" y="954658"/>
                  </a:lnTo>
                  <a:lnTo>
                    <a:pt x="400557" y="973708"/>
                  </a:lnTo>
                  <a:lnTo>
                    <a:pt x="421639" y="972311"/>
                  </a:lnTo>
                  <a:lnTo>
                    <a:pt x="476631" y="967358"/>
                  </a:lnTo>
                  <a:lnTo>
                    <a:pt x="474979" y="948435"/>
                  </a:lnTo>
                  <a:close/>
                </a:path>
                <a:path w="1276350" h="987425">
                  <a:moveTo>
                    <a:pt x="606551" y="931417"/>
                  </a:moveTo>
                  <a:lnTo>
                    <a:pt x="581406" y="935481"/>
                  </a:lnTo>
                  <a:lnTo>
                    <a:pt x="581659" y="935481"/>
                  </a:lnTo>
                  <a:lnTo>
                    <a:pt x="550163" y="939799"/>
                  </a:lnTo>
                  <a:lnTo>
                    <a:pt x="550417" y="939799"/>
                  </a:lnTo>
                  <a:lnTo>
                    <a:pt x="531494" y="942085"/>
                  </a:lnTo>
                  <a:lnTo>
                    <a:pt x="533781" y="961008"/>
                  </a:lnTo>
                  <a:lnTo>
                    <a:pt x="552703" y="958722"/>
                  </a:lnTo>
                  <a:lnTo>
                    <a:pt x="584326" y="954277"/>
                  </a:lnTo>
                  <a:lnTo>
                    <a:pt x="609600" y="950213"/>
                  </a:lnTo>
                  <a:lnTo>
                    <a:pt x="606551" y="931417"/>
                  </a:lnTo>
                  <a:close/>
                </a:path>
                <a:path w="1276350" h="987425">
                  <a:moveTo>
                    <a:pt x="700913" y="912494"/>
                  </a:moveTo>
                  <a:lnTo>
                    <a:pt x="671957" y="919098"/>
                  </a:lnTo>
                  <a:lnTo>
                    <a:pt x="662304" y="921003"/>
                  </a:lnTo>
                  <a:lnTo>
                    <a:pt x="666114" y="939672"/>
                  </a:lnTo>
                  <a:lnTo>
                    <a:pt x="676020" y="937767"/>
                  </a:lnTo>
                  <a:lnTo>
                    <a:pt x="705357" y="931036"/>
                  </a:lnTo>
                  <a:lnTo>
                    <a:pt x="734059" y="923797"/>
                  </a:lnTo>
                  <a:lnTo>
                    <a:pt x="740917" y="921892"/>
                  </a:lnTo>
                  <a:lnTo>
                    <a:pt x="738296" y="912621"/>
                  </a:lnTo>
                  <a:lnTo>
                    <a:pt x="700785" y="912621"/>
                  </a:lnTo>
                  <a:lnTo>
                    <a:pt x="700913" y="912494"/>
                  </a:lnTo>
                  <a:close/>
                </a:path>
                <a:path w="1276350" h="987425">
                  <a:moveTo>
                    <a:pt x="735710" y="903477"/>
                  </a:moveTo>
                  <a:lnTo>
                    <a:pt x="728979" y="905382"/>
                  </a:lnTo>
                  <a:lnTo>
                    <a:pt x="729233" y="905382"/>
                  </a:lnTo>
                  <a:lnTo>
                    <a:pt x="700785" y="912621"/>
                  </a:lnTo>
                  <a:lnTo>
                    <a:pt x="738296" y="912621"/>
                  </a:lnTo>
                  <a:lnTo>
                    <a:pt x="735710" y="903477"/>
                  </a:lnTo>
                  <a:close/>
                </a:path>
                <a:path w="1276350" h="987425">
                  <a:moveTo>
                    <a:pt x="864921" y="870330"/>
                  </a:moveTo>
                  <a:lnTo>
                    <a:pt x="834516" y="870330"/>
                  </a:lnTo>
                  <a:lnTo>
                    <a:pt x="809116" y="880236"/>
                  </a:lnTo>
                  <a:lnTo>
                    <a:pt x="789813" y="886967"/>
                  </a:lnTo>
                  <a:lnTo>
                    <a:pt x="796163" y="905001"/>
                  </a:lnTo>
                  <a:lnTo>
                    <a:pt x="815848" y="898143"/>
                  </a:lnTo>
                  <a:lnTo>
                    <a:pt x="841628" y="888110"/>
                  </a:lnTo>
                  <a:lnTo>
                    <a:pt x="866520" y="877188"/>
                  </a:lnTo>
                  <a:lnTo>
                    <a:pt x="867917" y="876553"/>
                  </a:lnTo>
                  <a:lnTo>
                    <a:pt x="864921" y="870330"/>
                  </a:lnTo>
                  <a:close/>
                </a:path>
                <a:path w="1276350" h="987425">
                  <a:moveTo>
                    <a:pt x="809370" y="880109"/>
                  </a:moveTo>
                  <a:lnTo>
                    <a:pt x="809008" y="880236"/>
                  </a:lnTo>
                  <a:lnTo>
                    <a:pt x="809370" y="880109"/>
                  </a:lnTo>
                  <a:close/>
                </a:path>
                <a:path w="1276350" h="987425">
                  <a:moveTo>
                    <a:pt x="858774" y="859789"/>
                  </a:moveTo>
                  <a:lnTo>
                    <a:pt x="834136" y="870457"/>
                  </a:lnTo>
                  <a:lnTo>
                    <a:pt x="834516" y="870330"/>
                  </a:lnTo>
                  <a:lnTo>
                    <a:pt x="864921" y="870330"/>
                  </a:lnTo>
                  <a:lnTo>
                    <a:pt x="859968" y="860043"/>
                  </a:lnTo>
                  <a:lnTo>
                    <a:pt x="858392" y="860043"/>
                  </a:lnTo>
                  <a:lnTo>
                    <a:pt x="858774" y="859789"/>
                  </a:lnTo>
                  <a:close/>
                </a:path>
                <a:path w="1276350" h="987425">
                  <a:moveTo>
                    <a:pt x="859663" y="859408"/>
                  </a:moveTo>
                  <a:lnTo>
                    <a:pt x="858392" y="860043"/>
                  </a:lnTo>
                  <a:lnTo>
                    <a:pt x="859968" y="860043"/>
                  </a:lnTo>
                  <a:lnTo>
                    <a:pt x="859663" y="859408"/>
                  </a:lnTo>
                  <a:close/>
                </a:path>
                <a:path w="1276350" h="987425">
                  <a:moveTo>
                    <a:pt x="978549" y="810005"/>
                  </a:moveTo>
                  <a:lnTo>
                    <a:pt x="946657" y="810005"/>
                  </a:lnTo>
                  <a:lnTo>
                    <a:pt x="925702" y="823975"/>
                  </a:lnTo>
                  <a:lnTo>
                    <a:pt x="909701" y="833500"/>
                  </a:lnTo>
                  <a:lnTo>
                    <a:pt x="919479" y="849883"/>
                  </a:lnTo>
                  <a:lnTo>
                    <a:pt x="936116" y="839977"/>
                  </a:lnTo>
                  <a:lnTo>
                    <a:pt x="957452" y="825753"/>
                  </a:lnTo>
                  <a:lnTo>
                    <a:pt x="977773" y="810640"/>
                  </a:lnTo>
                  <a:lnTo>
                    <a:pt x="978549" y="810005"/>
                  </a:lnTo>
                  <a:close/>
                </a:path>
                <a:path w="1276350" h="987425">
                  <a:moveTo>
                    <a:pt x="926083" y="823722"/>
                  </a:moveTo>
                  <a:lnTo>
                    <a:pt x="925658" y="823975"/>
                  </a:lnTo>
                  <a:lnTo>
                    <a:pt x="926083" y="823722"/>
                  </a:lnTo>
                  <a:close/>
                </a:path>
                <a:path w="1276350" h="987425">
                  <a:moveTo>
                    <a:pt x="974728" y="795527"/>
                  </a:moveTo>
                  <a:lnTo>
                    <a:pt x="966342" y="795527"/>
                  </a:lnTo>
                  <a:lnTo>
                    <a:pt x="946276" y="810259"/>
                  </a:lnTo>
                  <a:lnTo>
                    <a:pt x="946657" y="810005"/>
                  </a:lnTo>
                  <a:lnTo>
                    <a:pt x="978549" y="810005"/>
                  </a:lnTo>
                  <a:lnTo>
                    <a:pt x="983361" y="806068"/>
                  </a:lnTo>
                  <a:lnTo>
                    <a:pt x="974728" y="795527"/>
                  </a:lnTo>
                  <a:close/>
                </a:path>
                <a:path w="1276350" h="987425">
                  <a:moveTo>
                    <a:pt x="971295" y="791336"/>
                  </a:moveTo>
                  <a:lnTo>
                    <a:pt x="965835" y="795781"/>
                  </a:lnTo>
                  <a:lnTo>
                    <a:pt x="966342" y="795527"/>
                  </a:lnTo>
                  <a:lnTo>
                    <a:pt x="974728" y="795527"/>
                  </a:lnTo>
                  <a:lnTo>
                    <a:pt x="971295" y="791336"/>
                  </a:lnTo>
                  <a:close/>
                </a:path>
                <a:path w="1276350" h="987425">
                  <a:moveTo>
                    <a:pt x="1044403" y="746632"/>
                  </a:moveTo>
                  <a:lnTo>
                    <a:pt x="1019048" y="746632"/>
                  </a:lnTo>
                  <a:lnTo>
                    <a:pt x="1012570" y="753363"/>
                  </a:lnTo>
                  <a:lnTo>
                    <a:pt x="1026160" y="766698"/>
                  </a:lnTo>
                  <a:lnTo>
                    <a:pt x="1032890" y="759840"/>
                  </a:lnTo>
                  <a:lnTo>
                    <a:pt x="1044403" y="746632"/>
                  </a:lnTo>
                  <a:close/>
                </a:path>
                <a:path w="1276350" h="987425">
                  <a:moveTo>
                    <a:pt x="1059096" y="728725"/>
                  </a:moveTo>
                  <a:lnTo>
                    <a:pt x="1034795" y="728725"/>
                  </a:lnTo>
                  <a:lnTo>
                    <a:pt x="1018666" y="747013"/>
                  </a:lnTo>
                  <a:lnTo>
                    <a:pt x="1019048" y="746632"/>
                  </a:lnTo>
                  <a:lnTo>
                    <a:pt x="1044403" y="746632"/>
                  </a:lnTo>
                  <a:lnTo>
                    <a:pt x="1049274" y="741044"/>
                  </a:lnTo>
                  <a:lnTo>
                    <a:pt x="1059096" y="728725"/>
                  </a:lnTo>
                  <a:close/>
                </a:path>
                <a:path w="1276350" h="987425">
                  <a:moveTo>
                    <a:pt x="1073156" y="709929"/>
                  </a:moveTo>
                  <a:lnTo>
                    <a:pt x="1049781" y="709929"/>
                  </a:lnTo>
                  <a:lnTo>
                    <a:pt x="1034541" y="728979"/>
                  </a:lnTo>
                  <a:lnTo>
                    <a:pt x="1034795" y="728725"/>
                  </a:lnTo>
                  <a:lnTo>
                    <a:pt x="1059096" y="728725"/>
                  </a:lnTo>
                  <a:lnTo>
                    <a:pt x="1064767" y="721613"/>
                  </a:lnTo>
                  <a:lnTo>
                    <a:pt x="1073156" y="709929"/>
                  </a:lnTo>
                  <a:close/>
                </a:path>
                <a:path w="1276350" h="987425">
                  <a:moveTo>
                    <a:pt x="1059941" y="695705"/>
                  </a:moveTo>
                  <a:lnTo>
                    <a:pt x="1049527" y="710183"/>
                  </a:lnTo>
                  <a:lnTo>
                    <a:pt x="1049781" y="709929"/>
                  </a:lnTo>
                  <a:lnTo>
                    <a:pt x="1073156" y="709929"/>
                  </a:lnTo>
                  <a:lnTo>
                    <a:pt x="1075436" y="706754"/>
                  </a:lnTo>
                  <a:lnTo>
                    <a:pt x="1059941" y="695705"/>
                  </a:lnTo>
                  <a:close/>
                </a:path>
                <a:path w="1276350" h="987425">
                  <a:moveTo>
                    <a:pt x="1122455" y="627379"/>
                  </a:moveTo>
                  <a:lnTo>
                    <a:pt x="1101343" y="627379"/>
                  </a:lnTo>
                  <a:lnTo>
                    <a:pt x="1089787" y="648334"/>
                  </a:lnTo>
                  <a:lnTo>
                    <a:pt x="1106551" y="657478"/>
                  </a:lnTo>
                  <a:lnTo>
                    <a:pt x="1118107" y="636269"/>
                  </a:lnTo>
                  <a:lnTo>
                    <a:pt x="1122455" y="627379"/>
                  </a:lnTo>
                  <a:close/>
                </a:path>
                <a:path w="1276350" h="987425">
                  <a:moveTo>
                    <a:pt x="1125213" y="581913"/>
                  </a:moveTo>
                  <a:lnTo>
                    <a:pt x="1122679" y="581913"/>
                  </a:lnTo>
                  <a:lnTo>
                    <a:pt x="1112139" y="605281"/>
                  </a:lnTo>
                  <a:lnTo>
                    <a:pt x="1101089" y="627760"/>
                  </a:lnTo>
                  <a:lnTo>
                    <a:pt x="1101343" y="627379"/>
                  </a:lnTo>
                  <a:lnTo>
                    <a:pt x="1122455" y="627379"/>
                  </a:lnTo>
                  <a:lnTo>
                    <a:pt x="1129411" y="613155"/>
                  </a:lnTo>
                  <a:lnTo>
                    <a:pt x="1140078" y="589533"/>
                  </a:lnTo>
                  <a:lnTo>
                    <a:pt x="1140587" y="588263"/>
                  </a:lnTo>
                  <a:lnTo>
                    <a:pt x="1125213" y="581913"/>
                  </a:lnTo>
                  <a:close/>
                </a:path>
                <a:path w="1276350" h="987425">
                  <a:moveTo>
                    <a:pt x="1112265" y="604900"/>
                  </a:moveTo>
                  <a:lnTo>
                    <a:pt x="1112079" y="605281"/>
                  </a:lnTo>
                  <a:lnTo>
                    <a:pt x="1112265" y="604900"/>
                  </a:lnTo>
                  <a:close/>
                </a:path>
                <a:path w="1276350" h="987425">
                  <a:moveTo>
                    <a:pt x="1123061" y="581024"/>
                  </a:moveTo>
                  <a:lnTo>
                    <a:pt x="1122552" y="582167"/>
                  </a:lnTo>
                  <a:lnTo>
                    <a:pt x="1122679" y="581913"/>
                  </a:lnTo>
                  <a:lnTo>
                    <a:pt x="1125213" y="581913"/>
                  </a:lnTo>
                  <a:lnTo>
                    <a:pt x="1123061" y="581024"/>
                  </a:lnTo>
                  <a:close/>
                </a:path>
                <a:path w="1276350" h="987425">
                  <a:moveTo>
                    <a:pt x="1169871" y="509142"/>
                  </a:moveTo>
                  <a:lnTo>
                    <a:pt x="1149985" y="509142"/>
                  </a:lnTo>
                  <a:lnTo>
                    <a:pt x="1143380" y="528192"/>
                  </a:lnTo>
                  <a:lnTo>
                    <a:pt x="1161414" y="534415"/>
                  </a:lnTo>
                  <a:lnTo>
                    <a:pt x="1168018" y="515111"/>
                  </a:lnTo>
                  <a:lnTo>
                    <a:pt x="1169871" y="509142"/>
                  </a:lnTo>
                  <a:close/>
                </a:path>
                <a:path w="1276350" h="987425">
                  <a:moveTo>
                    <a:pt x="1177612" y="483742"/>
                  </a:moveTo>
                  <a:lnTo>
                    <a:pt x="1157859" y="483742"/>
                  </a:lnTo>
                  <a:lnTo>
                    <a:pt x="1149857" y="509269"/>
                  </a:lnTo>
                  <a:lnTo>
                    <a:pt x="1149985" y="509142"/>
                  </a:lnTo>
                  <a:lnTo>
                    <a:pt x="1169871" y="509142"/>
                  </a:lnTo>
                  <a:lnTo>
                    <a:pt x="1176019" y="489330"/>
                  </a:lnTo>
                  <a:lnTo>
                    <a:pt x="1177612" y="483742"/>
                  </a:lnTo>
                  <a:close/>
                </a:path>
                <a:path w="1276350" h="987425">
                  <a:moveTo>
                    <a:pt x="1172621" y="457961"/>
                  </a:moveTo>
                  <a:lnTo>
                    <a:pt x="1165225" y="457961"/>
                  </a:lnTo>
                  <a:lnTo>
                    <a:pt x="1157731" y="483996"/>
                  </a:lnTo>
                  <a:lnTo>
                    <a:pt x="1157859" y="483742"/>
                  </a:lnTo>
                  <a:lnTo>
                    <a:pt x="1177612" y="483742"/>
                  </a:lnTo>
                  <a:lnTo>
                    <a:pt x="1183513" y="463041"/>
                  </a:lnTo>
                  <a:lnTo>
                    <a:pt x="1184148" y="460882"/>
                  </a:lnTo>
                  <a:lnTo>
                    <a:pt x="1172621" y="457961"/>
                  </a:lnTo>
                  <a:close/>
                </a:path>
                <a:path w="1276350" h="987425">
                  <a:moveTo>
                    <a:pt x="1165605" y="456183"/>
                  </a:moveTo>
                  <a:lnTo>
                    <a:pt x="1165098" y="458215"/>
                  </a:lnTo>
                  <a:lnTo>
                    <a:pt x="1165225" y="457961"/>
                  </a:lnTo>
                  <a:lnTo>
                    <a:pt x="1172621" y="457961"/>
                  </a:lnTo>
                  <a:lnTo>
                    <a:pt x="1165605" y="456183"/>
                  </a:lnTo>
                  <a:close/>
                </a:path>
                <a:path w="1276350" h="987425">
                  <a:moveTo>
                    <a:pt x="1209588" y="349884"/>
                  </a:moveTo>
                  <a:lnTo>
                    <a:pt x="1190243" y="349884"/>
                  </a:lnTo>
                  <a:lnTo>
                    <a:pt x="1179322" y="401065"/>
                  </a:lnTo>
                  <a:lnTo>
                    <a:pt x="1197990" y="405002"/>
                  </a:lnTo>
                  <a:lnTo>
                    <a:pt x="1208913" y="353694"/>
                  </a:lnTo>
                  <a:lnTo>
                    <a:pt x="1209588" y="349884"/>
                  </a:lnTo>
                  <a:close/>
                </a:path>
                <a:path w="1276350" h="987425">
                  <a:moveTo>
                    <a:pt x="1194307" y="326643"/>
                  </a:moveTo>
                  <a:lnTo>
                    <a:pt x="1190116" y="350138"/>
                  </a:lnTo>
                  <a:lnTo>
                    <a:pt x="1190243" y="349884"/>
                  </a:lnTo>
                  <a:lnTo>
                    <a:pt x="1209588" y="349884"/>
                  </a:lnTo>
                  <a:lnTo>
                    <a:pt x="1213103" y="330072"/>
                  </a:lnTo>
                  <a:lnTo>
                    <a:pt x="1194307" y="326643"/>
                  </a:lnTo>
                  <a:close/>
                </a:path>
                <a:path w="1276350" h="987425">
                  <a:moveTo>
                    <a:pt x="1214374" y="195325"/>
                  </a:moveTo>
                  <a:lnTo>
                    <a:pt x="1208913" y="236346"/>
                  </a:lnTo>
                  <a:lnTo>
                    <a:pt x="1203705" y="270509"/>
                  </a:lnTo>
                  <a:lnTo>
                    <a:pt x="1222628" y="273430"/>
                  </a:lnTo>
                  <a:lnTo>
                    <a:pt x="1227836" y="239013"/>
                  </a:lnTo>
                  <a:lnTo>
                    <a:pt x="1233297" y="197865"/>
                  </a:lnTo>
                  <a:lnTo>
                    <a:pt x="1214374" y="195325"/>
                  </a:lnTo>
                  <a:close/>
                </a:path>
                <a:path w="1276350" h="987425">
                  <a:moveTo>
                    <a:pt x="1208913" y="236219"/>
                  </a:moveTo>
                  <a:lnTo>
                    <a:pt x="1208893" y="236346"/>
                  </a:lnTo>
                  <a:lnTo>
                    <a:pt x="1208913" y="236219"/>
                  </a:lnTo>
                  <a:close/>
                </a:path>
                <a:path w="1276350" h="987425">
                  <a:moveTo>
                    <a:pt x="1228491" y="74759"/>
                  </a:moveTo>
                  <a:lnTo>
                    <a:pt x="1223772" y="118744"/>
                  </a:lnTo>
                  <a:lnTo>
                    <a:pt x="1221359" y="138683"/>
                  </a:lnTo>
                  <a:lnTo>
                    <a:pt x="1240281" y="140969"/>
                  </a:lnTo>
                  <a:lnTo>
                    <a:pt x="1242694" y="120776"/>
                  </a:lnTo>
                  <a:lnTo>
                    <a:pt x="1247418" y="76756"/>
                  </a:lnTo>
                  <a:lnTo>
                    <a:pt x="1228491" y="74759"/>
                  </a:lnTo>
                  <a:close/>
                </a:path>
                <a:path w="1276350" h="987425">
                  <a:moveTo>
                    <a:pt x="1223772" y="118617"/>
                  </a:moveTo>
                  <a:close/>
                </a:path>
                <a:path w="1276350" h="987425">
                  <a:moveTo>
                    <a:pt x="1269616" y="63118"/>
                  </a:moveTo>
                  <a:lnTo>
                    <a:pt x="1229740" y="63118"/>
                  </a:lnTo>
                  <a:lnTo>
                    <a:pt x="1248664" y="65150"/>
                  </a:lnTo>
                  <a:lnTo>
                    <a:pt x="1247418" y="76756"/>
                  </a:lnTo>
                  <a:lnTo>
                    <a:pt x="1275841" y="79755"/>
                  </a:lnTo>
                  <a:lnTo>
                    <a:pt x="1269616" y="63118"/>
                  </a:lnTo>
                  <a:close/>
                </a:path>
                <a:path w="1276350" h="987425">
                  <a:moveTo>
                    <a:pt x="1229740" y="63118"/>
                  </a:moveTo>
                  <a:lnTo>
                    <a:pt x="1228491" y="74759"/>
                  </a:lnTo>
                  <a:lnTo>
                    <a:pt x="1247418" y="76756"/>
                  </a:lnTo>
                  <a:lnTo>
                    <a:pt x="1248664" y="65150"/>
                  </a:lnTo>
                  <a:lnTo>
                    <a:pt x="1229740" y="63118"/>
                  </a:lnTo>
                  <a:close/>
                </a:path>
                <a:path w="1276350" h="987425">
                  <a:moveTo>
                    <a:pt x="1245997" y="0"/>
                  </a:moveTo>
                  <a:lnTo>
                    <a:pt x="1200023" y="71754"/>
                  </a:lnTo>
                  <a:lnTo>
                    <a:pt x="1228491" y="74759"/>
                  </a:lnTo>
                  <a:lnTo>
                    <a:pt x="1229740" y="63118"/>
                  </a:lnTo>
                  <a:lnTo>
                    <a:pt x="1269616" y="63118"/>
                  </a:lnTo>
                  <a:lnTo>
                    <a:pt x="12459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933" y="3825952"/>
              <a:ext cx="1956127" cy="9830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3837432"/>
              <a:ext cx="1886712" cy="91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50428" y="4979415"/>
            <a:ext cx="464184" cy="753110"/>
          </a:xfrm>
          <a:custGeom>
            <a:avLst/>
            <a:gdLst/>
            <a:ahLst/>
            <a:cxnLst/>
            <a:rect l="l" t="t" r="r" b="b"/>
            <a:pathLst>
              <a:path w="464184" h="753110">
                <a:moveTo>
                  <a:pt x="69342" y="704303"/>
                </a:moveTo>
                <a:lnTo>
                  <a:pt x="58547" y="709320"/>
                </a:lnTo>
                <a:lnTo>
                  <a:pt x="0" y="735660"/>
                </a:lnTo>
                <a:lnTo>
                  <a:pt x="7874" y="753033"/>
                </a:lnTo>
                <a:lnTo>
                  <a:pt x="66421" y="726630"/>
                </a:lnTo>
                <a:lnTo>
                  <a:pt x="77343" y="721588"/>
                </a:lnTo>
                <a:lnTo>
                  <a:pt x="69342" y="704303"/>
                </a:lnTo>
                <a:close/>
              </a:path>
              <a:path w="464184" h="753110">
                <a:moveTo>
                  <a:pt x="58547" y="709282"/>
                </a:moveTo>
                <a:close/>
              </a:path>
              <a:path w="464184" h="753110">
                <a:moveTo>
                  <a:pt x="193565" y="655104"/>
                </a:moveTo>
                <a:lnTo>
                  <a:pt x="170179" y="655104"/>
                </a:lnTo>
                <a:lnTo>
                  <a:pt x="143255" y="669010"/>
                </a:lnTo>
                <a:lnTo>
                  <a:pt x="120776" y="679970"/>
                </a:lnTo>
                <a:lnTo>
                  <a:pt x="129158" y="697077"/>
                </a:lnTo>
                <a:lnTo>
                  <a:pt x="151892" y="685990"/>
                </a:lnTo>
                <a:lnTo>
                  <a:pt x="178943" y="671995"/>
                </a:lnTo>
                <a:lnTo>
                  <a:pt x="197357" y="662050"/>
                </a:lnTo>
                <a:lnTo>
                  <a:pt x="193565" y="655104"/>
                </a:lnTo>
                <a:close/>
              </a:path>
              <a:path w="464184" h="753110">
                <a:moveTo>
                  <a:pt x="143382" y="668921"/>
                </a:moveTo>
                <a:lnTo>
                  <a:pt x="143201" y="669010"/>
                </a:lnTo>
                <a:lnTo>
                  <a:pt x="143382" y="668921"/>
                </a:lnTo>
                <a:close/>
              </a:path>
              <a:path w="464184" h="753110">
                <a:moveTo>
                  <a:pt x="188214" y="645299"/>
                </a:moveTo>
                <a:lnTo>
                  <a:pt x="169925" y="655205"/>
                </a:lnTo>
                <a:lnTo>
                  <a:pt x="170179" y="655104"/>
                </a:lnTo>
                <a:lnTo>
                  <a:pt x="193565" y="655104"/>
                </a:lnTo>
                <a:lnTo>
                  <a:pt x="188214" y="645299"/>
                </a:lnTo>
                <a:close/>
              </a:path>
              <a:path w="464184" h="753110">
                <a:moveTo>
                  <a:pt x="296903" y="597026"/>
                </a:moveTo>
                <a:lnTo>
                  <a:pt x="265683" y="597026"/>
                </a:lnTo>
                <a:lnTo>
                  <a:pt x="243586" y="612292"/>
                </a:lnTo>
                <a:lnTo>
                  <a:pt x="236854" y="616496"/>
                </a:lnTo>
                <a:lnTo>
                  <a:pt x="247015" y="632599"/>
                </a:lnTo>
                <a:lnTo>
                  <a:pt x="254126" y="628091"/>
                </a:lnTo>
                <a:lnTo>
                  <a:pt x="276732" y="612609"/>
                </a:lnTo>
                <a:lnTo>
                  <a:pt x="296903" y="597026"/>
                </a:lnTo>
                <a:close/>
              </a:path>
              <a:path w="464184" h="753110">
                <a:moveTo>
                  <a:pt x="243840" y="612089"/>
                </a:moveTo>
                <a:lnTo>
                  <a:pt x="243517" y="612292"/>
                </a:lnTo>
                <a:lnTo>
                  <a:pt x="243840" y="612089"/>
                </a:lnTo>
                <a:close/>
              </a:path>
              <a:path w="464184" h="753110">
                <a:moveTo>
                  <a:pt x="296799" y="572007"/>
                </a:moveTo>
                <a:lnTo>
                  <a:pt x="285369" y="582040"/>
                </a:lnTo>
                <a:lnTo>
                  <a:pt x="265302" y="597280"/>
                </a:lnTo>
                <a:lnTo>
                  <a:pt x="265683" y="597026"/>
                </a:lnTo>
                <a:lnTo>
                  <a:pt x="296903" y="597026"/>
                </a:lnTo>
                <a:lnTo>
                  <a:pt x="297561" y="596518"/>
                </a:lnTo>
                <a:lnTo>
                  <a:pt x="309372" y="586358"/>
                </a:lnTo>
                <a:lnTo>
                  <a:pt x="296799" y="572007"/>
                </a:lnTo>
                <a:close/>
              </a:path>
              <a:path w="464184" h="753110">
                <a:moveTo>
                  <a:pt x="285750" y="581659"/>
                </a:moveTo>
                <a:lnTo>
                  <a:pt x="285251" y="582040"/>
                </a:lnTo>
                <a:lnTo>
                  <a:pt x="285750" y="581659"/>
                </a:lnTo>
                <a:close/>
              </a:path>
              <a:path w="464184" h="753110">
                <a:moveTo>
                  <a:pt x="363393" y="524255"/>
                </a:moveTo>
                <a:lnTo>
                  <a:pt x="340741" y="524255"/>
                </a:lnTo>
                <a:lnTo>
                  <a:pt x="340487" y="524636"/>
                </a:lnTo>
                <a:lnTo>
                  <a:pt x="334772" y="532383"/>
                </a:lnTo>
                <a:lnTo>
                  <a:pt x="350266" y="543559"/>
                </a:lnTo>
                <a:lnTo>
                  <a:pt x="356235" y="535304"/>
                </a:lnTo>
                <a:lnTo>
                  <a:pt x="362585" y="525652"/>
                </a:lnTo>
                <a:lnTo>
                  <a:pt x="363393" y="524255"/>
                </a:lnTo>
                <a:close/>
              </a:path>
              <a:path w="464184" h="753110">
                <a:moveTo>
                  <a:pt x="340693" y="524320"/>
                </a:moveTo>
                <a:lnTo>
                  <a:pt x="340461" y="524636"/>
                </a:lnTo>
                <a:lnTo>
                  <a:pt x="340693" y="524320"/>
                </a:lnTo>
                <a:close/>
              </a:path>
              <a:path w="464184" h="753110">
                <a:moveTo>
                  <a:pt x="368430" y="515492"/>
                </a:moveTo>
                <a:lnTo>
                  <a:pt x="346455" y="515492"/>
                </a:lnTo>
                <a:lnTo>
                  <a:pt x="340693" y="524320"/>
                </a:lnTo>
                <a:lnTo>
                  <a:pt x="363393" y="524255"/>
                </a:lnTo>
                <a:lnTo>
                  <a:pt x="368237" y="515873"/>
                </a:lnTo>
                <a:lnTo>
                  <a:pt x="368430" y="515492"/>
                </a:lnTo>
                <a:close/>
              </a:path>
              <a:path w="464184" h="753110">
                <a:moveTo>
                  <a:pt x="372867" y="506729"/>
                </a:moveTo>
                <a:lnTo>
                  <a:pt x="351536" y="506729"/>
                </a:lnTo>
                <a:lnTo>
                  <a:pt x="346201" y="515873"/>
                </a:lnTo>
                <a:lnTo>
                  <a:pt x="346455" y="515492"/>
                </a:lnTo>
                <a:lnTo>
                  <a:pt x="368430" y="515492"/>
                </a:lnTo>
                <a:lnTo>
                  <a:pt x="372867" y="506729"/>
                </a:lnTo>
                <a:close/>
              </a:path>
              <a:path w="464184" h="753110">
                <a:moveTo>
                  <a:pt x="376457" y="497712"/>
                </a:moveTo>
                <a:lnTo>
                  <a:pt x="356107" y="497712"/>
                </a:lnTo>
                <a:lnTo>
                  <a:pt x="351281" y="507110"/>
                </a:lnTo>
                <a:lnTo>
                  <a:pt x="351536" y="506729"/>
                </a:lnTo>
                <a:lnTo>
                  <a:pt x="372867" y="506729"/>
                </a:lnTo>
                <a:lnTo>
                  <a:pt x="373252" y="505967"/>
                </a:lnTo>
                <a:lnTo>
                  <a:pt x="376457" y="497712"/>
                </a:lnTo>
                <a:close/>
              </a:path>
              <a:path w="464184" h="753110">
                <a:moveTo>
                  <a:pt x="379230" y="488695"/>
                </a:moveTo>
                <a:lnTo>
                  <a:pt x="359664" y="488695"/>
                </a:lnTo>
                <a:lnTo>
                  <a:pt x="359282" y="489711"/>
                </a:lnTo>
                <a:lnTo>
                  <a:pt x="355764" y="498382"/>
                </a:lnTo>
                <a:lnTo>
                  <a:pt x="356107" y="497712"/>
                </a:lnTo>
                <a:lnTo>
                  <a:pt x="376457" y="497712"/>
                </a:lnTo>
                <a:lnTo>
                  <a:pt x="377444" y="495172"/>
                </a:lnTo>
                <a:lnTo>
                  <a:pt x="379230" y="488695"/>
                </a:lnTo>
                <a:close/>
              </a:path>
              <a:path w="464184" h="753110">
                <a:moveTo>
                  <a:pt x="359343" y="489492"/>
                </a:moveTo>
                <a:lnTo>
                  <a:pt x="359254" y="489711"/>
                </a:lnTo>
                <a:lnTo>
                  <a:pt x="359343" y="489492"/>
                </a:lnTo>
                <a:close/>
              </a:path>
              <a:path w="464184" h="753110">
                <a:moveTo>
                  <a:pt x="359664" y="488695"/>
                </a:moveTo>
                <a:lnTo>
                  <a:pt x="359343" y="489492"/>
                </a:lnTo>
                <a:lnTo>
                  <a:pt x="359282" y="489711"/>
                </a:lnTo>
                <a:lnTo>
                  <a:pt x="359664" y="488695"/>
                </a:lnTo>
                <a:close/>
              </a:path>
              <a:path w="464184" h="753110">
                <a:moveTo>
                  <a:pt x="381295" y="479551"/>
                </a:moveTo>
                <a:lnTo>
                  <a:pt x="362076" y="479551"/>
                </a:lnTo>
                <a:lnTo>
                  <a:pt x="359343" y="489492"/>
                </a:lnTo>
                <a:lnTo>
                  <a:pt x="359664" y="488695"/>
                </a:lnTo>
                <a:lnTo>
                  <a:pt x="379230" y="488695"/>
                </a:lnTo>
                <a:lnTo>
                  <a:pt x="380492" y="484123"/>
                </a:lnTo>
                <a:lnTo>
                  <a:pt x="381295" y="479551"/>
                </a:lnTo>
                <a:close/>
              </a:path>
              <a:path w="464184" h="753110">
                <a:moveTo>
                  <a:pt x="376955" y="469645"/>
                </a:moveTo>
                <a:lnTo>
                  <a:pt x="363727" y="469645"/>
                </a:lnTo>
                <a:lnTo>
                  <a:pt x="363600" y="470534"/>
                </a:lnTo>
                <a:lnTo>
                  <a:pt x="361823" y="480313"/>
                </a:lnTo>
                <a:lnTo>
                  <a:pt x="362076" y="479551"/>
                </a:lnTo>
                <a:lnTo>
                  <a:pt x="381295" y="479551"/>
                </a:lnTo>
                <a:lnTo>
                  <a:pt x="382524" y="472566"/>
                </a:lnTo>
                <a:lnTo>
                  <a:pt x="382777" y="470153"/>
                </a:lnTo>
                <a:lnTo>
                  <a:pt x="376955" y="469645"/>
                </a:lnTo>
                <a:close/>
              </a:path>
              <a:path w="464184" h="753110">
                <a:moveTo>
                  <a:pt x="363675" y="469942"/>
                </a:moveTo>
                <a:lnTo>
                  <a:pt x="363569" y="470534"/>
                </a:lnTo>
                <a:lnTo>
                  <a:pt x="363675" y="469942"/>
                </a:lnTo>
                <a:close/>
              </a:path>
              <a:path w="464184" h="753110">
                <a:moveTo>
                  <a:pt x="363854" y="468502"/>
                </a:moveTo>
                <a:lnTo>
                  <a:pt x="363675" y="469942"/>
                </a:lnTo>
                <a:lnTo>
                  <a:pt x="363727" y="469645"/>
                </a:lnTo>
                <a:lnTo>
                  <a:pt x="376955" y="469645"/>
                </a:lnTo>
                <a:lnTo>
                  <a:pt x="363854" y="468502"/>
                </a:lnTo>
                <a:close/>
              </a:path>
              <a:path w="464184" h="753110">
                <a:moveTo>
                  <a:pt x="374471" y="390016"/>
                </a:moveTo>
                <a:lnTo>
                  <a:pt x="354838" y="390016"/>
                </a:lnTo>
                <a:lnTo>
                  <a:pt x="358013" y="402716"/>
                </a:lnTo>
                <a:lnTo>
                  <a:pt x="360552" y="414527"/>
                </a:lnTo>
                <a:lnTo>
                  <a:pt x="379095" y="410590"/>
                </a:lnTo>
                <a:lnTo>
                  <a:pt x="376554" y="398271"/>
                </a:lnTo>
                <a:lnTo>
                  <a:pt x="374471" y="390016"/>
                </a:lnTo>
                <a:close/>
              </a:path>
              <a:path w="464184" h="753110">
                <a:moveTo>
                  <a:pt x="357886" y="402335"/>
                </a:moveTo>
                <a:lnTo>
                  <a:pt x="357969" y="402716"/>
                </a:lnTo>
                <a:lnTo>
                  <a:pt x="357886" y="402335"/>
                </a:lnTo>
                <a:close/>
              </a:path>
              <a:path w="464184" h="753110">
                <a:moveTo>
                  <a:pt x="367099" y="364743"/>
                </a:moveTo>
                <a:lnTo>
                  <a:pt x="347091" y="364743"/>
                </a:lnTo>
                <a:lnTo>
                  <a:pt x="347218" y="365124"/>
                </a:lnTo>
                <a:lnTo>
                  <a:pt x="354965" y="390525"/>
                </a:lnTo>
                <a:lnTo>
                  <a:pt x="354838" y="390016"/>
                </a:lnTo>
                <a:lnTo>
                  <a:pt x="374471" y="390016"/>
                </a:lnTo>
                <a:lnTo>
                  <a:pt x="373252" y="385190"/>
                </a:lnTo>
                <a:lnTo>
                  <a:pt x="367099" y="364743"/>
                </a:lnTo>
                <a:close/>
              </a:path>
              <a:path w="464184" h="753110">
                <a:moveTo>
                  <a:pt x="347134" y="364887"/>
                </a:moveTo>
                <a:lnTo>
                  <a:pt x="347207" y="365124"/>
                </a:lnTo>
                <a:lnTo>
                  <a:pt x="347134" y="364887"/>
                </a:lnTo>
                <a:close/>
              </a:path>
              <a:path w="464184" h="753110">
                <a:moveTo>
                  <a:pt x="357377" y="336422"/>
                </a:moveTo>
                <a:lnTo>
                  <a:pt x="339344" y="342645"/>
                </a:lnTo>
                <a:lnTo>
                  <a:pt x="347134" y="364887"/>
                </a:lnTo>
                <a:lnTo>
                  <a:pt x="347091" y="364743"/>
                </a:lnTo>
                <a:lnTo>
                  <a:pt x="367099" y="364743"/>
                </a:lnTo>
                <a:lnTo>
                  <a:pt x="365378" y="359028"/>
                </a:lnTo>
                <a:lnTo>
                  <a:pt x="357377" y="336422"/>
                </a:lnTo>
                <a:close/>
              </a:path>
              <a:path w="464184" h="753110">
                <a:moveTo>
                  <a:pt x="308991" y="211962"/>
                </a:moveTo>
                <a:lnTo>
                  <a:pt x="291083" y="218439"/>
                </a:lnTo>
                <a:lnTo>
                  <a:pt x="298069" y="237616"/>
                </a:lnTo>
                <a:lnTo>
                  <a:pt x="307721" y="262254"/>
                </a:lnTo>
                <a:lnTo>
                  <a:pt x="317880" y="287654"/>
                </a:lnTo>
                <a:lnTo>
                  <a:pt x="318770" y="289813"/>
                </a:lnTo>
                <a:lnTo>
                  <a:pt x="336423" y="282701"/>
                </a:lnTo>
                <a:lnTo>
                  <a:pt x="335533" y="280542"/>
                </a:lnTo>
                <a:lnTo>
                  <a:pt x="325374" y="255269"/>
                </a:lnTo>
                <a:lnTo>
                  <a:pt x="315947" y="231012"/>
                </a:lnTo>
                <a:lnTo>
                  <a:pt x="308991" y="211962"/>
                </a:lnTo>
                <a:close/>
              </a:path>
              <a:path w="464184" h="753110">
                <a:moveTo>
                  <a:pt x="315849" y="230758"/>
                </a:moveTo>
                <a:lnTo>
                  <a:pt x="315849" y="231012"/>
                </a:lnTo>
                <a:lnTo>
                  <a:pt x="315849" y="230758"/>
                </a:lnTo>
                <a:close/>
              </a:path>
              <a:path w="464184" h="753110">
                <a:moveTo>
                  <a:pt x="299085" y="82930"/>
                </a:moveTo>
                <a:lnTo>
                  <a:pt x="277368" y="131825"/>
                </a:lnTo>
                <a:lnTo>
                  <a:pt x="275844" y="150240"/>
                </a:lnTo>
                <a:lnTo>
                  <a:pt x="276478" y="159892"/>
                </a:lnTo>
                <a:lnTo>
                  <a:pt x="276605" y="161162"/>
                </a:lnTo>
                <a:lnTo>
                  <a:pt x="295528" y="158749"/>
                </a:lnTo>
                <a:lnTo>
                  <a:pt x="295484" y="157733"/>
                </a:lnTo>
                <a:lnTo>
                  <a:pt x="294956" y="150240"/>
                </a:lnTo>
                <a:lnTo>
                  <a:pt x="295021" y="142874"/>
                </a:lnTo>
                <a:lnTo>
                  <a:pt x="295148" y="141731"/>
                </a:lnTo>
                <a:lnTo>
                  <a:pt x="296014" y="136143"/>
                </a:lnTo>
                <a:lnTo>
                  <a:pt x="296130" y="135261"/>
                </a:lnTo>
                <a:lnTo>
                  <a:pt x="296179" y="135127"/>
                </a:lnTo>
                <a:lnTo>
                  <a:pt x="299450" y="122808"/>
                </a:lnTo>
                <a:lnTo>
                  <a:pt x="299720" y="121792"/>
                </a:lnTo>
                <a:lnTo>
                  <a:pt x="304254" y="110870"/>
                </a:lnTo>
                <a:lnTo>
                  <a:pt x="304038" y="110870"/>
                </a:lnTo>
                <a:lnTo>
                  <a:pt x="310067" y="100202"/>
                </a:lnTo>
                <a:lnTo>
                  <a:pt x="310642" y="99186"/>
                </a:lnTo>
                <a:lnTo>
                  <a:pt x="314451" y="94233"/>
                </a:lnTo>
                <a:lnTo>
                  <a:pt x="299085" y="82930"/>
                </a:lnTo>
                <a:close/>
              </a:path>
              <a:path w="464184" h="753110">
                <a:moveTo>
                  <a:pt x="295484" y="157733"/>
                </a:moveTo>
                <a:lnTo>
                  <a:pt x="295528" y="158368"/>
                </a:lnTo>
                <a:lnTo>
                  <a:pt x="295484" y="157733"/>
                </a:lnTo>
                <a:close/>
              </a:path>
              <a:path w="464184" h="753110">
                <a:moveTo>
                  <a:pt x="294912" y="149616"/>
                </a:moveTo>
                <a:lnTo>
                  <a:pt x="294894" y="150240"/>
                </a:lnTo>
                <a:lnTo>
                  <a:pt x="294912" y="149616"/>
                </a:lnTo>
                <a:close/>
              </a:path>
              <a:path w="464184" h="753110">
                <a:moveTo>
                  <a:pt x="294920" y="149351"/>
                </a:moveTo>
                <a:lnTo>
                  <a:pt x="294912" y="149616"/>
                </a:lnTo>
                <a:lnTo>
                  <a:pt x="294920" y="149351"/>
                </a:lnTo>
                <a:close/>
              </a:path>
              <a:path w="464184" h="753110">
                <a:moveTo>
                  <a:pt x="295137" y="142085"/>
                </a:moveTo>
                <a:lnTo>
                  <a:pt x="295021" y="142874"/>
                </a:lnTo>
                <a:lnTo>
                  <a:pt x="295137" y="142085"/>
                </a:lnTo>
                <a:close/>
              </a:path>
              <a:path w="464184" h="753110">
                <a:moveTo>
                  <a:pt x="295189" y="141731"/>
                </a:moveTo>
                <a:lnTo>
                  <a:pt x="295137" y="142085"/>
                </a:lnTo>
                <a:lnTo>
                  <a:pt x="295189" y="141731"/>
                </a:lnTo>
                <a:close/>
              </a:path>
              <a:path w="464184" h="753110">
                <a:moveTo>
                  <a:pt x="296164" y="135127"/>
                </a:moveTo>
                <a:lnTo>
                  <a:pt x="295910" y="136143"/>
                </a:lnTo>
                <a:lnTo>
                  <a:pt x="296144" y="135261"/>
                </a:lnTo>
                <a:lnTo>
                  <a:pt x="296164" y="135127"/>
                </a:lnTo>
                <a:close/>
              </a:path>
              <a:path w="464184" h="753110">
                <a:moveTo>
                  <a:pt x="296144" y="135261"/>
                </a:moveTo>
                <a:lnTo>
                  <a:pt x="295910" y="136143"/>
                </a:lnTo>
                <a:lnTo>
                  <a:pt x="296144" y="135261"/>
                </a:lnTo>
                <a:close/>
              </a:path>
              <a:path w="464184" h="753110">
                <a:moveTo>
                  <a:pt x="296179" y="135127"/>
                </a:moveTo>
                <a:lnTo>
                  <a:pt x="296144" y="135261"/>
                </a:lnTo>
                <a:lnTo>
                  <a:pt x="296179" y="135127"/>
                </a:lnTo>
                <a:close/>
              </a:path>
              <a:path w="464184" h="753110">
                <a:moveTo>
                  <a:pt x="299720" y="121792"/>
                </a:moveTo>
                <a:lnTo>
                  <a:pt x="299339" y="122808"/>
                </a:lnTo>
                <a:lnTo>
                  <a:pt x="299652" y="122048"/>
                </a:lnTo>
                <a:lnTo>
                  <a:pt x="299720" y="121792"/>
                </a:lnTo>
                <a:close/>
              </a:path>
              <a:path w="464184" h="753110">
                <a:moveTo>
                  <a:pt x="299652" y="122048"/>
                </a:moveTo>
                <a:lnTo>
                  <a:pt x="299339" y="122808"/>
                </a:lnTo>
                <a:lnTo>
                  <a:pt x="299652" y="122048"/>
                </a:lnTo>
                <a:close/>
              </a:path>
              <a:path w="464184" h="753110">
                <a:moveTo>
                  <a:pt x="299757" y="121792"/>
                </a:moveTo>
                <a:lnTo>
                  <a:pt x="299652" y="122048"/>
                </a:lnTo>
                <a:lnTo>
                  <a:pt x="299757" y="121792"/>
                </a:lnTo>
                <a:close/>
              </a:path>
              <a:path w="464184" h="753110">
                <a:moveTo>
                  <a:pt x="304673" y="109854"/>
                </a:moveTo>
                <a:lnTo>
                  <a:pt x="304038" y="110870"/>
                </a:lnTo>
                <a:lnTo>
                  <a:pt x="304254" y="110870"/>
                </a:lnTo>
                <a:lnTo>
                  <a:pt x="304673" y="109854"/>
                </a:lnTo>
                <a:close/>
              </a:path>
              <a:path w="464184" h="753110">
                <a:moveTo>
                  <a:pt x="310642" y="99186"/>
                </a:moveTo>
                <a:lnTo>
                  <a:pt x="310006" y="100202"/>
                </a:lnTo>
                <a:lnTo>
                  <a:pt x="310259" y="99864"/>
                </a:lnTo>
                <a:lnTo>
                  <a:pt x="310642" y="99186"/>
                </a:lnTo>
                <a:close/>
              </a:path>
              <a:path w="464184" h="753110">
                <a:moveTo>
                  <a:pt x="310259" y="99864"/>
                </a:moveTo>
                <a:lnTo>
                  <a:pt x="310006" y="100202"/>
                </a:lnTo>
                <a:lnTo>
                  <a:pt x="310259" y="99864"/>
                </a:lnTo>
                <a:close/>
              </a:path>
              <a:path w="464184" h="753110">
                <a:moveTo>
                  <a:pt x="310763" y="99186"/>
                </a:moveTo>
                <a:lnTo>
                  <a:pt x="310259" y="99864"/>
                </a:lnTo>
                <a:lnTo>
                  <a:pt x="310763" y="99186"/>
                </a:lnTo>
                <a:close/>
              </a:path>
              <a:path w="464184" h="753110">
                <a:moveTo>
                  <a:pt x="456196" y="24637"/>
                </a:moveTo>
                <a:lnTo>
                  <a:pt x="399542" y="24637"/>
                </a:lnTo>
                <a:lnTo>
                  <a:pt x="404749" y="42925"/>
                </a:lnTo>
                <a:lnTo>
                  <a:pt x="392328" y="46546"/>
                </a:lnTo>
                <a:lnTo>
                  <a:pt x="399288" y="73913"/>
                </a:lnTo>
                <a:lnTo>
                  <a:pt x="456196" y="24637"/>
                </a:lnTo>
                <a:close/>
              </a:path>
              <a:path w="464184" h="753110">
                <a:moveTo>
                  <a:pt x="387637" y="28098"/>
                </a:moveTo>
                <a:lnTo>
                  <a:pt x="373761" y="32130"/>
                </a:lnTo>
                <a:lnTo>
                  <a:pt x="359918" y="37591"/>
                </a:lnTo>
                <a:lnTo>
                  <a:pt x="346964" y="43814"/>
                </a:lnTo>
                <a:lnTo>
                  <a:pt x="345948" y="44449"/>
                </a:lnTo>
                <a:lnTo>
                  <a:pt x="355219" y="60959"/>
                </a:lnTo>
                <a:lnTo>
                  <a:pt x="355515" y="60832"/>
                </a:lnTo>
                <a:lnTo>
                  <a:pt x="367377" y="55244"/>
                </a:lnTo>
                <a:lnTo>
                  <a:pt x="380365" y="49910"/>
                </a:lnTo>
                <a:lnTo>
                  <a:pt x="380783" y="49910"/>
                </a:lnTo>
                <a:lnTo>
                  <a:pt x="392328" y="46546"/>
                </a:lnTo>
                <a:lnTo>
                  <a:pt x="387637" y="28098"/>
                </a:lnTo>
                <a:close/>
              </a:path>
              <a:path w="464184" h="753110">
                <a:moveTo>
                  <a:pt x="356107" y="60578"/>
                </a:moveTo>
                <a:lnTo>
                  <a:pt x="355473" y="60832"/>
                </a:lnTo>
                <a:lnTo>
                  <a:pt x="356107" y="60578"/>
                </a:lnTo>
                <a:close/>
              </a:path>
              <a:path w="464184" h="753110">
                <a:moveTo>
                  <a:pt x="367919" y="54990"/>
                </a:moveTo>
                <a:lnTo>
                  <a:pt x="367283" y="55244"/>
                </a:lnTo>
                <a:lnTo>
                  <a:pt x="367919" y="54990"/>
                </a:lnTo>
                <a:close/>
              </a:path>
              <a:path w="464184" h="753110">
                <a:moveTo>
                  <a:pt x="380783" y="49910"/>
                </a:moveTo>
                <a:lnTo>
                  <a:pt x="380365" y="49910"/>
                </a:lnTo>
                <a:lnTo>
                  <a:pt x="379475" y="50291"/>
                </a:lnTo>
                <a:lnTo>
                  <a:pt x="380783" y="49910"/>
                </a:lnTo>
                <a:close/>
              </a:path>
              <a:path w="464184" h="753110">
                <a:moveTo>
                  <a:pt x="399542" y="24637"/>
                </a:moveTo>
                <a:lnTo>
                  <a:pt x="387637" y="28098"/>
                </a:lnTo>
                <a:lnTo>
                  <a:pt x="392328" y="46546"/>
                </a:lnTo>
                <a:lnTo>
                  <a:pt x="404749" y="42925"/>
                </a:lnTo>
                <a:lnTo>
                  <a:pt x="399542" y="24637"/>
                </a:lnTo>
                <a:close/>
              </a:path>
              <a:path w="464184" h="753110">
                <a:moveTo>
                  <a:pt x="380492" y="0"/>
                </a:moveTo>
                <a:lnTo>
                  <a:pt x="387637" y="28098"/>
                </a:lnTo>
                <a:lnTo>
                  <a:pt x="399542" y="24637"/>
                </a:lnTo>
                <a:lnTo>
                  <a:pt x="456196" y="24637"/>
                </a:lnTo>
                <a:lnTo>
                  <a:pt x="463676" y="18160"/>
                </a:lnTo>
                <a:lnTo>
                  <a:pt x="38049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165558" y="3724655"/>
            <a:ext cx="2106295" cy="1177925"/>
            <a:chOff x="5165558" y="3724655"/>
            <a:chExt cx="2106295" cy="1177925"/>
          </a:xfrm>
        </p:grpSpPr>
        <p:sp>
          <p:nvSpPr>
            <p:cNvPr id="9" name="object 9"/>
            <p:cNvSpPr/>
            <p:nvPr/>
          </p:nvSpPr>
          <p:spPr>
            <a:xfrm>
              <a:off x="5165558" y="3724655"/>
              <a:ext cx="2106246" cy="11773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7027" y="3736086"/>
              <a:ext cx="2036826" cy="11079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3123" y="3736848"/>
              <a:ext cx="1311910" cy="246379"/>
            </a:xfrm>
            <a:custGeom>
              <a:avLst/>
              <a:gdLst/>
              <a:ahLst/>
              <a:cxnLst/>
              <a:rect l="l" t="t" r="r" b="b"/>
              <a:pathLst>
                <a:path w="1311910" h="246379">
                  <a:moveTo>
                    <a:pt x="1311402" y="0"/>
                  </a:moveTo>
                  <a:lnTo>
                    <a:pt x="0" y="0"/>
                  </a:lnTo>
                  <a:lnTo>
                    <a:pt x="0" y="246125"/>
                  </a:lnTo>
                  <a:lnTo>
                    <a:pt x="1311402" y="246125"/>
                  </a:lnTo>
                  <a:lnTo>
                    <a:pt x="131140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62117" y="3761232"/>
            <a:ext cx="7575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r>
              <a:rPr sz="1000" b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3681" y="5166359"/>
            <a:ext cx="2121535" cy="1205865"/>
            <a:chOff x="503681" y="5166359"/>
            <a:chExt cx="2121535" cy="1205865"/>
          </a:xfrm>
        </p:grpSpPr>
        <p:sp>
          <p:nvSpPr>
            <p:cNvPr id="14" name="object 14"/>
            <p:cNvSpPr/>
            <p:nvPr/>
          </p:nvSpPr>
          <p:spPr>
            <a:xfrm>
              <a:off x="503681" y="5166359"/>
              <a:ext cx="2121408" cy="12054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8827" y="5191505"/>
              <a:ext cx="2024634" cy="11087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6541" y="5192267"/>
              <a:ext cx="1311910" cy="246379"/>
            </a:xfrm>
            <a:custGeom>
              <a:avLst/>
              <a:gdLst/>
              <a:ahLst/>
              <a:cxnLst/>
              <a:rect l="l" t="t" r="r" b="b"/>
              <a:pathLst>
                <a:path w="1311910" h="246379">
                  <a:moveTo>
                    <a:pt x="1311402" y="0"/>
                  </a:moveTo>
                  <a:lnTo>
                    <a:pt x="0" y="0"/>
                  </a:lnTo>
                  <a:lnTo>
                    <a:pt x="0" y="246125"/>
                  </a:lnTo>
                  <a:lnTo>
                    <a:pt x="1311402" y="246125"/>
                  </a:lnTo>
                  <a:lnTo>
                    <a:pt x="131140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1790" y="4811014"/>
            <a:ext cx="25952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52525"/>
                </a:solidFill>
                <a:latin typeface="Carlito"/>
                <a:cs typeface="Carlito"/>
              </a:rPr>
              <a:t>Products[</a:t>
            </a: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CategoryName</a:t>
            </a:r>
            <a:r>
              <a:rPr sz="1200" spc="-10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20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2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E6AE00"/>
                </a:solidFill>
                <a:latin typeface="Carlito"/>
                <a:cs typeface="Carlito"/>
              </a:rPr>
              <a:t>“Accessories”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5027" y="5217667"/>
            <a:ext cx="7569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r>
              <a:rPr sz="10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3176" y="4876291"/>
            <a:ext cx="22923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rlito"/>
                <a:cs typeface="Carlito"/>
              </a:rPr>
              <a:t>1</a:t>
            </a:r>
            <a:r>
              <a:rPr sz="1100" spc="16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1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62100" y="5556331"/>
            <a:ext cx="1640839" cy="988694"/>
            <a:chOff x="4962100" y="5556331"/>
            <a:chExt cx="1640839" cy="988694"/>
          </a:xfrm>
        </p:grpSpPr>
        <p:sp>
          <p:nvSpPr>
            <p:cNvPr id="21" name="object 21"/>
            <p:cNvSpPr/>
            <p:nvPr/>
          </p:nvSpPr>
          <p:spPr>
            <a:xfrm>
              <a:off x="4962100" y="5556331"/>
              <a:ext cx="1640673" cy="9886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73573" y="5567933"/>
              <a:ext cx="1571244" cy="9189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729221" y="5133594"/>
            <a:ext cx="1704339" cy="1182370"/>
            <a:chOff x="6729221" y="5133594"/>
            <a:chExt cx="1704339" cy="1182370"/>
          </a:xfrm>
        </p:grpSpPr>
        <p:sp>
          <p:nvSpPr>
            <p:cNvPr id="24" name="object 24"/>
            <p:cNvSpPr/>
            <p:nvPr/>
          </p:nvSpPr>
          <p:spPr>
            <a:xfrm>
              <a:off x="6729221" y="5133594"/>
              <a:ext cx="1703831" cy="1181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54367" y="5158740"/>
              <a:ext cx="1607057" cy="10850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627621" y="5282438"/>
            <a:ext cx="114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rlito"/>
                <a:cs typeface="Carlito"/>
              </a:rPr>
              <a:t>*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78602" y="5077205"/>
            <a:ext cx="309880" cy="351155"/>
          </a:xfrm>
          <a:custGeom>
            <a:avLst/>
            <a:gdLst/>
            <a:ahLst/>
            <a:cxnLst/>
            <a:rect l="l" t="t" r="r" b="b"/>
            <a:pathLst>
              <a:path w="309879" h="351154">
                <a:moveTo>
                  <a:pt x="309752" y="0"/>
                </a:moveTo>
                <a:lnTo>
                  <a:pt x="309752" y="175387"/>
                </a:lnTo>
                <a:lnTo>
                  <a:pt x="0" y="175387"/>
                </a:lnTo>
                <a:lnTo>
                  <a:pt x="0" y="350774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26278" y="5398008"/>
            <a:ext cx="114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rlito"/>
                <a:cs typeface="Carlito"/>
              </a:rPr>
              <a:t>*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85003" y="5568696"/>
            <a:ext cx="1176655" cy="231140"/>
          </a:xfrm>
          <a:custGeom>
            <a:avLst/>
            <a:gdLst/>
            <a:ahLst/>
            <a:cxnLst/>
            <a:rect l="l" t="t" r="r" b="b"/>
            <a:pathLst>
              <a:path w="1176654" h="231139">
                <a:moveTo>
                  <a:pt x="1176527" y="0"/>
                </a:moveTo>
                <a:lnTo>
                  <a:pt x="0" y="0"/>
                </a:lnTo>
                <a:lnTo>
                  <a:pt x="0" y="230885"/>
                </a:lnTo>
                <a:lnTo>
                  <a:pt x="1176527" y="230885"/>
                </a:lnTo>
                <a:lnTo>
                  <a:pt x="117652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063744" y="5594603"/>
            <a:ext cx="779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Carlito"/>
                <a:cs typeface="Carlito"/>
              </a:rPr>
              <a:t>AW_Sales_Data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54368" y="5157215"/>
            <a:ext cx="1466850" cy="231140"/>
          </a:xfrm>
          <a:custGeom>
            <a:avLst/>
            <a:gdLst/>
            <a:ahLst/>
            <a:cxnLst/>
            <a:rect l="l" t="t" r="r" b="b"/>
            <a:pathLst>
              <a:path w="1466850" h="231139">
                <a:moveTo>
                  <a:pt x="1466850" y="0"/>
                </a:moveTo>
                <a:lnTo>
                  <a:pt x="0" y="0"/>
                </a:lnTo>
                <a:lnTo>
                  <a:pt x="0" y="230885"/>
                </a:lnTo>
                <a:lnTo>
                  <a:pt x="1466850" y="230885"/>
                </a:lnTo>
                <a:lnTo>
                  <a:pt x="146685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4284" y="5182870"/>
            <a:ext cx="13982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895" algn="l"/>
                <a:tab pos="501650" algn="l"/>
              </a:tabLst>
            </a:pPr>
            <a:r>
              <a:rPr sz="900" b="1" u="sng" dirty="0">
                <a:solidFill>
                  <a:srgbClr val="FFFFFF"/>
                </a:solidFill>
                <a:uFill>
                  <a:solidFill>
                    <a:srgbClr val="7E7E7E"/>
                  </a:solidFill>
                </a:uFill>
                <a:latin typeface="Carlito"/>
                <a:cs typeface="Carlito"/>
              </a:rPr>
              <a:t> 	</a:t>
            </a:r>
            <a:r>
              <a:rPr sz="900" b="1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900" b="1" spc="-5" dirty="0">
                <a:solidFill>
                  <a:srgbClr val="FFFFFF"/>
                </a:solidFill>
                <a:latin typeface="Carlito"/>
                <a:cs typeface="Carlito"/>
              </a:rPr>
              <a:t>AW_Returns_Data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25180" y="4514850"/>
            <a:ext cx="22720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 algn="r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Carlito"/>
                <a:cs typeface="Carlito"/>
              </a:rPr>
              <a:t>Count of rows in</a:t>
            </a:r>
            <a:r>
              <a:rPr sz="1100" i="1" dirty="0">
                <a:latin typeface="Carlito"/>
                <a:cs typeface="Carlito"/>
              </a:rPr>
              <a:t> </a:t>
            </a:r>
            <a:r>
              <a:rPr sz="1100" i="1" spc="-10" dirty="0">
                <a:latin typeface="Carlito"/>
                <a:cs typeface="Carlito"/>
              </a:rPr>
              <a:t>the</a:t>
            </a:r>
            <a:r>
              <a:rPr sz="1100" i="1" dirty="0">
                <a:latin typeface="Carlito"/>
                <a:cs typeface="Carlito"/>
              </a:rPr>
              <a:t> </a:t>
            </a:r>
            <a:r>
              <a:rPr sz="1100" b="1" i="1" spc="-5" dirty="0">
                <a:latin typeface="Carlito"/>
                <a:cs typeface="Carlito"/>
              </a:rPr>
              <a:t>AW_Returns_Data  </a:t>
            </a:r>
            <a:r>
              <a:rPr sz="1100" i="1" spc="-5" dirty="0">
                <a:latin typeface="Carlito"/>
                <a:cs typeface="Carlito"/>
              </a:rPr>
              <a:t>table, filtered down to only</a:t>
            </a:r>
            <a:r>
              <a:rPr sz="1100" i="1" spc="-35" dirty="0">
                <a:latin typeface="Carlito"/>
                <a:cs typeface="Carlito"/>
              </a:rPr>
              <a:t> </a:t>
            </a:r>
            <a:r>
              <a:rPr sz="1100" i="1" spc="-5" dirty="0">
                <a:latin typeface="Carlito"/>
                <a:cs typeface="Carlito"/>
              </a:rPr>
              <a:t>rows where  the </a:t>
            </a:r>
            <a:r>
              <a:rPr sz="1100" i="1" spc="-10" dirty="0">
                <a:latin typeface="Carlito"/>
                <a:cs typeface="Carlito"/>
              </a:rPr>
              <a:t>product </a:t>
            </a:r>
            <a:r>
              <a:rPr sz="1100" i="1" spc="-5" dirty="0">
                <a:latin typeface="Carlito"/>
                <a:cs typeface="Carlito"/>
              </a:rPr>
              <a:t>category is “</a:t>
            </a:r>
            <a:r>
              <a:rPr sz="1100" b="1" i="1" spc="-5" dirty="0">
                <a:solidFill>
                  <a:srgbClr val="E6AE00"/>
                </a:solidFill>
                <a:latin typeface="Carlito"/>
                <a:cs typeface="Carlito"/>
              </a:rPr>
              <a:t>Bikes</a:t>
            </a:r>
            <a:r>
              <a:rPr sz="1100" i="1" spc="-5" dirty="0">
                <a:latin typeface="Carlito"/>
                <a:cs typeface="Carlito"/>
              </a:rPr>
              <a:t>”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87633" y="4530852"/>
            <a:ext cx="85851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8101" dirty="0">
                <a:latin typeface="Carlito"/>
                <a:cs typeface="Carlito"/>
              </a:rPr>
              <a:t>=</a:t>
            </a:r>
            <a:r>
              <a:rPr sz="3600" spc="120" baseline="8101" dirty="0"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E6AE00"/>
                </a:solidFill>
                <a:latin typeface="Carlito"/>
                <a:cs typeface="Carlito"/>
              </a:rPr>
              <a:t>342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0748" y="2430017"/>
            <a:ext cx="1867662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9526" y="2290573"/>
            <a:ext cx="1624965" cy="10502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90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400">
              <a:latin typeface="Carlito"/>
              <a:cs typeface="Carlito"/>
            </a:endParaRPr>
          </a:p>
          <a:p>
            <a:pPr marL="12065" marR="5080" algn="ctr">
              <a:lnSpc>
                <a:spcPct val="100000"/>
              </a:lnSpc>
              <a:spcBef>
                <a:spcPts val="540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 </a:t>
            </a:r>
            <a:r>
              <a:rPr sz="1600" b="1" i="1" spc="-15" dirty="0">
                <a:solidFill>
                  <a:srgbClr val="404040"/>
                </a:solidFill>
                <a:latin typeface="Carlito"/>
                <a:cs typeface="Carlito"/>
              </a:rPr>
              <a:t>context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is 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detected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&amp;</a:t>
            </a:r>
            <a:r>
              <a:rPr sz="1600" b="1" i="1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applied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54252" y="3425190"/>
            <a:ext cx="628649" cy="3185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61609" y="2433066"/>
            <a:ext cx="1867662" cy="3558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49952" y="2315919"/>
            <a:ext cx="2459990" cy="101409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1115" algn="ctr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Filters flow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“downstream”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related</a:t>
            </a:r>
            <a:r>
              <a:rPr sz="1600" b="1" i="1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tables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45523" y="2433066"/>
            <a:ext cx="1867661" cy="3558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885681" y="2315919"/>
            <a:ext cx="2348230" cy="101409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Measure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formula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10" dirty="0">
                <a:solidFill>
                  <a:srgbClr val="404040"/>
                </a:solidFill>
                <a:latin typeface="Carlito"/>
                <a:cs typeface="Carlito"/>
              </a:rPr>
              <a:t>evaluates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against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filtered</a:t>
            </a:r>
            <a:r>
              <a:rPr sz="1600" b="1" i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table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81115" y="3380994"/>
            <a:ext cx="628650" cy="2567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25406" y="3380994"/>
            <a:ext cx="628650" cy="4777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4446" y="5135879"/>
            <a:ext cx="76200" cy="66040"/>
          </a:xfrm>
          <a:custGeom>
            <a:avLst/>
            <a:gdLst/>
            <a:ahLst/>
            <a:cxnLst/>
            <a:rect l="l" t="t" r="r" b="b"/>
            <a:pathLst>
              <a:path w="76200" h="66039">
                <a:moveTo>
                  <a:pt x="76200" y="0"/>
                </a:moveTo>
                <a:lnTo>
                  <a:pt x="0" y="0"/>
                </a:lnTo>
                <a:lnTo>
                  <a:pt x="38100" y="65532"/>
                </a:lnTo>
                <a:lnTo>
                  <a:pt x="762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28409" y="5141976"/>
            <a:ext cx="76200" cy="66040"/>
          </a:xfrm>
          <a:custGeom>
            <a:avLst/>
            <a:gdLst/>
            <a:ahLst/>
            <a:cxnLst/>
            <a:rect l="l" t="t" r="r" b="b"/>
            <a:pathLst>
              <a:path w="76200" h="66039">
                <a:moveTo>
                  <a:pt x="76200" y="0"/>
                </a:moveTo>
                <a:lnTo>
                  <a:pt x="0" y="0"/>
                </a:lnTo>
                <a:lnTo>
                  <a:pt x="38100" y="65531"/>
                </a:lnTo>
                <a:lnTo>
                  <a:pt x="762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3523" y="5439917"/>
            <a:ext cx="1546860" cy="307975"/>
          </a:xfrm>
          <a:custGeom>
            <a:avLst/>
            <a:gdLst/>
            <a:ahLst/>
            <a:cxnLst/>
            <a:rect l="l" t="t" r="r" b="b"/>
            <a:pathLst>
              <a:path w="1546860" h="307975">
                <a:moveTo>
                  <a:pt x="1546859" y="0"/>
                </a:moveTo>
                <a:lnTo>
                  <a:pt x="0" y="0"/>
                </a:lnTo>
                <a:lnTo>
                  <a:pt x="0" y="307847"/>
                </a:lnTo>
                <a:lnTo>
                  <a:pt x="1546859" y="307847"/>
                </a:lnTo>
                <a:lnTo>
                  <a:pt x="154685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99311" y="5462015"/>
            <a:ext cx="875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E6AE00"/>
                </a:solidFill>
                <a:latin typeface="Carlito"/>
                <a:cs typeface="Carlito"/>
              </a:rPr>
              <a:t>Accessories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136641" y="5799582"/>
            <a:ext cx="1222375" cy="610870"/>
            <a:chOff x="5136641" y="5799582"/>
            <a:chExt cx="1222375" cy="610870"/>
          </a:xfrm>
        </p:grpSpPr>
        <p:sp>
          <p:nvSpPr>
            <p:cNvPr id="49" name="object 49"/>
            <p:cNvSpPr/>
            <p:nvPr/>
          </p:nvSpPr>
          <p:spPr>
            <a:xfrm>
              <a:off x="5609843" y="6087618"/>
              <a:ext cx="321563" cy="3223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36641" y="5799582"/>
              <a:ext cx="1222375" cy="276860"/>
            </a:xfrm>
            <a:custGeom>
              <a:avLst/>
              <a:gdLst/>
              <a:ahLst/>
              <a:cxnLst/>
              <a:rect l="l" t="t" r="r" b="b"/>
              <a:pathLst>
                <a:path w="1222375" h="276860">
                  <a:moveTo>
                    <a:pt x="1222248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1222248" y="276606"/>
                  </a:lnTo>
                  <a:lnTo>
                    <a:pt x="1222248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932432" y="4025646"/>
            <a:ext cx="739775" cy="735330"/>
            <a:chOff x="1932432" y="4025646"/>
            <a:chExt cx="739775" cy="735330"/>
          </a:xfrm>
        </p:grpSpPr>
        <p:sp>
          <p:nvSpPr>
            <p:cNvPr id="52" name="object 52"/>
            <p:cNvSpPr/>
            <p:nvPr/>
          </p:nvSpPr>
          <p:spPr>
            <a:xfrm>
              <a:off x="1932432" y="4025646"/>
              <a:ext cx="563943" cy="28638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70151" y="4063365"/>
              <a:ext cx="441325" cy="163830"/>
            </a:xfrm>
            <a:custGeom>
              <a:avLst/>
              <a:gdLst/>
              <a:ahLst/>
              <a:cxnLst/>
              <a:rect l="l" t="t" r="r" b="b"/>
              <a:pathLst>
                <a:path w="441325" h="163829">
                  <a:moveTo>
                    <a:pt x="0" y="163830"/>
                  </a:moveTo>
                  <a:lnTo>
                    <a:pt x="441198" y="163830"/>
                  </a:lnTo>
                  <a:lnTo>
                    <a:pt x="441198" y="0"/>
                  </a:lnTo>
                  <a:lnTo>
                    <a:pt x="0" y="0"/>
                  </a:lnTo>
                  <a:lnTo>
                    <a:pt x="0" y="16383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405888" y="4138422"/>
              <a:ext cx="266065" cy="622300"/>
            </a:xfrm>
            <a:custGeom>
              <a:avLst/>
              <a:gdLst/>
              <a:ahLst/>
              <a:cxnLst/>
              <a:rect l="l" t="t" r="r" b="b"/>
              <a:pathLst>
                <a:path w="266064" h="622300">
                  <a:moveTo>
                    <a:pt x="181863" y="540511"/>
                  </a:moveTo>
                  <a:lnTo>
                    <a:pt x="206375" y="622045"/>
                  </a:lnTo>
                  <a:lnTo>
                    <a:pt x="251013" y="561594"/>
                  </a:lnTo>
                  <a:lnTo>
                    <a:pt x="229743" y="561594"/>
                  </a:lnTo>
                  <a:lnTo>
                    <a:pt x="204724" y="557402"/>
                  </a:lnTo>
                  <a:lnTo>
                    <a:pt x="206827" y="544862"/>
                  </a:lnTo>
                  <a:lnTo>
                    <a:pt x="181863" y="540511"/>
                  </a:lnTo>
                  <a:close/>
                </a:path>
                <a:path w="266064" h="622300">
                  <a:moveTo>
                    <a:pt x="206827" y="544862"/>
                  </a:moveTo>
                  <a:lnTo>
                    <a:pt x="204724" y="557402"/>
                  </a:lnTo>
                  <a:lnTo>
                    <a:pt x="229743" y="561594"/>
                  </a:lnTo>
                  <a:lnTo>
                    <a:pt x="231819" y="549218"/>
                  </a:lnTo>
                  <a:lnTo>
                    <a:pt x="206827" y="544862"/>
                  </a:lnTo>
                  <a:close/>
                </a:path>
                <a:path w="266064" h="622300">
                  <a:moveTo>
                    <a:pt x="231819" y="549218"/>
                  </a:moveTo>
                  <a:lnTo>
                    <a:pt x="229743" y="561594"/>
                  </a:lnTo>
                  <a:lnTo>
                    <a:pt x="251013" y="561594"/>
                  </a:lnTo>
                  <a:lnTo>
                    <a:pt x="256920" y="553592"/>
                  </a:lnTo>
                  <a:lnTo>
                    <a:pt x="231819" y="549218"/>
                  </a:lnTo>
                  <a:close/>
                </a:path>
                <a:path w="266064" h="622300">
                  <a:moveTo>
                    <a:pt x="253420" y="412114"/>
                  </a:moveTo>
                  <a:lnTo>
                    <a:pt x="227837" y="412114"/>
                  </a:lnTo>
                  <a:lnTo>
                    <a:pt x="223012" y="445642"/>
                  </a:lnTo>
                  <a:lnTo>
                    <a:pt x="217805" y="479678"/>
                  </a:lnTo>
                  <a:lnTo>
                    <a:pt x="206827" y="544862"/>
                  </a:lnTo>
                  <a:lnTo>
                    <a:pt x="231819" y="549218"/>
                  </a:lnTo>
                  <a:lnTo>
                    <a:pt x="242824" y="483615"/>
                  </a:lnTo>
                  <a:lnTo>
                    <a:pt x="248157" y="449198"/>
                  </a:lnTo>
                  <a:lnTo>
                    <a:pt x="252984" y="415544"/>
                  </a:lnTo>
                  <a:lnTo>
                    <a:pt x="253420" y="412114"/>
                  </a:lnTo>
                  <a:close/>
                </a:path>
                <a:path w="266064" h="622300">
                  <a:moveTo>
                    <a:pt x="217805" y="479425"/>
                  </a:moveTo>
                  <a:lnTo>
                    <a:pt x="217762" y="479678"/>
                  </a:lnTo>
                  <a:lnTo>
                    <a:pt x="217805" y="479425"/>
                  </a:lnTo>
                  <a:close/>
                </a:path>
                <a:path w="266064" h="622300">
                  <a:moveTo>
                    <a:pt x="223012" y="445515"/>
                  </a:moveTo>
                  <a:close/>
                </a:path>
                <a:path w="266064" h="622300">
                  <a:moveTo>
                    <a:pt x="263518" y="317372"/>
                  </a:moveTo>
                  <a:lnTo>
                    <a:pt x="238125" y="317372"/>
                  </a:lnTo>
                  <a:lnTo>
                    <a:pt x="235457" y="348233"/>
                  </a:lnTo>
                  <a:lnTo>
                    <a:pt x="231901" y="379729"/>
                  </a:lnTo>
                  <a:lnTo>
                    <a:pt x="227711" y="412241"/>
                  </a:lnTo>
                  <a:lnTo>
                    <a:pt x="253420" y="412114"/>
                  </a:lnTo>
                  <a:lnTo>
                    <a:pt x="257175" y="382650"/>
                  </a:lnTo>
                  <a:lnTo>
                    <a:pt x="260731" y="350519"/>
                  </a:lnTo>
                  <a:lnTo>
                    <a:pt x="263398" y="319404"/>
                  </a:lnTo>
                  <a:lnTo>
                    <a:pt x="263518" y="317372"/>
                  </a:lnTo>
                  <a:close/>
                </a:path>
                <a:path w="266064" h="622300">
                  <a:moveTo>
                    <a:pt x="231901" y="379475"/>
                  </a:moveTo>
                  <a:lnTo>
                    <a:pt x="231869" y="379729"/>
                  </a:lnTo>
                  <a:lnTo>
                    <a:pt x="231901" y="379475"/>
                  </a:lnTo>
                  <a:close/>
                </a:path>
                <a:path w="266064" h="622300">
                  <a:moveTo>
                    <a:pt x="235457" y="347852"/>
                  </a:moveTo>
                  <a:lnTo>
                    <a:pt x="235415" y="348233"/>
                  </a:lnTo>
                  <a:lnTo>
                    <a:pt x="235457" y="347852"/>
                  </a:lnTo>
                  <a:close/>
                </a:path>
                <a:path w="266064" h="622300">
                  <a:moveTo>
                    <a:pt x="266060" y="259969"/>
                  </a:moveTo>
                  <a:lnTo>
                    <a:pt x="240664" y="259969"/>
                  </a:lnTo>
                  <a:lnTo>
                    <a:pt x="240664" y="260603"/>
                  </a:lnTo>
                  <a:lnTo>
                    <a:pt x="239903" y="288416"/>
                  </a:lnTo>
                  <a:lnTo>
                    <a:pt x="239813" y="289432"/>
                  </a:lnTo>
                  <a:lnTo>
                    <a:pt x="237998" y="317626"/>
                  </a:lnTo>
                  <a:lnTo>
                    <a:pt x="238125" y="317372"/>
                  </a:lnTo>
                  <a:lnTo>
                    <a:pt x="263518" y="317372"/>
                  </a:lnTo>
                  <a:lnTo>
                    <a:pt x="265175" y="289432"/>
                  </a:lnTo>
                  <a:lnTo>
                    <a:pt x="266061" y="260603"/>
                  </a:lnTo>
                  <a:lnTo>
                    <a:pt x="266060" y="259969"/>
                  </a:lnTo>
                  <a:close/>
                </a:path>
                <a:path w="266064" h="622300">
                  <a:moveTo>
                    <a:pt x="239903" y="288035"/>
                  </a:moveTo>
                  <a:lnTo>
                    <a:pt x="239878" y="288416"/>
                  </a:lnTo>
                  <a:lnTo>
                    <a:pt x="239903" y="288035"/>
                  </a:lnTo>
                  <a:close/>
                </a:path>
                <a:path w="266064" h="622300">
                  <a:moveTo>
                    <a:pt x="240660" y="260133"/>
                  </a:moveTo>
                  <a:lnTo>
                    <a:pt x="240647" y="260603"/>
                  </a:lnTo>
                  <a:lnTo>
                    <a:pt x="240660" y="260133"/>
                  </a:lnTo>
                  <a:close/>
                </a:path>
                <a:path w="266064" h="622300">
                  <a:moveTo>
                    <a:pt x="265816" y="233552"/>
                  </a:moveTo>
                  <a:lnTo>
                    <a:pt x="240411" y="233552"/>
                  </a:lnTo>
                  <a:lnTo>
                    <a:pt x="240660" y="260133"/>
                  </a:lnTo>
                  <a:lnTo>
                    <a:pt x="240664" y="259969"/>
                  </a:lnTo>
                  <a:lnTo>
                    <a:pt x="266060" y="259969"/>
                  </a:lnTo>
                  <a:lnTo>
                    <a:pt x="265816" y="233552"/>
                  </a:lnTo>
                  <a:close/>
                </a:path>
                <a:path w="266064" h="622300">
                  <a:moveTo>
                    <a:pt x="261759" y="185546"/>
                  </a:moveTo>
                  <a:lnTo>
                    <a:pt x="236219" y="185546"/>
                  </a:lnTo>
                  <a:lnTo>
                    <a:pt x="236347" y="186435"/>
                  </a:lnTo>
                  <a:lnTo>
                    <a:pt x="239013" y="209422"/>
                  </a:lnTo>
                  <a:lnTo>
                    <a:pt x="240411" y="234060"/>
                  </a:lnTo>
                  <a:lnTo>
                    <a:pt x="240411" y="233552"/>
                  </a:lnTo>
                  <a:lnTo>
                    <a:pt x="265816" y="233552"/>
                  </a:lnTo>
                  <a:lnTo>
                    <a:pt x="265811" y="232917"/>
                  </a:lnTo>
                  <a:lnTo>
                    <a:pt x="264287" y="206755"/>
                  </a:lnTo>
                  <a:lnTo>
                    <a:pt x="261759" y="185546"/>
                  </a:lnTo>
                  <a:close/>
                </a:path>
                <a:path w="266064" h="622300">
                  <a:moveTo>
                    <a:pt x="238887" y="208660"/>
                  </a:moveTo>
                  <a:lnTo>
                    <a:pt x="238932" y="209422"/>
                  </a:lnTo>
                  <a:lnTo>
                    <a:pt x="238887" y="208660"/>
                  </a:lnTo>
                  <a:close/>
                </a:path>
                <a:path w="266064" h="622300">
                  <a:moveTo>
                    <a:pt x="236285" y="186103"/>
                  </a:moveTo>
                  <a:lnTo>
                    <a:pt x="236324" y="186435"/>
                  </a:lnTo>
                  <a:lnTo>
                    <a:pt x="236285" y="186103"/>
                  </a:lnTo>
                  <a:close/>
                </a:path>
                <a:path w="266064" h="622300">
                  <a:moveTo>
                    <a:pt x="236219" y="185546"/>
                  </a:moveTo>
                  <a:lnTo>
                    <a:pt x="236285" y="186103"/>
                  </a:lnTo>
                  <a:lnTo>
                    <a:pt x="236347" y="186435"/>
                  </a:lnTo>
                  <a:lnTo>
                    <a:pt x="236219" y="185546"/>
                  </a:lnTo>
                  <a:close/>
                </a:path>
                <a:path w="266064" h="622300">
                  <a:moveTo>
                    <a:pt x="258031" y="164591"/>
                  </a:moveTo>
                  <a:lnTo>
                    <a:pt x="232282" y="164591"/>
                  </a:lnTo>
                  <a:lnTo>
                    <a:pt x="232537" y="165607"/>
                  </a:lnTo>
                  <a:lnTo>
                    <a:pt x="236285" y="186103"/>
                  </a:lnTo>
                  <a:lnTo>
                    <a:pt x="236219" y="185546"/>
                  </a:lnTo>
                  <a:lnTo>
                    <a:pt x="261759" y="185546"/>
                  </a:lnTo>
                  <a:lnTo>
                    <a:pt x="261366" y="182244"/>
                  </a:lnTo>
                  <a:lnTo>
                    <a:pt x="258031" y="164591"/>
                  </a:lnTo>
                  <a:close/>
                </a:path>
                <a:path w="266064" h="622300">
                  <a:moveTo>
                    <a:pt x="232349" y="164950"/>
                  </a:moveTo>
                  <a:lnTo>
                    <a:pt x="232472" y="165607"/>
                  </a:lnTo>
                  <a:lnTo>
                    <a:pt x="232349" y="164950"/>
                  </a:lnTo>
                  <a:close/>
                </a:path>
                <a:path w="266064" h="622300">
                  <a:moveTo>
                    <a:pt x="232282" y="164591"/>
                  </a:moveTo>
                  <a:lnTo>
                    <a:pt x="232349" y="164950"/>
                  </a:lnTo>
                  <a:lnTo>
                    <a:pt x="232537" y="165607"/>
                  </a:lnTo>
                  <a:lnTo>
                    <a:pt x="232282" y="164591"/>
                  </a:lnTo>
                  <a:close/>
                </a:path>
                <a:path w="266064" h="622300">
                  <a:moveTo>
                    <a:pt x="226822" y="145541"/>
                  </a:moveTo>
                  <a:lnTo>
                    <a:pt x="232349" y="164950"/>
                  </a:lnTo>
                  <a:lnTo>
                    <a:pt x="232282" y="164591"/>
                  </a:lnTo>
                  <a:lnTo>
                    <a:pt x="258031" y="164591"/>
                  </a:lnTo>
                  <a:lnTo>
                    <a:pt x="257048" y="159384"/>
                  </a:lnTo>
                  <a:lnTo>
                    <a:pt x="253605" y="146811"/>
                  </a:lnTo>
                  <a:lnTo>
                    <a:pt x="227330" y="146811"/>
                  </a:lnTo>
                  <a:lnTo>
                    <a:pt x="226822" y="145541"/>
                  </a:lnTo>
                  <a:close/>
                </a:path>
                <a:path w="266064" h="622300">
                  <a:moveTo>
                    <a:pt x="247485" y="128777"/>
                  </a:moveTo>
                  <a:lnTo>
                    <a:pt x="220218" y="128777"/>
                  </a:lnTo>
                  <a:lnTo>
                    <a:pt x="227330" y="146811"/>
                  </a:lnTo>
                  <a:lnTo>
                    <a:pt x="253605" y="146811"/>
                  </a:lnTo>
                  <a:lnTo>
                    <a:pt x="251206" y="138048"/>
                  </a:lnTo>
                  <a:lnTo>
                    <a:pt x="247485" y="128777"/>
                  </a:lnTo>
                  <a:close/>
                </a:path>
                <a:path w="266064" h="622300">
                  <a:moveTo>
                    <a:pt x="240955" y="114045"/>
                  </a:moveTo>
                  <a:lnTo>
                    <a:pt x="212089" y="114045"/>
                  </a:lnTo>
                  <a:lnTo>
                    <a:pt x="212851" y="115315"/>
                  </a:lnTo>
                  <a:lnTo>
                    <a:pt x="220725" y="130175"/>
                  </a:lnTo>
                  <a:lnTo>
                    <a:pt x="220218" y="128777"/>
                  </a:lnTo>
                  <a:lnTo>
                    <a:pt x="247485" y="128777"/>
                  </a:lnTo>
                  <a:lnTo>
                    <a:pt x="243459" y="118744"/>
                  </a:lnTo>
                  <a:lnTo>
                    <a:pt x="240955" y="114045"/>
                  </a:lnTo>
                  <a:close/>
                </a:path>
                <a:path w="266064" h="622300">
                  <a:moveTo>
                    <a:pt x="212491" y="114795"/>
                  </a:moveTo>
                  <a:lnTo>
                    <a:pt x="212769" y="115315"/>
                  </a:lnTo>
                  <a:lnTo>
                    <a:pt x="212491" y="114795"/>
                  </a:lnTo>
                  <a:close/>
                </a:path>
                <a:path w="266064" h="622300">
                  <a:moveTo>
                    <a:pt x="212089" y="114045"/>
                  </a:moveTo>
                  <a:lnTo>
                    <a:pt x="212491" y="114795"/>
                  </a:lnTo>
                  <a:lnTo>
                    <a:pt x="212851" y="115315"/>
                  </a:lnTo>
                  <a:lnTo>
                    <a:pt x="212089" y="114045"/>
                  </a:lnTo>
                  <a:close/>
                </a:path>
                <a:path w="266064" h="622300">
                  <a:moveTo>
                    <a:pt x="203221" y="101418"/>
                  </a:moveTo>
                  <a:lnTo>
                    <a:pt x="212491" y="114795"/>
                  </a:lnTo>
                  <a:lnTo>
                    <a:pt x="212089" y="114045"/>
                  </a:lnTo>
                  <a:lnTo>
                    <a:pt x="240955" y="114045"/>
                  </a:lnTo>
                  <a:lnTo>
                    <a:pt x="234594" y="102107"/>
                  </a:lnTo>
                  <a:lnTo>
                    <a:pt x="203835" y="102107"/>
                  </a:lnTo>
                  <a:lnTo>
                    <a:pt x="203221" y="101418"/>
                  </a:lnTo>
                  <a:close/>
                </a:path>
                <a:path w="266064" h="622300">
                  <a:moveTo>
                    <a:pt x="202819" y="100837"/>
                  </a:moveTo>
                  <a:lnTo>
                    <a:pt x="203221" y="101418"/>
                  </a:lnTo>
                  <a:lnTo>
                    <a:pt x="203835" y="102107"/>
                  </a:lnTo>
                  <a:lnTo>
                    <a:pt x="202819" y="100837"/>
                  </a:lnTo>
                  <a:close/>
                </a:path>
                <a:path w="266064" h="622300">
                  <a:moveTo>
                    <a:pt x="233832" y="100837"/>
                  </a:moveTo>
                  <a:lnTo>
                    <a:pt x="202819" y="100837"/>
                  </a:lnTo>
                  <a:lnTo>
                    <a:pt x="203835" y="102107"/>
                  </a:lnTo>
                  <a:lnTo>
                    <a:pt x="234594" y="102107"/>
                  </a:lnTo>
                  <a:lnTo>
                    <a:pt x="234187" y="101345"/>
                  </a:lnTo>
                  <a:lnTo>
                    <a:pt x="233832" y="100837"/>
                  </a:lnTo>
                  <a:close/>
                </a:path>
                <a:path w="266064" h="622300">
                  <a:moveTo>
                    <a:pt x="225841" y="89407"/>
                  </a:moveTo>
                  <a:lnTo>
                    <a:pt x="192531" y="89407"/>
                  </a:lnTo>
                  <a:lnTo>
                    <a:pt x="203221" y="101418"/>
                  </a:lnTo>
                  <a:lnTo>
                    <a:pt x="202819" y="100837"/>
                  </a:lnTo>
                  <a:lnTo>
                    <a:pt x="233832" y="100837"/>
                  </a:lnTo>
                  <a:lnTo>
                    <a:pt x="225841" y="89407"/>
                  </a:lnTo>
                  <a:close/>
                </a:path>
                <a:path w="266064" h="622300">
                  <a:moveTo>
                    <a:pt x="181168" y="79672"/>
                  </a:moveTo>
                  <a:lnTo>
                    <a:pt x="193548" y="90550"/>
                  </a:lnTo>
                  <a:lnTo>
                    <a:pt x="192531" y="89407"/>
                  </a:lnTo>
                  <a:lnTo>
                    <a:pt x="225841" y="89407"/>
                  </a:lnTo>
                  <a:lnTo>
                    <a:pt x="223266" y="85725"/>
                  </a:lnTo>
                  <a:lnTo>
                    <a:pt x="218406" y="80263"/>
                  </a:lnTo>
                  <a:lnTo>
                    <a:pt x="181991" y="80263"/>
                  </a:lnTo>
                  <a:lnTo>
                    <a:pt x="181168" y="79672"/>
                  </a:lnTo>
                  <a:close/>
                </a:path>
                <a:path w="266064" h="622300">
                  <a:moveTo>
                    <a:pt x="180975" y="79501"/>
                  </a:moveTo>
                  <a:lnTo>
                    <a:pt x="181168" y="79672"/>
                  </a:lnTo>
                  <a:lnTo>
                    <a:pt x="181991" y="80263"/>
                  </a:lnTo>
                  <a:lnTo>
                    <a:pt x="180975" y="79501"/>
                  </a:lnTo>
                  <a:close/>
                </a:path>
                <a:path w="266064" h="622300">
                  <a:moveTo>
                    <a:pt x="217728" y="79501"/>
                  </a:moveTo>
                  <a:lnTo>
                    <a:pt x="180975" y="79501"/>
                  </a:lnTo>
                  <a:lnTo>
                    <a:pt x="181991" y="80263"/>
                  </a:lnTo>
                  <a:lnTo>
                    <a:pt x="218406" y="80263"/>
                  </a:lnTo>
                  <a:lnTo>
                    <a:pt x="217728" y="79501"/>
                  </a:lnTo>
                  <a:close/>
                </a:path>
                <a:path w="266064" h="622300">
                  <a:moveTo>
                    <a:pt x="209356" y="70484"/>
                  </a:moveTo>
                  <a:lnTo>
                    <a:pt x="168401" y="70484"/>
                  </a:lnTo>
                  <a:lnTo>
                    <a:pt x="169544" y="71246"/>
                  </a:lnTo>
                  <a:lnTo>
                    <a:pt x="181168" y="79672"/>
                  </a:lnTo>
                  <a:lnTo>
                    <a:pt x="180975" y="79501"/>
                  </a:lnTo>
                  <a:lnTo>
                    <a:pt x="217728" y="79501"/>
                  </a:lnTo>
                  <a:lnTo>
                    <a:pt x="210947" y="71881"/>
                  </a:lnTo>
                  <a:lnTo>
                    <a:pt x="209356" y="70484"/>
                  </a:lnTo>
                  <a:close/>
                </a:path>
                <a:path w="266064" h="622300">
                  <a:moveTo>
                    <a:pt x="169129" y="71008"/>
                  </a:moveTo>
                  <a:lnTo>
                    <a:pt x="169460" y="71246"/>
                  </a:lnTo>
                  <a:lnTo>
                    <a:pt x="169129" y="71008"/>
                  </a:lnTo>
                  <a:close/>
                </a:path>
                <a:path w="266064" h="622300">
                  <a:moveTo>
                    <a:pt x="168401" y="70484"/>
                  </a:moveTo>
                  <a:lnTo>
                    <a:pt x="169129" y="71008"/>
                  </a:lnTo>
                  <a:lnTo>
                    <a:pt x="169544" y="71246"/>
                  </a:lnTo>
                  <a:lnTo>
                    <a:pt x="168401" y="70484"/>
                  </a:lnTo>
                  <a:close/>
                </a:path>
                <a:path w="266064" h="622300">
                  <a:moveTo>
                    <a:pt x="200682" y="62864"/>
                  </a:moveTo>
                  <a:lnTo>
                    <a:pt x="154939" y="62864"/>
                  </a:lnTo>
                  <a:lnTo>
                    <a:pt x="155701" y="63245"/>
                  </a:lnTo>
                  <a:lnTo>
                    <a:pt x="169129" y="71008"/>
                  </a:lnTo>
                  <a:lnTo>
                    <a:pt x="168401" y="70484"/>
                  </a:lnTo>
                  <a:lnTo>
                    <a:pt x="209356" y="70484"/>
                  </a:lnTo>
                  <a:lnTo>
                    <a:pt x="200682" y="62864"/>
                  </a:lnTo>
                  <a:close/>
                </a:path>
                <a:path w="266064" h="622300">
                  <a:moveTo>
                    <a:pt x="155154" y="62988"/>
                  </a:moveTo>
                  <a:lnTo>
                    <a:pt x="155603" y="63245"/>
                  </a:lnTo>
                  <a:lnTo>
                    <a:pt x="155154" y="62988"/>
                  </a:lnTo>
                  <a:close/>
                </a:path>
                <a:path w="266064" h="622300">
                  <a:moveTo>
                    <a:pt x="154939" y="62864"/>
                  </a:moveTo>
                  <a:lnTo>
                    <a:pt x="155154" y="62988"/>
                  </a:lnTo>
                  <a:lnTo>
                    <a:pt x="155701" y="63245"/>
                  </a:lnTo>
                  <a:lnTo>
                    <a:pt x="154939" y="62864"/>
                  </a:lnTo>
                  <a:close/>
                </a:path>
                <a:path w="266064" h="622300">
                  <a:moveTo>
                    <a:pt x="191836" y="56006"/>
                  </a:moveTo>
                  <a:lnTo>
                    <a:pt x="140335" y="56006"/>
                  </a:lnTo>
                  <a:lnTo>
                    <a:pt x="141224" y="56387"/>
                  </a:lnTo>
                  <a:lnTo>
                    <a:pt x="155154" y="62988"/>
                  </a:lnTo>
                  <a:lnTo>
                    <a:pt x="154939" y="62864"/>
                  </a:lnTo>
                  <a:lnTo>
                    <a:pt x="200682" y="62864"/>
                  </a:lnTo>
                  <a:lnTo>
                    <a:pt x="197357" y="59943"/>
                  </a:lnTo>
                  <a:lnTo>
                    <a:pt x="191836" y="56006"/>
                  </a:lnTo>
                  <a:close/>
                </a:path>
                <a:path w="266064" h="622300">
                  <a:moveTo>
                    <a:pt x="140795" y="56224"/>
                  </a:moveTo>
                  <a:lnTo>
                    <a:pt x="141143" y="56387"/>
                  </a:lnTo>
                  <a:lnTo>
                    <a:pt x="140795" y="56224"/>
                  </a:lnTo>
                  <a:close/>
                </a:path>
                <a:path w="266064" h="622300">
                  <a:moveTo>
                    <a:pt x="140335" y="56006"/>
                  </a:moveTo>
                  <a:lnTo>
                    <a:pt x="140795" y="56224"/>
                  </a:lnTo>
                  <a:lnTo>
                    <a:pt x="141224" y="56387"/>
                  </a:lnTo>
                  <a:lnTo>
                    <a:pt x="140335" y="56006"/>
                  </a:lnTo>
                  <a:close/>
                </a:path>
                <a:path w="266064" h="622300">
                  <a:moveTo>
                    <a:pt x="183643" y="50164"/>
                  </a:moveTo>
                  <a:lnTo>
                    <a:pt x="124968" y="50164"/>
                  </a:lnTo>
                  <a:lnTo>
                    <a:pt x="140795" y="56224"/>
                  </a:lnTo>
                  <a:lnTo>
                    <a:pt x="140335" y="56006"/>
                  </a:lnTo>
                  <a:lnTo>
                    <a:pt x="191836" y="56006"/>
                  </a:lnTo>
                  <a:lnTo>
                    <a:pt x="183643" y="50164"/>
                  </a:lnTo>
                  <a:close/>
                </a:path>
                <a:path w="266064" h="622300">
                  <a:moveTo>
                    <a:pt x="108712" y="45084"/>
                  </a:moveTo>
                  <a:lnTo>
                    <a:pt x="125603" y="50418"/>
                  </a:lnTo>
                  <a:lnTo>
                    <a:pt x="124968" y="50164"/>
                  </a:lnTo>
                  <a:lnTo>
                    <a:pt x="183643" y="50164"/>
                  </a:lnTo>
                  <a:lnTo>
                    <a:pt x="182753" y="49529"/>
                  </a:lnTo>
                  <a:lnTo>
                    <a:pt x="175272" y="45211"/>
                  </a:lnTo>
                  <a:lnTo>
                    <a:pt x="109347" y="45211"/>
                  </a:lnTo>
                  <a:lnTo>
                    <a:pt x="108712" y="45084"/>
                  </a:lnTo>
                  <a:close/>
                </a:path>
                <a:path w="266064" h="622300">
                  <a:moveTo>
                    <a:pt x="167352" y="40639"/>
                  </a:moveTo>
                  <a:lnTo>
                    <a:pt x="91820" y="40639"/>
                  </a:lnTo>
                  <a:lnTo>
                    <a:pt x="92329" y="40766"/>
                  </a:lnTo>
                  <a:lnTo>
                    <a:pt x="109347" y="45211"/>
                  </a:lnTo>
                  <a:lnTo>
                    <a:pt x="175272" y="45211"/>
                  </a:lnTo>
                  <a:lnTo>
                    <a:pt x="167352" y="40639"/>
                  </a:lnTo>
                  <a:close/>
                </a:path>
                <a:path w="266064" h="622300">
                  <a:moveTo>
                    <a:pt x="92203" y="40739"/>
                  </a:moveTo>
                  <a:close/>
                </a:path>
                <a:path w="266064" h="622300">
                  <a:moveTo>
                    <a:pt x="159343" y="36829"/>
                  </a:moveTo>
                  <a:lnTo>
                    <a:pt x="74168" y="36829"/>
                  </a:lnTo>
                  <a:lnTo>
                    <a:pt x="92203" y="40739"/>
                  </a:lnTo>
                  <a:lnTo>
                    <a:pt x="91820" y="40639"/>
                  </a:lnTo>
                  <a:lnTo>
                    <a:pt x="167352" y="40639"/>
                  </a:lnTo>
                  <a:lnTo>
                    <a:pt x="167131" y="40512"/>
                  </a:lnTo>
                  <a:lnTo>
                    <a:pt x="159343" y="36829"/>
                  </a:lnTo>
                  <a:close/>
                </a:path>
                <a:path w="266064" h="622300">
                  <a:moveTo>
                    <a:pt x="144697" y="30479"/>
                  </a:moveTo>
                  <a:lnTo>
                    <a:pt x="37592" y="30479"/>
                  </a:lnTo>
                  <a:lnTo>
                    <a:pt x="74675" y="36956"/>
                  </a:lnTo>
                  <a:lnTo>
                    <a:pt x="74168" y="36829"/>
                  </a:lnTo>
                  <a:lnTo>
                    <a:pt x="159343" y="36829"/>
                  </a:lnTo>
                  <a:lnTo>
                    <a:pt x="150749" y="32765"/>
                  </a:lnTo>
                  <a:lnTo>
                    <a:pt x="144697" y="30479"/>
                  </a:lnTo>
                  <a:close/>
                </a:path>
                <a:path w="266064" h="622300">
                  <a:moveTo>
                    <a:pt x="3556" y="0"/>
                  </a:moveTo>
                  <a:lnTo>
                    <a:pt x="0" y="25145"/>
                  </a:lnTo>
                  <a:lnTo>
                    <a:pt x="37973" y="30606"/>
                  </a:lnTo>
                  <a:lnTo>
                    <a:pt x="37592" y="30479"/>
                  </a:lnTo>
                  <a:lnTo>
                    <a:pt x="144697" y="30479"/>
                  </a:lnTo>
                  <a:lnTo>
                    <a:pt x="97917" y="16001"/>
                  </a:lnTo>
                  <a:lnTo>
                    <a:pt x="41782" y="5460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323594" y="5730240"/>
            <a:ext cx="425195" cy="4251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38394" y="3986021"/>
            <a:ext cx="1546860" cy="307975"/>
          </a:xfrm>
          <a:custGeom>
            <a:avLst/>
            <a:gdLst/>
            <a:ahLst/>
            <a:cxnLst/>
            <a:rect l="l" t="t" r="r" b="b"/>
            <a:pathLst>
              <a:path w="1546859" h="307975">
                <a:moveTo>
                  <a:pt x="1546859" y="0"/>
                </a:moveTo>
                <a:lnTo>
                  <a:pt x="0" y="0"/>
                </a:lnTo>
                <a:lnTo>
                  <a:pt x="0" y="307847"/>
                </a:lnTo>
                <a:lnTo>
                  <a:pt x="1546859" y="307847"/>
                </a:lnTo>
                <a:lnTo>
                  <a:pt x="154685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007608" y="4007866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6AE00"/>
                </a:solidFill>
                <a:latin typeface="Carlito"/>
                <a:cs typeface="Carlito"/>
              </a:rPr>
              <a:t>Bi</a:t>
            </a:r>
            <a:r>
              <a:rPr sz="1400" b="1" spc="-40" dirty="0">
                <a:solidFill>
                  <a:srgbClr val="E6AE00"/>
                </a:solidFill>
                <a:latin typeface="Carlito"/>
                <a:cs typeface="Carlito"/>
              </a:rPr>
              <a:t>k</a:t>
            </a:r>
            <a:r>
              <a:rPr sz="1400" b="1" spc="-5" dirty="0">
                <a:solidFill>
                  <a:srgbClr val="E6AE00"/>
                </a:solidFill>
                <a:latin typeface="Carlito"/>
                <a:cs typeface="Carlito"/>
              </a:rPr>
              <a:t>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98464" y="4276344"/>
            <a:ext cx="425196" cy="4251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570220" y="5823203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6AE00"/>
                </a:solidFill>
                <a:latin typeface="Carlito"/>
                <a:cs typeface="Carlito"/>
              </a:rPr>
              <a:t>Bi</a:t>
            </a:r>
            <a:r>
              <a:rPr sz="1200" b="1" spc="-40" dirty="0">
                <a:solidFill>
                  <a:srgbClr val="E6AE00"/>
                </a:solidFill>
                <a:latin typeface="Carlito"/>
                <a:cs typeface="Carlito"/>
              </a:rPr>
              <a:t>k</a:t>
            </a:r>
            <a:r>
              <a:rPr sz="1200" b="1" spc="-5" dirty="0">
                <a:solidFill>
                  <a:srgbClr val="E6AE00"/>
                </a:solidFill>
                <a:latin typeface="Carlito"/>
                <a:cs typeface="Carlito"/>
              </a:rPr>
              <a:t>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954773" y="5395721"/>
            <a:ext cx="1222375" cy="276860"/>
          </a:xfrm>
          <a:custGeom>
            <a:avLst/>
            <a:gdLst/>
            <a:ahLst/>
            <a:cxnLst/>
            <a:rect l="l" t="t" r="r" b="b"/>
            <a:pathLst>
              <a:path w="1222375" h="276860">
                <a:moveTo>
                  <a:pt x="1222248" y="0"/>
                </a:moveTo>
                <a:lnTo>
                  <a:pt x="0" y="0"/>
                </a:lnTo>
                <a:lnTo>
                  <a:pt x="0" y="276605"/>
                </a:lnTo>
                <a:lnTo>
                  <a:pt x="1222248" y="276605"/>
                </a:lnTo>
                <a:lnTo>
                  <a:pt x="1222248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389114" y="5419344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6AE00"/>
                </a:solidFill>
                <a:latin typeface="Carlito"/>
                <a:cs typeface="Carlito"/>
              </a:rPr>
              <a:t>Bi</a:t>
            </a:r>
            <a:r>
              <a:rPr sz="1200" b="1" spc="-40" dirty="0">
                <a:solidFill>
                  <a:srgbClr val="E6AE00"/>
                </a:solidFill>
                <a:latin typeface="Carlito"/>
                <a:cs typeface="Carlito"/>
              </a:rPr>
              <a:t>k</a:t>
            </a:r>
            <a:r>
              <a:rPr sz="1200" b="1" spc="-5" dirty="0">
                <a:solidFill>
                  <a:srgbClr val="E6AE00"/>
                </a:solidFill>
                <a:latin typeface="Carlito"/>
                <a:cs typeface="Carlito"/>
              </a:rPr>
              <a:t>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1880" y="5724144"/>
            <a:ext cx="322325" cy="3223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8333202" y="3972218"/>
            <a:ext cx="3449320" cy="353060"/>
            <a:chOff x="8333202" y="3972218"/>
            <a:chExt cx="3449320" cy="353060"/>
          </a:xfrm>
        </p:grpSpPr>
        <p:sp>
          <p:nvSpPr>
            <p:cNvPr id="64" name="object 64"/>
            <p:cNvSpPr/>
            <p:nvPr/>
          </p:nvSpPr>
          <p:spPr>
            <a:xfrm>
              <a:off x="8333202" y="3972218"/>
              <a:ext cx="3448872" cy="3530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44662" y="3983735"/>
              <a:ext cx="3379470" cy="2834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2523235" y="242569"/>
            <a:ext cx="7141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40" dirty="0">
                <a:latin typeface="Carlito"/>
                <a:cs typeface="Carlito"/>
              </a:rPr>
              <a:t>CALCULATE </a:t>
            </a:r>
            <a:r>
              <a:rPr sz="3200" spc="-10" dirty="0"/>
              <a:t>CHANGES </a:t>
            </a: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b="0" spc="-45" dirty="0">
                <a:latin typeface="Carlito"/>
                <a:cs typeface="Carlito"/>
              </a:rPr>
              <a:t>FILTER</a:t>
            </a:r>
            <a:r>
              <a:rPr sz="3200" b="0" spc="114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CONTEXT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97123" y="1261110"/>
            <a:ext cx="1867662" cy="3558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547111" y="1137270"/>
            <a:ext cx="2567305" cy="10115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85"/>
              </a:spcBef>
            </a:pPr>
            <a:r>
              <a:rPr sz="2400" b="1" spc="-30" dirty="0">
                <a:solidFill>
                  <a:srgbClr val="FFFFFF"/>
                </a:solidFill>
                <a:latin typeface="Carlito"/>
                <a:cs typeface="Carlito"/>
              </a:rPr>
              <a:t>CALCULATE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600" b="1" i="1" spc="-5" dirty="0">
                <a:solidFill>
                  <a:srgbClr val="404040"/>
                </a:solidFill>
                <a:latin typeface="Carlito"/>
                <a:cs typeface="Carlito"/>
              </a:rPr>
              <a:t>Filters modified </a:t>
            </a:r>
            <a:r>
              <a:rPr sz="1600" b="1" i="1" dirty="0">
                <a:solidFill>
                  <a:srgbClr val="404040"/>
                </a:solidFill>
                <a:latin typeface="Carlito"/>
                <a:cs typeface="Carlito"/>
              </a:rPr>
              <a:t>by</a:t>
            </a:r>
            <a:r>
              <a:rPr sz="1600" b="1" i="1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600" b="1" i="1" spc="-25" dirty="0">
                <a:solidFill>
                  <a:srgbClr val="404040"/>
                </a:solidFill>
                <a:latin typeface="Carlito"/>
                <a:cs typeface="Carlito"/>
              </a:rPr>
              <a:t>CALCULATE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[</a:t>
            </a: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CategoryName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] </a:t>
            </a:r>
            <a:r>
              <a:rPr sz="120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20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E6AE00"/>
                </a:solidFill>
                <a:latin typeface="Carlito"/>
                <a:cs typeface="Carlito"/>
              </a:rPr>
              <a:t>“Bikes”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48884" y="1386586"/>
            <a:ext cx="51441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If </a:t>
            </a:r>
            <a:r>
              <a:rPr sz="1600" spc="-5" dirty="0">
                <a:latin typeface="Carlito"/>
                <a:cs typeface="Carlito"/>
              </a:rPr>
              <a:t>the measure being </a:t>
            </a:r>
            <a:r>
              <a:rPr sz="1600" spc="-10" dirty="0">
                <a:latin typeface="Carlito"/>
                <a:cs typeface="Carlito"/>
              </a:rPr>
              <a:t>evaluated contains 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b="1" spc="-20" dirty="0">
                <a:latin typeface="Carlito"/>
                <a:cs typeface="Carlito"/>
              </a:rPr>
              <a:t>CALCULATE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rlito"/>
                <a:cs typeface="Carlito"/>
              </a:rPr>
              <a:t>function, </a:t>
            </a:r>
            <a:r>
              <a:rPr sz="1600" spc="-10" dirty="0">
                <a:latin typeface="Carlito"/>
                <a:cs typeface="Carlito"/>
              </a:rPr>
              <a:t>filter </a:t>
            </a:r>
            <a:r>
              <a:rPr sz="1600" spc="-15" dirty="0">
                <a:latin typeface="Carlito"/>
                <a:cs typeface="Carlito"/>
              </a:rPr>
              <a:t>context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i="1" spc="-5" dirty="0">
                <a:latin typeface="Carlito"/>
                <a:cs typeface="Carlito"/>
              </a:rPr>
              <a:t>overwritten </a:t>
            </a:r>
            <a:r>
              <a:rPr sz="1600" spc="-5" dirty="0">
                <a:latin typeface="Carlito"/>
                <a:cs typeface="Carlito"/>
              </a:rPr>
              <a:t>between </a:t>
            </a:r>
            <a:r>
              <a:rPr sz="1600" b="1" spc="-10" dirty="0">
                <a:latin typeface="Carlito"/>
                <a:cs typeface="Carlito"/>
              </a:rPr>
              <a:t>Step </a:t>
            </a:r>
            <a:r>
              <a:rPr sz="1600" b="1" dirty="0">
                <a:latin typeface="Carlito"/>
                <a:cs typeface="Carlito"/>
              </a:rPr>
              <a:t>1 </a:t>
            </a:r>
            <a:r>
              <a:rPr sz="1600" dirty="0">
                <a:latin typeface="Carlito"/>
                <a:cs typeface="Carlito"/>
              </a:rPr>
              <a:t>&amp; </a:t>
            </a:r>
            <a:r>
              <a:rPr sz="1600" b="1" spc="-10" dirty="0">
                <a:latin typeface="Carlito"/>
                <a:cs typeface="Carlito"/>
              </a:rPr>
              <a:t>Step</a:t>
            </a:r>
            <a:r>
              <a:rPr sz="1600" b="1" spc="6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246583" y="1214627"/>
            <a:ext cx="184785" cy="1010919"/>
            <a:chOff x="5246583" y="1214627"/>
            <a:chExt cx="184785" cy="1010919"/>
          </a:xfrm>
        </p:grpSpPr>
        <p:sp>
          <p:nvSpPr>
            <p:cNvPr id="72" name="object 72"/>
            <p:cNvSpPr/>
            <p:nvPr/>
          </p:nvSpPr>
          <p:spPr>
            <a:xfrm>
              <a:off x="5246583" y="1216735"/>
              <a:ext cx="184346" cy="100839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8181" y="1224152"/>
              <a:ext cx="116839" cy="933450"/>
            </a:xfrm>
            <a:custGeom>
              <a:avLst/>
              <a:gdLst/>
              <a:ahLst/>
              <a:cxnLst/>
              <a:rect l="l" t="t" r="r" b="b"/>
              <a:pathLst>
                <a:path w="116839" h="933450">
                  <a:moveTo>
                    <a:pt x="0" y="0"/>
                  </a:moveTo>
                  <a:lnTo>
                    <a:pt x="22663" y="6486"/>
                  </a:lnTo>
                  <a:lnTo>
                    <a:pt x="41195" y="24177"/>
                  </a:lnTo>
                  <a:lnTo>
                    <a:pt x="53703" y="50417"/>
                  </a:lnTo>
                  <a:lnTo>
                    <a:pt x="58293" y="82550"/>
                  </a:lnTo>
                  <a:lnTo>
                    <a:pt x="58293" y="367157"/>
                  </a:lnTo>
                  <a:lnTo>
                    <a:pt x="62865" y="399289"/>
                  </a:lnTo>
                  <a:lnTo>
                    <a:pt x="75342" y="425529"/>
                  </a:lnTo>
                  <a:lnTo>
                    <a:pt x="93868" y="443220"/>
                  </a:lnTo>
                  <a:lnTo>
                    <a:pt x="116586" y="449707"/>
                  </a:lnTo>
                  <a:lnTo>
                    <a:pt x="93868" y="456193"/>
                  </a:lnTo>
                  <a:lnTo>
                    <a:pt x="75342" y="473884"/>
                  </a:lnTo>
                  <a:lnTo>
                    <a:pt x="62864" y="500124"/>
                  </a:lnTo>
                  <a:lnTo>
                    <a:pt x="58293" y="532257"/>
                  </a:lnTo>
                  <a:lnTo>
                    <a:pt x="58293" y="850900"/>
                  </a:lnTo>
                  <a:lnTo>
                    <a:pt x="53703" y="883032"/>
                  </a:lnTo>
                  <a:lnTo>
                    <a:pt x="41195" y="909272"/>
                  </a:lnTo>
                  <a:lnTo>
                    <a:pt x="22663" y="926963"/>
                  </a:lnTo>
                  <a:lnTo>
                    <a:pt x="0" y="93345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2963417" y="3348202"/>
            <a:ext cx="1814830" cy="1045210"/>
            <a:chOff x="2963417" y="3348202"/>
            <a:chExt cx="1814830" cy="1045210"/>
          </a:xfrm>
        </p:grpSpPr>
        <p:sp>
          <p:nvSpPr>
            <p:cNvPr id="75" name="object 75"/>
            <p:cNvSpPr/>
            <p:nvPr/>
          </p:nvSpPr>
          <p:spPr>
            <a:xfrm>
              <a:off x="2963417" y="3348202"/>
              <a:ext cx="1814322" cy="10447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88563" y="3373374"/>
              <a:ext cx="1717548" cy="9479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8563" y="3365754"/>
              <a:ext cx="1311910" cy="246379"/>
            </a:xfrm>
            <a:custGeom>
              <a:avLst/>
              <a:gdLst/>
              <a:ahLst/>
              <a:cxnLst/>
              <a:rect l="l" t="t" r="r" b="b"/>
              <a:pathLst>
                <a:path w="1311910" h="246379">
                  <a:moveTo>
                    <a:pt x="1311402" y="0"/>
                  </a:moveTo>
                  <a:lnTo>
                    <a:pt x="0" y="0"/>
                  </a:lnTo>
                  <a:lnTo>
                    <a:pt x="0" y="246126"/>
                  </a:lnTo>
                  <a:lnTo>
                    <a:pt x="1311402" y="246126"/>
                  </a:lnTo>
                  <a:lnTo>
                    <a:pt x="131140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067050" y="3390900"/>
            <a:ext cx="7569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r>
              <a:rPr sz="10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243072" y="3613403"/>
            <a:ext cx="1355090" cy="307975"/>
          </a:xfrm>
          <a:custGeom>
            <a:avLst/>
            <a:gdLst/>
            <a:ahLst/>
            <a:cxnLst/>
            <a:rect l="l" t="t" r="r" b="b"/>
            <a:pathLst>
              <a:path w="1355089" h="307975">
                <a:moveTo>
                  <a:pt x="1354836" y="0"/>
                </a:moveTo>
                <a:lnTo>
                  <a:pt x="0" y="0"/>
                </a:lnTo>
                <a:lnTo>
                  <a:pt x="0" y="307848"/>
                </a:lnTo>
                <a:lnTo>
                  <a:pt x="1354836" y="307848"/>
                </a:lnTo>
                <a:lnTo>
                  <a:pt x="1354836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3716273" y="3635247"/>
            <a:ext cx="41020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E6AE00"/>
                </a:solidFill>
                <a:latin typeface="Carlito"/>
                <a:cs typeface="Carlito"/>
              </a:rPr>
              <a:t>Bi</a:t>
            </a:r>
            <a:r>
              <a:rPr sz="1400" b="1" spc="-40" dirty="0">
                <a:solidFill>
                  <a:srgbClr val="E6AE00"/>
                </a:solidFill>
                <a:latin typeface="Carlito"/>
                <a:cs typeface="Carlito"/>
              </a:rPr>
              <a:t>k</a:t>
            </a:r>
            <a:r>
              <a:rPr sz="1400" b="1" spc="-10" dirty="0">
                <a:solidFill>
                  <a:srgbClr val="E6AE00"/>
                </a:solidFill>
                <a:latin typeface="Carlito"/>
                <a:cs typeface="Carlito"/>
              </a:rPr>
              <a:t>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755135" y="3934967"/>
            <a:ext cx="336803" cy="3368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89782" y="2252472"/>
            <a:ext cx="628650" cy="9601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902" y="2090419"/>
            <a:ext cx="95256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800" b="1" spc="-25" dirty="0">
                <a:solidFill>
                  <a:srgbClr val="E6AE00"/>
                </a:solidFill>
                <a:latin typeface="Carlito"/>
                <a:cs typeface="Carlito"/>
              </a:rPr>
              <a:t>ALL</a:t>
            </a:r>
            <a:r>
              <a:rPr sz="2800" spc="-2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800" spc="-25" dirty="0">
                <a:solidFill>
                  <a:srgbClr val="EC7C30"/>
                </a:solidFill>
                <a:latin typeface="Carlito"/>
                <a:cs typeface="Carlito"/>
              </a:rPr>
              <a:t>Table </a:t>
            </a:r>
            <a:r>
              <a:rPr sz="2800" i="1" spc="-70" dirty="0">
                <a:solidFill>
                  <a:srgbClr val="A6A6A6"/>
                </a:solidFill>
                <a:latin typeface="Arial"/>
                <a:cs typeface="Arial"/>
              </a:rPr>
              <a:t>or </a:t>
            </a:r>
            <a:r>
              <a:rPr sz="2800" spc="-5" dirty="0">
                <a:solidFill>
                  <a:srgbClr val="2D75B6"/>
                </a:solidFill>
                <a:latin typeface="Carlito"/>
                <a:cs typeface="Carlito"/>
              </a:rPr>
              <a:t>ColumnName</a:t>
            </a:r>
            <a:r>
              <a:rPr sz="28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2800" i="1" spc="-5" dirty="0">
                <a:solidFill>
                  <a:srgbClr val="A6A6A6"/>
                </a:solidFill>
                <a:latin typeface="Carlito"/>
                <a:cs typeface="Carlito"/>
              </a:rPr>
              <a:t>[ColumnName1],</a:t>
            </a:r>
            <a:r>
              <a:rPr sz="2800" i="1" spc="30" dirty="0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sz="2800" i="1" spc="-5" dirty="0">
                <a:solidFill>
                  <a:srgbClr val="A6A6A6"/>
                </a:solidFill>
                <a:latin typeface="Carlito"/>
                <a:cs typeface="Carlito"/>
              </a:rPr>
              <a:t>[ColumnName2],…</a:t>
            </a:r>
            <a:r>
              <a:rPr sz="28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943" y="1273302"/>
            <a:ext cx="1505712" cy="557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016" y="1270000"/>
            <a:ext cx="8623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1066" y="2910078"/>
            <a:ext cx="269176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 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want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clear filters</a:t>
            </a:r>
            <a:r>
              <a:rPr sz="18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8266" y="3827526"/>
            <a:ext cx="2262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Transactions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Products[ProductCategory]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529" y="2910078"/>
            <a:ext cx="5320030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List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want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clear filters on</a:t>
            </a:r>
            <a:r>
              <a:rPr sz="18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(optional)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40984" y="3553205"/>
            <a:ext cx="5507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If your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first parameter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can’t specify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additional</a:t>
            </a:r>
            <a:r>
              <a:rPr sz="1400" i="1" spc="1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columns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columns must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include the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name, and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come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from the same</a:t>
            </a:r>
            <a:r>
              <a:rPr sz="1400" i="1" spc="1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3529" y="4132326"/>
            <a:ext cx="7696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0984" y="4345685"/>
            <a:ext cx="5414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Customer_Lookup[CustomerCity],</a:t>
            </a:r>
            <a:r>
              <a:rPr sz="14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Customer_Lookup[CustomerCountry]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Products[ProductName]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4238" y="1273302"/>
            <a:ext cx="9953244" cy="555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83994" y="1371345"/>
            <a:ext cx="97345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all rows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table,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or all values in a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column,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ignoring </a:t>
            </a:r>
            <a:r>
              <a:rPr sz="2000" i="1" spc="-20" dirty="0">
                <a:solidFill>
                  <a:srgbClr val="404040"/>
                </a:solidFill>
                <a:latin typeface="Carlito"/>
                <a:cs typeface="Carlito"/>
              </a:rPr>
              <a:t>any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filters that have been</a:t>
            </a:r>
            <a:r>
              <a:rPr sz="2000" i="1" spc="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applied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9332" y="5014570"/>
            <a:ext cx="11113135" cy="1274445"/>
            <a:chOff x="549332" y="5014570"/>
            <a:chExt cx="11113135" cy="1274445"/>
          </a:xfrm>
        </p:grpSpPr>
        <p:sp>
          <p:nvSpPr>
            <p:cNvPr id="14" name="object 14"/>
            <p:cNvSpPr/>
            <p:nvPr/>
          </p:nvSpPr>
          <p:spPr>
            <a:xfrm>
              <a:off x="549332" y="5014570"/>
              <a:ext cx="11113077" cy="127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6645" y="5061966"/>
              <a:ext cx="10930890" cy="1092200"/>
            </a:xfrm>
            <a:custGeom>
              <a:avLst/>
              <a:gdLst/>
              <a:ahLst/>
              <a:cxnLst/>
              <a:rect l="l" t="t" r="r" b="b"/>
              <a:pathLst>
                <a:path w="10930890" h="1092200">
                  <a:moveTo>
                    <a:pt x="10930890" y="0"/>
                  </a:moveTo>
                  <a:lnTo>
                    <a:pt x="0" y="0"/>
                  </a:lnTo>
                  <a:lnTo>
                    <a:pt x="0" y="1091946"/>
                  </a:lnTo>
                  <a:lnTo>
                    <a:pt x="10930890" y="1091946"/>
                  </a:lnTo>
                  <a:lnTo>
                    <a:pt x="10930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4557" y="5216652"/>
              <a:ext cx="770381" cy="798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6645" y="5061965"/>
            <a:ext cx="10930890" cy="10922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966469">
              <a:lnSpc>
                <a:spcPct val="100000"/>
              </a:lnSpc>
              <a:spcBef>
                <a:spcPts val="68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985519">
              <a:lnSpc>
                <a:spcPct val="100000"/>
              </a:lnSpc>
              <a:spcBef>
                <a:spcPts val="70"/>
              </a:spcBef>
            </a:pPr>
            <a:r>
              <a:rPr sz="1800" i="1" spc="-10" dirty="0">
                <a:latin typeface="Carlito"/>
                <a:cs typeface="Carlito"/>
              </a:rPr>
              <a:t>Instead </a:t>
            </a:r>
            <a:r>
              <a:rPr sz="1800" i="1" spc="-5" dirty="0">
                <a:latin typeface="Carlito"/>
                <a:cs typeface="Carlito"/>
              </a:rPr>
              <a:t>of adding </a:t>
            </a:r>
            <a:r>
              <a:rPr sz="1800" i="1" spc="-10" dirty="0">
                <a:latin typeface="Carlito"/>
                <a:cs typeface="Carlito"/>
              </a:rPr>
              <a:t>filter </a:t>
            </a:r>
            <a:r>
              <a:rPr sz="1800" i="1" spc="-15" dirty="0">
                <a:latin typeface="Carlito"/>
                <a:cs typeface="Carlito"/>
              </a:rPr>
              <a:t>context, </a:t>
            </a:r>
            <a:r>
              <a:rPr sz="1800" i="1" spc="-5" dirty="0">
                <a:latin typeface="Carlito"/>
                <a:cs typeface="Carlito"/>
              </a:rPr>
              <a:t>ALL </a:t>
            </a:r>
            <a:r>
              <a:rPr sz="1800" b="1" i="1" spc="-5" dirty="0">
                <a:latin typeface="Carlito"/>
                <a:cs typeface="Carlito"/>
              </a:rPr>
              <a:t>removes </a:t>
            </a:r>
            <a:r>
              <a:rPr sz="1800" b="1" i="1" dirty="0">
                <a:latin typeface="Carlito"/>
                <a:cs typeface="Carlito"/>
              </a:rPr>
              <a:t>it</a:t>
            </a:r>
            <a:r>
              <a:rPr sz="1800" i="1" dirty="0">
                <a:latin typeface="Carlito"/>
                <a:cs typeface="Carlito"/>
              </a:rPr>
              <a:t>. </a:t>
            </a:r>
            <a:r>
              <a:rPr sz="1800" i="1" spc="-5" dirty="0">
                <a:latin typeface="Carlito"/>
                <a:cs typeface="Carlito"/>
              </a:rPr>
              <a:t>This </a:t>
            </a:r>
            <a:r>
              <a:rPr sz="1800" i="1" dirty="0">
                <a:latin typeface="Carlito"/>
                <a:cs typeface="Carlito"/>
              </a:rPr>
              <a:t>is </a:t>
            </a:r>
            <a:r>
              <a:rPr sz="1800" i="1" spc="-10" dirty="0">
                <a:latin typeface="Carlito"/>
                <a:cs typeface="Carlito"/>
              </a:rPr>
              <a:t>often </a:t>
            </a:r>
            <a:r>
              <a:rPr sz="1800" i="1" spc="-5" dirty="0">
                <a:latin typeface="Carlito"/>
                <a:cs typeface="Carlito"/>
              </a:rPr>
              <a:t>used when you need unfiltered </a:t>
            </a:r>
            <a:r>
              <a:rPr sz="1800" i="1" dirty="0">
                <a:latin typeface="Carlito"/>
                <a:cs typeface="Carlito"/>
              </a:rPr>
              <a:t>values</a:t>
            </a:r>
            <a:r>
              <a:rPr sz="1800" i="1" spc="180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that</a:t>
            </a:r>
            <a:endParaRPr sz="1800">
              <a:latin typeface="Carlito"/>
              <a:cs typeface="Carlito"/>
            </a:endParaRPr>
          </a:p>
          <a:p>
            <a:pPr marL="985519">
              <a:lnSpc>
                <a:spcPct val="100000"/>
              </a:lnSpc>
            </a:pPr>
            <a:r>
              <a:rPr sz="1800" i="1" dirty="0">
                <a:latin typeface="Carlito"/>
                <a:cs typeface="Carlito"/>
              </a:rPr>
              <a:t>won’t react </a:t>
            </a:r>
            <a:r>
              <a:rPr sz="1800" i="1" spc="-20" dirty="0">
                <a:latin typeface="Carlito"/>
                <a:cs typeface="Carlito"/>
              </a:rPr>
              <a:t>to </a:t>
            </a:r>
            <a:r>
              <a:rPr sz="1800" i="1" spc="-5" dirty="0">
                <a:latin typeface="Carlito"/>
                <a:cs typeface="Carlito"/>
              </a:rPr>
              <a:t>changes </a:t>
            </a:r>
            <a:r>
              <a:rPr sz="1800" i="1" dirty="0">
                <a:latin typeface="Carlito"/>
                <a:cs typeface="Carlito"/>
              </a:rPr>
              <a:t>in </a:t>
            </a:r>
            <a:r>
              <a:rPr sz="1800" i="1" spc="-10" dirty="0">
                <a:latin typeface="Carlito"/>
                <a:cs typeface="Carlito"/>
              </a:rPr>
              <a:t>filter </a:t>
            </a:r>
            <a:r>
              <a:rPr sz="1800" i="1" spc="-15" dirty="0">
                <a:latin typeface="Carlito"/>
                <a:cs typeface="Carlito"/>
              </a:rPr>
              <a:t>context </a:t>
            </a:r>
            <a:r>
              <a:rPr sz="1800" i="1" spc="-5" dirty="0">
                <a:latin typeface="Carlito"/>
                <a:cs typeface="Carlito"/>
              </a:rPr>
              <a:t>(i.e. </a:t>
            </a:r>
            <a:r>
              <a:rPr sz="1800" b="1" i="1" dirty="0">
                <a:latin typeface="Carlito"/>
                <a:cs typeface="Carlito"/>
              </a:rPr>
              <a:t>% </a:t>
            </a:r>
            <a:r>
              <a:rPr sz="1800" b="1" i="1" spc="-5" dirty="0">
                <a:latin typeface="Carlito"/>
                <a:cs typeface="Carlito"/>
              </a:rPr>
              <a:t>of </a:t>
            </a:r>
            <a:r>
              <a:rPr sz="1800" b="1" i="1" spc="-30" dirty="0">
                <a:latin typeface="Carlito"/>
                <a:cs typeface="Carlito"/>
              </a:rPr>
              <a:t>Total</a:t>
            </a:r>
            <a:r>
              <a:rPr sz="1800" i="1" spc="-30" dirty="0">
                <a:latin typeface="Carlito"/>
                <a:cs typeface="Carlito"/>
              </a:rPr>
              <a:t>, </a:t>
            </a:r>
            <a:r>
              <a:rPr sz="1800" i="1" spc="-5" dirty="0">
                <a:latin typeface="Carlito"/>
                <a:cs typeface="Carlito"/>
              </a:rPr>
              <a:t>where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10" dirty="0">
                <a:latin typeface="Carlito"/>
                <a:cs typeface="Carlito"/>
              </a:rPr>
              <a:t>denominator </a:t>
            </a:r>
            <a:r>
              <a:rPr sz="1800" i="1" spc="-5" dirty="0">
                <a:latin typeface="Carlito"/>
                <a:cs typeface="Carlito"/>
              </a:rPr>
              <a:t>needs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dirty="0">
                <a:latin typeface="Carlito"/>
                <a:cs typeface="Carlito"/>
              </a:rPr>
              <a:t>remain</a:t>
            </a:r>
            <a:r>
              <a:rPr sz="1800" i="1" spc="220" dirty="0">
                <a:latin typeface="Carlito"/>
                <a:cs typeface="Carlito"/>
              </a:rPr>
              <a:t> </a:t>
            </a:r>
            <a:r>
              <a:rPr sz="1800" i="1" spc="-10" dirty="0">
                <a:latin typeface="Carlito"/>
                <a:cs typeface="Carlito"/>
              </a:rPr>
              <a:t>fixed)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795517" y="242569"/>
            <a:ext cx="6026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ALL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052827" y="2607564"/>
            <a:ext cx="3171825" cy="281305"/>
            <a:chOff x="2052827" y="2607564"/>
            <a:chExt cx="3171825" cy="281305"/>
          </a:xfrm>
        </p:grpSpPr>
        <p:sp>
          <p:nvSpPr>
            <p:cNvPr id="21" name="object 21"/>
            <p:cNvSpPr/>
            <p:nvPr/>
          </p:nvSpPr>
          <p:spPr>
            <a:xfrm>
              <a:off x="2055003" y="2619228"/>
              <a:ext cx="3169323" cy="269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62352" y="2617089"/>
              <a:ext cx="3094990" cy="177165"/>
            </a:xfrm>
            <a:custGeom>
              <a:avLst/>
              <a:gdLst/>
              <a:ahLst/>
              <a:cxnLst/>
              <a:rect l="l" t="t" r="r" b="b"/>
              <a:pathLst>
                <a:path w="3094990" h="177164">
                  <a:moveTo>
                    <a:pt x="3094482" y="0"/>
                  </a:moveTo>
                  <a:lnTo>
                    <a:pt x="3084649" y="34385"/>
                  </a:lnTo>
                  <a:lnTo>
                    <a:pt x="3057826" y="62484"/>
                  </a:lnTo>
                  <a:lnTo>
                    <a:pt x="3018026" y="81438"/>
                  </a:lnTo>
                  <a:lnTo>
                    <a:pt x="2969260" y="88391"/>
                  </a:lnTo>
                  <a:lnTo>
                    <a:pt x="1133221" y="88391"/>
                  </a:lnTo>
                  <a:lnTo>
                    <a:pt x="1084454" y="95345"/>
                  </a:lnTo>
                  <a:lnTo>
                    <a:pt x="1044654" y="114300"/>
                  </a:lnTo>
                  <a:lnTo>
                    <a:pt x="1017831" y="142398"/>
                  </a:lnTo>
                  <a:lnTo>
                    <a:pt x="1007999" y="176784"/>
                  </a:lnTo>
                  <a:lnTo>
                    <a:pt x="998166" y="142398"/>
                  </a:lnTo>
                  <a:lnTo>
                    <a:pt x="971343" y="114299"/>
                  </a:lnTo>
                  <a:lnTo>
                    <a:pt x="931543" y="95345"/>
                  </a:lnTo>
                  <a:lnTo>
                    <a:pt x="882777" y="88391"/>
                  </a:lnTo>
                  <a:lnTo>
                    <a:pt x="125222" y="88391"/>
                  </a:lnTo>
                  <a:lnTo>
                    <a:pt x="76455" y="81438"/>
                  </a:lnTo>
                  <a:lnTo>
                    <a:pt x="36655" y="62483"/>
                  </a:lnTo>
                  <a:lnTo>
                    <a:pt x="9832" y="3438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392673" y="2598420"/>
            <a:ext cx="5013325" cy="302260"/>
            <a:chOff x="5392673" y="2598420"/>
            <a:chExt cx="5013325" cy="302260"/>
          </a:xfrm>
        </p:grpSpPr>
        <p:sp>
          <p:nvSpPr>
            <p:cNvPr id="24" name="object 24"/>
            <p:cNvSpPr/>
            <p:nvPr/>
          </p:nvSpPr>
          <p:spPr>
            <a:xfrm>
              <a:off x="5394910" y="2609575"/>
              <a:ext cx="5010986" cy="2904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02198" y="2607945"/>
              <a:ext cx="4936490" cy="196850"/>
            </a:xfrm>
            <a:custGeom>
              <a:avLst/>
              <a:gdLst/>
              <a:ahLst/>
              <a:cxnLst/>
              <a:rect l="l" t="t" r="r" b="b"/>
              <a:pathLst>
                <a:path w="4936490" h="196850">
                  <a:moveTo>
                    <a:pt x="4936235" y="0"/>
                  </a:moveTo>
                  <a:lnTo>
                    <a:pt x="4925292" y="38236"/>
                  </a:lnTo>
                  <a:lnTo>
                    <a:pt x="4895453" y="69484"/>
                  </a:lnTo>
                  <a:lnTo>
                    <a:pt x="4851207" y="90564"/>
                  </a:lnTo>
                  <a:lnTo>
                    <a:pt x="4797044" y="98297"/>
                  </a:lnTo>
                  <a:lnTo>
                    <a:pt x="1747139" y="98297"/>
                  </a:lnTo>
                  <a:lnTo>
                    <a:pt x="1692975" y="106031"/>
                  </a:lnTo>
                  <a:lnTo>
                    <a:pt x="1648729" y="127111"/>
                  </a:lnTo>
                  <a:lnTo>
                    <a:pt x="1618890" y="158359"/>
                  </a:lnTo>
                  <a:lnTo>
                    <a:pt x="1607947" y="196595"/>
                  </a:lnTo>
                  <a:lnTo>
                    <a:pt x="1597001" y="158359"/>
                  </a:lnTo>
                  <a:lnTo>
                    <a:pt x="1567148" y="127111"/>
                  </a:lnTo>
                  <a:lnTo>
                    <a:pt x="1522864" y="106031"/>
                  </a:lnTo>
                  <a:lnTo>
                    <a:pt x="1468627" y="98297"/>
                  </a:lnTo>
                  <a:lnTo>
                    <a:pt x="139191" y="98297"/>
                  </a:lnTo>
                  <a:lnTo>
                    <a:pt x="85028" y="90564"/>
                  </a:lnTo>
                  <a:lnTo>
                    <a:pt x="40782" y="69484"/>
                  </a:lnTo>
                  <a:lnTo>
                    <a:pt x="10943" y="3823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0512" y="3114802"/>
            <a:ext cx="1751330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1800" i="1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filtered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7966" y="3758183"/>
            <a:ext cx="1602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Territory_Lookup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Customer_Lookup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6889" y="3108197"/>
            <a:ext cx="379730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Boolean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(True/False)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filter expression 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be evaluated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row of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4090" y="4025392"/>
            <a:ext cx="29387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Territory_Lookup[Country] </a:t>
            </a:r>
            <a:r>
              <a:rPr sz="1400" b="1" i="1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400" b="1" i="1" spc="-25" dirty="0">
                <a:solidFill>
                  <a:srgbClr val="252525"/>
                </a:solidFill>
                <a:latin typeface="Carlito"/>
                <a:cs typeface="Carlito"/>
              </a:rPr>
              <a:t> “</a:t>
            </a:r>
            <a:r>
              <a:rPr sz="1400" b="1" i="1" spc="-25" dirty="0">
                <a:solidFill>
                  <a:srgbClr val="E6AE00"/>
                </a:solidFill>
                <a:latin typeface="Carlito"/>
                <a:cs typeface="Carlito"/>
              </a:rPr>
              <a:t>USA</a:t>
            </a:r>
            <a:r>
              <a:rPr sz="1400" b="1" i="1" spc="-2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Calendar[Year]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1400" b="1" i="1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b="1" i="1" spc="-10" dirty="0">
                <a:solidFill>
                  <a:srgbClr val="E6AE00"/>
                </a:solidFill>
                <a:latin typeface="Carlito"/>
                <a:cs typeface="Carlito"/>
              </a:rPr>
              <a:t>1998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Products[Price]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&gt; </a:t>
            </a:r>
            <a:r>
              <a:rPr sz="1400" b="1" i="1" spc="-5" dirty="0">
                <a:solidFill>
                  <a:srgbClr val="E6AE00"/>
                </a:solidFill>
                <a:latin typeface="Carlito"/>
                <a:cs typeface="Carlito"/>
              </a:rPr>
              <a:t>[Overall </a:t>
            </a:r>
            <a:r>
              <a:rPr sz="1400" b="1" i="1" spc="-20" dirty="0">
                <a:solidFill>
                  <a:srgbClr val="E6AE00"/>
                </a:solidFill>
                <a:latin typeface="Carlito"/>
                <a:cs typeface="Carlito"/>
              </a:rPr>
              <a:t>Avg</a:t>
            </a:r>
            <a:r>
              <a:rPr sz="1400" b="1" i="1" spc="30" dirty="0">
                <a:solidFill>
                  <a:srgbClr val="E6AE00"/>
                </a:solidFill>
                <a:latin typeface="Carlito"/>
                <a:cs typeface="Carlito"/>
              </a:rPr>
              <a:t> </a:t>
            </a:r>
            <a:r>
              <a:rPr sz="1400" b="1" i="1" spc="-10" dirty="0">
                <a:solidFill>
                  <a:srgbClr val="E6AE00"/>
                </a:solidFill>
                <a:latin typeface="Carlito"/>
                <a:cs typeface="Carlito"/>
              </a:rPr>
              <a:t>Price]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363" y="2209292"/>
            <a:ext cx="4568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800" b="1" spc="-35" dirty="0">
                <a:solidFill>
                  <a:srgbClr val="E6AE00"/>
                </a:solidFill>
                <a:latin typeface="Carlito"/>
                <a:cs typeface="Carlito"/>
              </a:rPr>
              <a:t>FILTER</a:t>
            </a: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2800" spc="-35" dirty="0">
                <a:solidFill>
                  <a:srgbClr val="EC7C30"/>
                </a:solidFill>
                <a:latin typeface="Carlito"/>
                <a:cs typeface="Carlito"/>
              </a:rPr>
              <a:t>Table</a:t>
            </a: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,</a:t>
            </a:r>
            <a:r>
              <a:rPr sz="28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FilterExpression)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908" y="1227582"/>
            <a:ext cx="1905762" cy="557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1133" y="1224280"/>
            <a:ext cx="13373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26207" y="1227582"/>
            <a:ext cx="9358122" cy="555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20010" y="1325625"/>
            <a:ext cx="72313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table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that represents a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subset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another table </a:t>
            </a:r>
            <a:r>
              <a:rPr sz="2000" i="1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i="1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404040"/>
                </a:solidFill>
                <a:latin typeface="Carlito"/>
                <a:cs typeface="Carlito"/>
              </a:rPr>
              <a:t>expression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5510" y="5202978"/>
            <a:ext cx="11467465" cy="1220470"/>
            <a:chOff x="385510" y="5202978"/>
            <a:chExt cx="11467465" cy="1220470"/>
          </a:xfrm>
        </p:grpSpPr>
        <p:sp>
          <p:nvSpPr>
            <p:cNvPr id="12" name="object 12"/>
            <p:cNvSpPr/>
            <p:nvPr/>
          </p:nvSpPr>
          <p:spPr>
            <a:xfrm>
              <a:off x="385510" y="5202978"/>
              <a:ext cx="11467399" cy="1220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816" y="5250941"/>
              <a:ext cx="11285220" cy="1037590"/>
            </a:xfrm>
            <a:custGeom>
              <a:avLst/>
              <a:gdLst/>
              <a:ahLst/>
              <a:cxnLst/>
              <a:rect l="l" t="t" r="r" b="b"/>
              <a:pathLst>
                <a:path w="11285220" h="1037589">
                  <a:moveTo>
                    <a:pt x="11285220" y="0"/>
                  </a:moveTo>
                  <a:lnTo>
                    <a:pt x="0" y="0"/>
                  </a:lnTo>
                  <a:lnTo>
                    <a:pt x="0" y="1037081"/>
                  </a:lnTo>
                  <a:lnTo>
                    <a:pt x="11285220" y="1037081"/>
                  </a:lnTo>
                  <a:lnTo>
                    <a:pt x="11285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1970" y="5405627"/>
              <a:ext cx="770381" cy="7993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2816" y="5250941"/>
            <a:ext cx="11285220" cy="10375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021080">
              <a:lnSpc>
                <a:spcPts val="2365"/>
              </a:lnSpc>
              <a:spcBef>
                <a:spcPts val="555"/>
              </a:spcBef>
            </a:pPr>
            <a:r>
              <a:rPr sz="2000" b="1" spc="-15" dirty="0">
                <a:solidFill>
                  <a:srgbClr val="FFC000"/>
                </a:solidFill>
                <a:latin typeface="Carlito"/>
                <a:cs typeface="Carlito"/>
              </a:rPr>
              <a:t>PRO</a:t>
            </a: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 TIP:</a:t>
            </a:r>
            <a:endParaRPr sz="2000">
              <a:latin typeface="Carlito"/>
              <a:cs typeface="Carlito"/>
            </a:endParaRPr>
          </a:p>
          <a:p>
            <a:pPr marL="1040130">
              <a:lnSpc>
                <a:spcPts val="2125"/>
              </a:lnSpc>
            </a:pPr>
            <a:r>
              <a:rPr sz="1800" i="1" spc="-5" dirty="0">
                <a:latin typeface="Carlito"/>
                <a:cs typeface="Carlito"/>
              </a:rPr>
              <a:t>Since </a:t>
            </a:r>
            <a:r>
              <a:rPr sz="1800" i="1" spc="-25" dirty="0">
                <a:latin typeface="Carlito"/>
                <a:cs typeface="Carlito"/>
              </a:rPr>
              <a:t>FILTER </a:t>
            </a:r>
            <a:r>
              <a:rPr sz="1800" i="1" spc="-10" dirty="0">
                <a:latin typeface="Carlito"/>
                <a:cs typeface="Carlito"/>
              </a:rPr>
              <a:t>iterates </a:t>
            </a:r>
            <a:r>
              <a:rPr sz="1800" i="1" dirty="0">
                <a:latin typeface="Carlito"/>
                <a:cs typeface="Carlito"/>
              </a:rPr>
              <a:t>through each </a:t>
            </a:r>
            <a:r>
              <a:rPr sz="1800" i="1" spc="-5" dirty="0">
                <a:latin typeface="Carlito"/>
                <a:cs typeface="Carlito"/>
              </a:rPr>
              <a:t>row </a:t>
            </a:r>
            <a:r>
              <a:rPr sz="1800" i="1" dirty="0">
                <a:latin typeface="Carlito"/>
                <a:cs typeface="Carlito"/>
              </a:rPr>
              <a:t>in a </a:t>
            </a:r>
            <a:r>
              <a:rPr sz="1800" i="1" spc="-10" dirty="0">
                <a:latin typeface="Carlito"/>
                <a:cs typeface="Carlito"/>
              </a:rPr>
              <a:t>table, </a:t>
            </a:r>
            <a:r>
              <a:rPr sz="1800" i="1" dirty="0">
                <a:latin typeface="Carlito"/>
                <a:cs typeface="Carlito"/>
              </a:rPr>
              <a:t>it </a:t>
            </a:r>
            <a:r>
              <a:rPr sz="1800" i="1" spc="-10" dirty="0">
                <a:latin typeface="Carlito"/>
                <a:cs typeface="Carlito"/>
              </a:rPr>
              <a:t>can </a:t>
            </a:r>
            <a:r>
              <a:rPr sz="1800" i="1" spc="-5" dirty="0">
                <a:latin typeface="Carlito"/>
                <a:cs typeface="Carlito"/>
              </a:rPr>
              <a:t>be slow and processor-intensive; don’t use</a:t>
            </a:r>
            <a:r>
              <a:rPr sz="1800" i="1" spc="120" dirty="0">
                <a:latin typeface="Carlito"/>
                <a:cs typeface="Carlito"/>
              </a:rPr>
              <a:t> </a:t>
            </a:r>
            <a:r>
              <a:rPr sz="1800" i="1" spc="-30" dirty="0">
                <a:latin typeface="Carlito"/>
                <a:cs typeface="Carlito"/>
              </a:rPr>
              <a:t>FILTER</a:t>
            </a:r>
            <a:endParaRPr sz="1800">
              <a:latin typeface="Carlito"/>
              <a:cs typeface="Carlito"/>
            </a:endParaRPr>
          </a:p>
          <a:p>
            <a:pPr marL="1040130">
              <a:lnSpc>
                <a:spcPct val="100000"/>
              </a:lnSpc>
            </a:pPr>
            <a:r>
              <a:rPr sz="1800" i="1" dirty="0">
                <a:latin typeface="Carlito"/>
                <a:cs typeface="Carlito"/>
              </a:rPr>
              <a:t>if a </a:t>
            </a:r>
            <a:r>
              <a:rPr sz="1800" i="1" spc="-30" dirty="0">
                <a:latin typeface="Carlito"/>
                <a:cs typeface="Carlito"/>
              </a:rPr>
              <a:t>CALCULATE </a:t>
            </a:r>
            <a:r>
              <a:rPr sz="1800" i="1" spc="-5" dirty="0">
                <a:latin typeface="Carlito"/>
                <a:cs typeface="Carlito"/>
              </a:rPr>
              <a:t>function will </a:t>
            </a:r>
            <a:r>
              <a:rPr sz="1800" i="1" spc="-10" dirty="0">
                <a:latin typeface="Carlito"/>
                <a:cs typeface="Carlito"/>
              </a:rPr>
              <a:t>accomplish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5" dirty="0">
                <a:latin typeface="Carlito"/>
                <a:cs typeface="Carlito"/>
              </a:rPr>
              <a:t>same</a:t>
            </a:r>
            <a:r>
              <a:rPr sz="1800" i="1" spc="45" dirty="0">
                <a:latin typeface="Carlito"/>
                <a:cs typeface="Carlito"/>
              </a:rPr>
              <a:t> </a:t>
            </a:r>
            <a:r>
              <a:rPr sz="1800" i="1" dirty="0">
                <a:latin typeface="Carlito"/>
                <a:cs typeface="Carlito"/>
              </a:rPr>
              <a:t>thing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4652" y="2454198"/>
            <a:ext cx="3082290" cy="13030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solidFill>
                  <a:srgbClr val="D6B00E"/>
                </a:solidFill>
                <a:latin typeface="Carlito"/>
                <a:cs typeface="Carlito"/>
              </a:rPr>
              <a:t>HEY THIS IS</a:t>
            </a:r>
            <a:r>
              <a:rPr sz="1800" b="1" spc="-20" dirty="0">
                <a:solidFill>
                  <a:srgbClr val="D6B00E"/>
                </a:solidFill>
                <a:latin typeface="Carlito"/>
                <a:cs typeface="Carlito"/>
              </a:rPr>
              <a:t> IMPORTANT!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20"/>
              </a:spcBef>
            </a:pPr>
            <a:r>
              <a:rPr sz="1500" spc="-25" dirty="0">
                <a:latin typeface="Carlito"/>
                <a:cs typeface="Carlito"/>
              </a:rPr>
              <a:t>FILTER </a:t>
            </a:r>
            <a:r>
              <a:rPr sz="1500" dirty="0">
                <a:latin typeface="Carlito"/>
                <a:cs typeface="Carlito"/>
              </a:rPr>
              <a:t>is </a:t>
            </a:r>
            <a:r>
              <a:rPr sz="1500" spc="-5" dirty="0">
                <a:latin typeface="Carlito"/>
                <a:cs typeface="Carlito"/>
              </a:rPr>
              <a:t>used </a:t>
            </a:r>
            <a:r>
              <a:rPr sz="1500" spc="-10" dirty="0">
                <a:latin typeface="Carlito"/>
                <a:cs typeface="Carlito"/>
              </a:rPr>
              <a:t>to </a:t>
            </a:r>
            <a:r>
              <a:rPr sz="1500" dirty="0">
                <a:latin typeface="Carlito"/>
                <a:cs typeface="Carlito"/>
              </a:rPr>
              <a:t>add </a:t>
            </a:r>
            <a:r>
              <a:rPr sz="1500" spc="-10" dirty="0">
                <a:latin typeface="Carlito"/>
                <a:cs typeface="Carlito"/>
              </a:rPr>
              <a:t>new </a:t>
            </a:r>
            <a:r>
              <a:rPr sz="1500" spc="-5" dirty="0">
                <a:latin typeface="Carlito"/>
                <a:cs typeface="Carlito"/>
              </a:rPr>
              <a:t>filter </a:t>
            </a:r>
            <a:r>
              <a:rPr sz="1500" spc="-15" dirty="0">
                <a:latin typeface="Carlito"/>
                <a:cs typeface="Carlito"/>
              </a:rPr>
              <a:t>context,  </a:t>
            </a:r>
            <a:r>
              <a:rPr sz="1500" dirty="0">
                <a:latin typeface="Carlito"/>
                <a:cs typeface="Carlito"/>
              </a:rPr>
              <a:t>and </a:t>
            </a:r>
            <a:r>
              <a:rPr sz="1500" spc="-5" dirty="0">
                <a:latin typeface="Carlito"/>
                <a:cs typeface="Carlito"/>
              </a:rPr>
              <a:t>can handle </a:t>
            </a:r>
            <a:r>
              <a:rPr sz="1500" b="1" i="1" dirty="0">
                <a:latin typeface="Carlito"/>
                <a:cs typeface="Carlito"/>
              </a:rPr>
              <a:t>more </a:t>
            </a:r>
            <a:r>
              <a:rPr sz="1500" b="1" i="1" spc="-10" dirty="0">
                <a:latin typeface="Carlito"/>
                <a:cs typeface="Carlito"/>
              </a:rPr>
              <a:t>complex filter  expressions </a:t>
            </a:r>
            <a:r>
              <a:rPr sz="1500" dirty="0">
                <a:latin typeface="Carlito"/>
                <a:cs typeface="Carlito"/>
              </a:rPr>
              <a:t>than </a:t>
            </a:r>
            <a:r>
              <a:rPr sz="1500" spc="-20" dirty="0">
                <a:latin typeface="Carlito"/>
                <a:cs typeface="Carlito"/>
              </a:rPr>
              <a:t>CALCULATE </a:t>
            </a:r>
            <a:r>
              <a:rPr sz="1500" spc="-5" dirty="0">
                <a:latin typeface="Carlito"/>
                <a:cs typeface="Carlito"/>
              </a:rPr>
              <a:t>(</a:t>
            </a:r>
            <a:r>
              <a:rPr sz="1500" i="1" spc="-5" dirty="0">
                <a:latin typeface="Carlito"/>
                <a:cs typeface="Carlito"/>
              </a:rPr>
              <a:t>by  referencing </a:t>
            </a:r>
            <a:r>
              <a:rPr sz="1500" i="1" dirty="0">
                <a:latin typeface="Carlito"/>
                <a:cs typeface="Carlito"/>
              </a:rPr>
              <a:t>measures, </a:t>
            </a:r>
            <a:r>
              <a:rPr sz="1500" i="1" spc="-10" dirty="0">
                <a:latin typeface="Carlito"/>
                <a:cs typeface="Carlito"/>
              </a:rPr>
              <a:t>for </a:t>
            </a:r>
            <a:r>
              <a:rPr sz="1500" i="1" spc="-15" dirty="0">
                <a:latin typeface="Carlito"/>
                <a:cs typeface="Carlito"/>
              </a:rPr>
              <a:t>example</a:t>
            </a:r>
            <a:r>
              <a:rPr sz="1500" spc="-15" dirty="0">
                <a:latin typeface="Carlito"/>
                <a:cs typeface="Carlito"/>
              </a:rPr>
              <a:t>)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4652" y="3884421"/>
            <a:ext cx="30797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rlito"/>
                <a:cs typeface="Carlito"/>
              </a:rPr>
              <a:t>Since </a:t>
            </a:r>
            <a:r>
              <a:rPr sz="1500" spc="-25" dirty="0">
                <a:latin typeface="Carlito"/>
                <a:cs typeface="Carlito"/>
              </a:rPr>
              <a:t>FILTER </a:t>
            </a:r>
            <a:r>
              <a:rPr sz="1500" spc="-5" dirty="0">
                <a:latin typeface="Carlito"/>
                <a:cs typeface="Carlito"/>
              </a:rPr>
              <a:t>returns </a:t>
            </a:r>
            <a:r>
              <a:rPr sz="1500" dirty="0">
                <a:latin typeface="Carlito"/>
                <a:cs typeface="Carlito"/>
              </a:rPr>
              <a:t>an </a:t>
            </a:r>
            <a:r>
              <a:rPr sz="1500" spc="-10" dirty="0">
                <a:latin typeface="Carlito"/>
                <a:cs typeface="Carlito"/>
              </a:rPr>
              <a:t>entire </a:t>
            </a:r>
            <a:r>
              <a:rPr sz="1500" spc="-5" dirty="0">
                <a:latin typeface="Carlito"/>
                <a:cs typeface="Carlito"/>
              </a:rPr>
              <a:t>table, </a:t>
            </a:r>
            <a:r>
              <a:rPr sz="1500" spc="-15" dirty="0">
                <a:latin typeface="Carlito"/>
                <a:cs typeface="Carlito"/>
              </a:rPr>
              <a:t>it’s  </a:t>
            </a:r>
            <a:r>
              <a:rPr sz="1500" spc="-5" dirty="0">
                <a:latin typeface="Carlito"/>
                <a:cs typeface="Carlito"/>
              </a:rPr>
              <a:t>almost </a:t>
            </a:r>
            <a:r>
              <a:rPr sz="1500" spc="-15" dirty="0">
                <a:latin typeface="Carlito"/>
                <a:cs typeface="Carlito"/>
              </a:rPr>
              <a:t>always </a:t>
            </a:r>
            <a:r>
              <a:rPr sz="1500" spc="-5" dirty="0">
                <a:latin typeface="Carlito"/>
                <a:cs typeface="Carlito"/>
              </a:rPr>
              <a:t>used </a:t>
            </a:r>
            <a:r>
              <a:rPr sz="1500" dirty="0">
                <a:latin typeface="Carlito"/>
                <a:cs typeface="Carlito"/>
              </a:rPr>
              <a:t>as an </a:t>
            </a:r>
            <a:r>
              <a:rPr sz="1500" i="1" dirty="0">
                <a:latin typeface="Carlito"/>
                <a:cs typeface="Carlito"/>
              </a:rPr>
              <a:t>input </a:t>
            </a:r>
            <a:r>
              <a:rPr sz="1500" spc="-10" dirty="0">
                <a:latin typeface="Carlito"/>
                <a:cs typeface="Carlito"/>
              </a:rPr>
              <a:t>to </a:t>
            </a:r>
            <a:r>
              <a:rPr sz="1500" spc="-5" dirty="0">
                <a:latin typeface="Carlito"/>
                <a:cs typeface="Carlito"/>
              </a:rPr>
              <a:t>other  functions, </a:t>
            </a:r>
            <a:r>
              <a:rPr sz="1500" spc="-15" dirty="0">
                <a:latin typeface="Carlito"/>
                <a:cs typeface="Carlito"/>
              </a:rPr>
              <a:t>like </a:t>
            </a:r>
            <a:r>
              <a:rPr sz="1500" spc="-20" dirty="0">
                <a:latin typeface="Carlito"/>
                <a:cs typeface="Carlito"/>
              </a:rPr>
              <a:t>CALCULATE </a:t>
            </a:r>
            <a:r>
              <a:rPr sz="1500" spc="-5" dirty="0">
                <a:latin typeface="Carlito"/>
                <a:cs typeface="Carlito"/>
              </a:rPr>
              <a:t>or</a:t>
            </a:r>
            <a:r>
              <a:rPr sz="1500" spc="25" dirty="0">
                <a:latin typeface="Carlito"/>
                <a:cs typeface="Carlito"/>
              </a:rPr>
              <a:t> </a:t>
            </a:r>
            <a:r>
              <a:rPr sz="1500" spc="-5" dirty="0">
                <a:latin typeface="Carlito"/>
                <a:cs typeface="Carlito"/>
              </a:rPr>
              <a:t>SUMX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4438" y="2321686"/>
            <a:ext cx="4281170" cy="2484120"/>
            <a:chOff x="7314438" y="2321686"/>
            <a:chExt cx="4281170" cy="2484120"/>
          </a:xfrm>
        </p:grpSpPr>
        <p:sp>
          <p:nvSpPr>
            <p:cNvPr id="19" name="object 19"/>
            <p:cNvSpPr/>
            <p:nvPr/>
          </p:nvSpPr>
          <p:spPr>
            <a:xfrm>
              <a:off x="7721727" y="2334386"/>
              <a:ext cx="3861435" cy="2458720"/>
            </a:xfrm>
            <a:custGeom>
              <a:avLst/>
              <a:gdLst/>
              <a:ahLst/>
              <a:cxnLst/>
              <a:rect l="l" t="t" r="r" b="b"/>
              <a:pathLst>
                <a:path w="3861434" h="2458720">
                  <a:moveTo>
                    <a:pt x="0" y="2458212"/>
                  </a:moveTo>
                  <a:lnTo>
                    <a:pt x="3861054" y="2458212"/>
                  </a:lnTo>
                  <a:lnTo>
                    <a:pt x="3861054" y="0"/>
                  </a:lnTo>
                  <a:lnTo>
                    <a:pt x="0" y="0"/>
                  </a:lnTo>
                  <a:lnTo>
                    <a:pt x="0" y="2458212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4438" y="3102101"/>
              <a:ext cx="822198" cy="822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560059" y="242569"/>
            <a:ext cx="10712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FI</a:t>
            </a:r>
            <a:r>
              <a:rPr sz="3200" b="0" spc="-240" dirty="0">
                <a:latin typeface="Carlito"/>
                <a:cs typeface="Carlito"/>
              </a:rPr>
              <a:t>L</a:t>
            </a:r>
            <a:r>
              <a:rPr sz="3200" b="0" spc="-10" dirty="0">
                <a:latin typeface="Carlito"/>
                <a:cs typeface="Carlito"/>
              </a:rPr>
              <a:t>TER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729483" y="2712720"/>
            <a:ext cx="2413000" cy="304165"/>
            <a:chOff x="2729483" y="2712720"/>
            <a:chExt cx="2413000" cy="304165"/>
          </a:xfrm>
        </p:grpSpPr>
        <p:sp>
          <p:nvSpPr>
            <p:cNvPr id="24" name="object 24"/>
            <p:cNvSpPr/>
            <p:nvPr/>
          </p:nvSpPr>
          <p:spPr>
            <a:xfrm>
              <a:off x="2731727" y="2724073"/>
              <a:ext cx="2410269" cy="292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39008" y="2722245"/>
              <a:ext cx="2335530" cy="199390"/>
            </a:xfrm>
            <a:custGeom>
              <a:avLst/>
              <a:gdLst/>
              <a:ahLst/>
              <a:cxnLst/>
              <a:rect l="l" t="t" r="r" b="b"/>
              <a:pathLst>
                <a:path w="2335529" h="199389">
                  <a:moveTo>
                    <a:pt x="2335530" y="0"/>
                  </a:moveTo>
                  <a:lnTo>
                    <a:pt x="2324453" y="38683"/>
                  </a:lnTo>
                  <a:lnTo>
                    <a:pt x="2294255" y="70294"/>
                  </a:lnTo>
                  <a:lnTo>
                    <a:pt x="2249483" y="91618"/>
                  </a:lnTo>
                  <a:lnTo>
                    <a:pt x="2194687" y="99440"/>
                  </a:lnTo>
                  <a:lnTo>
                    <a:pt x="1382776" y="99440"/>
                  </a:lnTo>
                  <a:lnTo>
                    <a:pt x="1327925" y="107263"/>
                  </a:lnTo>
                  <a:lnTo>
                    <a:pt x="1283160" y="128587"/>
                  </a:lnTo>
                  <a:lnTo>
                    <a:pt x="1252991" y="160198"/>
                  </a:lnTo>
                  <a:lnTo>
                    <a:pt x="1241933" y="198881"/>
                  </a:lnTo>
                  <a:lnTo>
                    <a:pt x="1230854" y="160198"/>
                  </a:lnTo>
                  <a:lnTo>
                    <a:pt x="1200642" y="128587"/>
                  </a:lnTo>
                  <a:lnTo>
                    <a:pt x="1155832" y="107263"/>
                  </a:lnTo>
                  <a:lnTo>
                    <a:pt x="1100963" y="99440"/>
                  </a:lnTo>
                  <a:lnTo>
                    <a:pt x="140843" y="99440"/>
                  </a:lnTo>
                  <a:lnTo>
                    <a:pt x="86046" y="91618"/>
                  </a:lnTo>
                  <a:lnTo>
                    <a:pt x="41275" y="70294"/>
                  </a:lnTo>
                  <a:lnTo>
                    <a:pt x="11076" y="3868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560194" y="2650489"/>
            <a:ext cx="762000" cy="457834"/>
          </a:xfrm>
          <a:custGeom>
            <a:avLst/>
            <a:gdLst/>
            <a:ahLst/>
            <a:cxnLst/>
            <a:rect l="l" t="t" r="r" b="b"/>
            <a:pathLst>
              <a:path w="762000" h="457835">
                <a:moveTo>
                  <a:pt x="0" y="372363"/>
                </a:moveTo>
                <a:lnTo>
                  <a:pt x="6858" y="457326"/>
                </a:lnTo>
                <a:lnTo>
                  <a:pt x="67740" y="403479"/>
                </a:lnTo>
                <a:lnTo>
                  <a:pt x="38735" y="403479"/>
                </a:lnTo>
                <a:lnTo>
                  <a:pt x="22479" y="393446"/>
                </a:lnTo>
                <a:lnTo>
                  <a:pt x="28421" y="383865"/>
                </a:lnTo>
                <a:lnTo>
                  <a:pt x="0" y="372363"/>
                </a:lnTo>
                <a:close/>
              </a:path>
              <a:path w="762000" h="457835">
                <a:moveTo>
                  <a:pt x="28421" y="383865"/>
                </a:moveTo>
                <a:lnTo>
                  <a:pt x="22479" y="393446"/>
                </a:lnTo>
                <a:lnTo>
                  <a:pt x="38735" y="403479"/>
                </a:lnTo>
                <a:lnTo>
                  <a:pt x="46403" y="391142"/>
                </a:lnTo>
                <a:lnTo>
                  <a:pt x="28421" y="383865"/>
                </a:lnTo>
                <a:close/>
              </a:path>
              <a:path w="762000" h="457835">
                <a:moveTo>
                  <a:pt x="46403" y="391142"/>
                </a:moveTo>
                <a:lnTo>
                  <a:pt x="38735" y="403479"/>
                </a:lnTo>
                <a:lnTo>
                  <a:pt x="67740" y="403479"/>
                </a:lnTo>
                <a:lnTo>
                  <a:pt x="70612" y="400938"/>
                </a:lnTo>
                <a:lnTo>
                  <a:pt x="46403" y="391142"/>
                </a:lnTo>
                <a:close/>
              </a:path>
              <a:path w="762000" h="457835">
                <a:moveTo>
                  <a:pt x="501650" y="225806"/>
                </a:moveTo>
                <a:lnTo>
                  <a:pt x="464312" y="234950"/>
                </a:lnTo>
                <a:lnTo>
                  <a:pt x="425831" y="243967"/>
                </a:lnTo>
                <a:lnTo>
                  <a:pt x="271525" y="278764"/>
                </a:lnTo>
                <a:lnTo>
                  <a:pt x="235712" y="287274"/>
                </a:lnTo>
                <a:lnTo>
                  <a:pt x="186562" y="300100"/>
                </a:lnTo>
                <a:lnTo>
                  <a:pt x="144780" y="312927"/>
                </a:lnTo>
                <a:lnTo>
                  <a:pt x="102362" y="330200"/>
                </a:lnTo>
                <a:lnTo>
                  <a:pt x="57023" y="355726"/>
                </a:lnTo>
                <a:lnTo>
                  <a:pt x="28421" y="383865"/>
                </a:lnTo>
                <a:lnTo>
                  <a:pt x="46403" y="391142"/>
                </a:lnTo>
                <a:lnTo>
                  <a:pt x="49076" y="386842"/>
                </a:lnTo>
                <a:lnTo>
                  <a:pt x="48514" y="386842"/>
                </a:lnTo>
                <a:lnTo>
                  <a:pt x="50418" y="384683"/>
                </a:lnTo>
                <a:lnTo>
                  <a:pt x="51015" y="384683"/>
                </a:lnTo>
                <a:lnTo>
                  <a:pt x="57343" y="379222"/>
                </a:lnTo>
                <a:lnTo>
                  <a:pt x="57150" y="379222"/>
                </a:lnTo>
                <a:lnTo>
                  <a:pt x="67848" y="371475"/>
                </a:lnTo>
                <a:lnTo>
                  <a:pt x="67691" y="371475"/>
                </a:lnTo>
                <a:lnTo>
                  <a:pt x="79871" y="363600"/>
                </a:lnTo>
                <a:lnTo>
                  <a:pt x="94257" y="355600"/>
                </a:lnTo>
                <a:lnTo>
                  <a:pt x="94106" y="355600"/>
                </a:lnTo>
                <a:lnTo>
                  <a:pt x="110743" y="347218"/>
                </a:lnTo>
                <a:lnTo>
                  <a:pt x="110924" y="347218"/>
                </a:lnTo>
                <a:lnTo>
                  <a:pt x="119634" y="343281"/>
                </a:lnTo>
                <a:lnTo>
                  <a:pt x="119506" y="343281"/>
                </a:lnTo>
                <a:lnTo>
                  <a:pt x="129159" y="339089"/>
                </a:lnTo>
                <a:lnTo>
                  <a:pt x="139573" y="335025"/>
                </a:lnTo>
                <a:lnTo>
                  <a:pt x="150782" y="330962"/>
                </a:lnTo>
                <a:lnTo>
                  <a:pt x="163575" y="326771"/>
                </a:lnTo>
                <a:lnTo>
                  <a:pt x="177292" y="322580"/>
                </a:lnTo>
                <a:lnTo>
                  <a:pt x="191897" y="318388"/>
                </a:lnTo>
                <a:lnTo>
                  <a:pt x="191643" y="318388"/>
                </a:lnTo>
                <a:lnTo>
                  <a:pt x="207137" y="314198"/>
                </a:lnTo>
                <a:lnTo>
                  <a:pt x="223393" y="310007"/>
                </a:lnTo>
                <a:lnTo>
                  <a:pt x="240284" y="305815"/>
                </a:lnTo>
                <a:lnTo>
                  <a:pt x="240156" y="305815"/>
                </a:lnTo>
                <a:lnTo>
                  <a:pt x="275844" y="297307"/>
                </a:lnTo>
                <a:lnTo>
                  <a:pt x="430149" y="262636"/>
                </a:lnTo>
                <a:lnTo>
                  <a:pt x="506222" y="244348"/>
                </a:lnTo>
                <a:lnTo>
                  <a:pt x="541782" y="234950"/>
                </a:lnTo>
                <a:lnTo>
                  <a:pt x="558800" y="230250"/>
                </a:lnTo>
                <a:lnTo>
                  <a:pt x="573003" y="225933"/>
                </a:lnTo>
                <a:lnTo>
                  <a:pt x="501523" y="225933"/>
                </a:lnTo>
                <a:close/>
              </a:path>
              <a:path w="762000" h="457835">
                <a:moveTo>
                  <a:pt x="50418" y="384683"/>
                </a:moveTo>
                <a:lnTo>
                  <a:pt x="48514" y="386842"/>
                </a:lnTo>
                <a:lnTo>
                  <a:pt x="49728" y="385793"/>
                </a:lnTo>
                <a:lnTo>
                  <a:pt x="50418" y="384683"/>
                </a:lnTo>
                <a:close/>
              </a:path>
              <a:path w="762000" h="457835">
                <a:moveTo>
                  <a:pt x="49728" y="385793"/>
                </a:moveTo>
                <a:lnTo>
                  <a:pt x="48514" y="386842"/>
                </a:lnTo>
                <a:lnTo>
                  <a:pt x="49076" y="386842"/>
                </a:lnTo>
                <a:lnTo>
                  <a:pt x="49728" y="385793"/>
                </a:lnTo>
                <a:close/>
              </a:path>
              <a:path w="762000" h="457835">
                <a:moveTo>
                  <a:pt x="51015" y="384683"/>
                </a:moveTo>
                <a:lnTo>
                  <a:pt x="50418" y="384683"/>
                </a:lnTo>
                <a:lnTo>
                  <a:pt x="49728" y="385793"/>
                </a:lnTo>
                <a:lnTo>
                  <a:pt x="51015" y="384683"/>
                </a:lnTo>
                <a:close/>
              </a:path>
              <a:path w="762000" h="457835">
                <a:moveTo>
                  <a:pt x="57785" y="378840"/>
                </a:moveTo>
                <a:lnTo>
                  <a:pt x="57150" y="379222"/>
                </a:lnTo>
                <a:lnTo>
                  <a:pt x="57343" y="379222"/>
                </a:lnTo>
                <a:lnTo>
                  <a:pt x="57785" y="378840"/>
                </a:lnTo>
                <a:close/>
              </a:path>
              <a:path w="762000" h="457835">
                <a:moveTo>
                  <a:pt x="68199" y="371221"/>
                </a:moveTo>
                <a:lnTo>
                  <a:pt x="67691" y="371475"/>
                </a:lnTo>
                <a:lnTo>
                  <a:pt x="67848" y="371475"/>
                </a:lnTo>
                <a:lnTo>
                  <a:pt x="68199" y="371221"/>
                </a:lnTo>
                <a:close/>
              </a:path>
              <a:path w="762000" h="457835">
                <a:moveTo>
                  <a:pt x="80263" y="363347"/>
                </a:moveTo>
                <a:lnTo>
                  <a:pt x="79756" y="363600"/>
                </a:lnTo>
                <a:lnTo>
                  <a:pt x="80263" y="363347"/>
                </a:lnTo>
                <a:close/>
              </a:path>
              <a:path w="762000" h="457835">
                <a:moveTo>
                  <a:pt x="94487" y="355473"/>
                </a:moveTo>
                <a:lnTo>
                  <a:pt x="94106" y="355600"/>
                </a:lnTo>
                <a:lnTo>
                  <a:pt x="94257" y="355600"/>
                </a:lnTo>
                <a:lnTo>
                  <a:pt x="94487" y="355473"/>
                </a:lnTo>
                <a:close/>
              </a:path>
              <a:path w="762000" h="457835">
                <a:moveTo>
                  <a:pt x="110924" y="347218"/>
                </a:moveTo>
                <a:lnTo>
                  <a:pt x="110743" y="347218"/>
                </a:lnTo>
                <a:lnTo>
                  <a:pt x="110362" y="347472"/>
                </a:lnTo>
                <a:lnTo>
                  <a:pt x="110924" y="347218"/>
                </a:lnTo>
                <a:close/>
              </a:path>
              <a:path w="762000" h="457835">
                <a:moveTo>
                  <a:pt x="129228" y="339089"/>
                </a:moveTo>
                <a:lnTo>
                  <a:pt x="128905" y="339217"/>
                </a:lnTo>
                <a:lnTo>
                  <a:pt x="129228" y="339089"/>
                </a:lnTo>
                <a:close/>
              </a:path>
              <a:path w="762000" h="457835">
                <a:moveTo>
                  <a:pt x="139666" y="335025"/>
                </a:moveTo>
                <a:lnTo>
                  <a:pt x="139319" y="335152"/>
                </a:lnTo>
                <a:lnTo>
                  <a:pt x="139666" y="335025"/>
                </a:lnTo>
                <a:close/>
              </a:path>
              <a:path w="762000" h="457835">
                <a:moveTo>
                  <a:pt x="599059" y="197485"/>
                </a:moveTo>
                <a:lnTo>
                  <a:pt x="584581" y="202437"/>
                </a:lnTo>
                <a:lnTo>
                  <a:pt x="584835" y="202437"/>
                </a:lnTo>
                <a:lnTo>
                  <a:pt x="553466" y="211962"/>
                </a:lnTo>
                <a:lnTo>
                  <a:pt x="536702" y="216535"/>
                </a:lnTo>
                <a:lnTo>
                  <a:pt x="501523" y="225933"/>
                </a:lnTo>
                <a:lnTo>
                  <a:pt x="573003" y="225933"/>
                </a:lnTo>
                <a:lnTo>
                  <a:pt x="619125" y="210565"/>
                </a:lnTo>
                <a:lnTo>
                  <a:pt x="649030" y="197612"/>
                </a:lnTo>
                <a:lnTo>
                  <a:pt x="598932" y="197612"/>
                </a:lnTo>
                <a:lnTo>
                  <a:pt x="599059" y="197485"/>
                </a:lnTo>
                <a:close/>
              </a:path>
              <a:path w="762000" h="457835">
                <a:moveTo>
                  <a:pt x="658643" y="192659"/>
                </a:moveTo>
                <a:lnTo>
                  <a:pt x="612648" y="192659"/>
                </a:lnTo>
                <a:lnTo>
                  <a:pt x="598932" y="197612"/>
                </a:lnTo>
                <a:lnTo>
                  <a:pt x="649030" y="197612"/>
                </a:lnTo>
                <a:lnTo>
                  <a:pt x="654685" y="194818"/>
                </a:lnTo>
                <a:lnTo>
                  <a:pt x="658643" y="192659"/>
                </a:lnTo>
                <a:close/>
              </a:path>
              <a:path w="762000" h="457835">
                <a:moveTo>
                  <a:pt x="675458" y="182880"/>
                </a:moveTo>
                <a:lnTo>
                  <a:pt x="636016" y="182880"/>
                </a:lnTo>
                <a:lnTo>
                  <a:pt x="624586" y="187960"/>
                </a:lnTo>
                <a:lnTo>
                  <a:pt x="612267" y="192786"/>
                </a:lnTo>
                <a:lnTo>
                  <a:pt x="612648" y="192659"/>
                </a:lnTo>
                <a:lnTo>
                  <a:pt x="658643" y="192659"/>
                </a:lnTo>
                <a:lnTo>
                  <a:pt x="664463" y="189484"/>
                </a:lnTo>
                <a:lnTo>
                  <a:pt x="673607" y="184023"/>
                </a:lnTo>
                <a:lnTo>
                  <a:pt x="675458" y="182880"/>
                </a:lnTo>
                <a:close/>
              </a:path>
              <a:path w="762000" h="457835">
                <a:moveTo>
                  <a:pt x="624840" y="187833"/>
                </a:moveTo>
                <a:lnTo>
                  <a:pt x="624517" y="187960"/>
                </a:lnTo>
                <a:lnTo>
                  <a:pt x="624840" y="187833"/>
                </a:lnTo>
                <a:close/>
              </a:path>
              <a:path w="762000" h="457835">
                <a:moveTo>
                  <a:pt x="683327" y="177926"/>
                </a:moveTo>
                <a:lnTo>
                  <a:pt x="646049" y="177926"/>
                </a:lnTo>
                <a:lnTo>
                  <a:pt x="635635" y="183007"/>
                </a:lnTo>
                <a:lnTo>
                  <a:pt x="636016" y="182880"/>
                </a:lnTo>
                <a:lnTo>
                  <a:pt x="675458" y="182880"/>
                </a:lnTo>
                <a:lnTo>
                  <a:pt x="682244" y="178688"/>
                </a:lnTo>
                <a:lnTo>
                  <a:pt x="683327" y="177926"/>
                </a:lnTo>
                <a:close/>
              </a:path>
              <a:path w="762000" h="457835">
                <a:moveTo>
                  <a:pt x="690533" y="172847"/>
                </a:moveTo>
                <a:lnTo>
                  <a:pt x="655193" y="172847"/>
                </a:lnTo>
                <a:lnTo>
                  <a:pt x="645668" y="178054"/>
                </a:lnTo>
                <a:lnTo>
                  <a:pt x="646049" y="177926"/>
                </a:lnTo>
                <a:lnTo>
                  <a:pt x="683327" y="177926"/>
                </a:lnTo>
                <a:lnTo>
                  <a:pt x="690533" y="172847"/>
                </a:lnTo>
                <a:close/>
              </a:path>
              <a:path w="762000" h="457835">
                <a:moveTo>
                  <a:pt x="696983" y="167767"/>
                </a:moveTo>
                <a:lnTo>
                  <a:pt x="663829" y="167767"/>
                </a:lnTo>
                <a:lnTo>
                  <a:pt x="654938" y="172974"/>
                </a:lnTo>
                <a:lnTo>
                  <a:pt x="655193" y="172847"/>
                </a:lnTo>
                <a:lnTo>
                  <a:pt x="690533" y="172847"/>
                </a:lnTo>
                <a:lnTo>
                  <a:pt x="696983" y="167767"/>
                </a:lnTo>
                <a:close/>
              </a:path>
              <a:path w="762000" h="457835">
                <a:moveTo>
                  <a:pt x="703433" y="162687"/>
                </a:moveTo>
                <a:lnTo>
                  <a:pt x="671830" y="162687"/>
                </a:lnTo>
                <a:lnTo>
                  <a:pt x="663575" y="167894"/>
                </a:lnTo>
                <a:lnTo>
                  <a:pt x="663829" y="167767"/>
                </a:lnTo>
                <a:lnTo>
                  <a:pt x="696983" y="167767"/>
                </a:lnTo>
                <a:lnTo>
                  <a:pt x="703433" y="162687"/>
                </a:lnTo>
                <a:close/>
              </a:path>
              <a:path w="762000" h="457835">
                <a:moveTo>
                  <a:pt x="709187" y="157480"/>
                </a:moveTo>
                <a:lnTo>
                  <a:pt x="679196" y="157480"/>
                </a:lnTo>
                <a:lnTo>
                  <a:pt x="671633" y="162810"/>
                </a:lnTo>
                <a:lnTo>
                  <a:pt x="671830" y="162687"/>
                </a:lnTo>
                <a:lnTo>
                  <a:pt x="703433" y="162687"/>
                </a:lnTo>
                <a:lnTo>
                  <a:pt x="704723" y="161671"/>
                </a:lnTo>
                <a:lnTo>
                  <a:pt x="709187" y="157480"/>
                </a:lnTo>
                <a:close/>
              </a:path>
              <a:path w="762000" h="457835">
                <a:moveTo>
                  <a:pt x="719892" y="146938"/>
                </a:moveTo>
                <a:lnTo>
                  <a:pt x="692657" y="146938"/>
                </a:lnTo>
                <a:lnTo>
                  <a:pt x="678815" y="157734"/>
                </a:lnTo>
                <a:lnTo>
                  <a:pt x="679196" y="157480"/>
                </a:lnTo>
                <a:lnTo>
                  <a:pt x="709187" y="157480"/>
                </a:lnTo>
                <a:lnTo>
                  <a:pt x="717169" y="149987"/>
                </a:lnTo>
                <a:lnTo>
                  <a:pt x="719892" y="146938"/>
                </a:lnTo>
                <a:close/>
              </a:path>
              <a:path w="762000" h="457835">
                <a:moveTo>
                  <a:pt x="729023" y="136398"/>
                </a:moveTo>
                <a:lnTo>
                  <a:pt x="703834" y="136398"/>
                </a:lnTo>
                <a:lnTo>
                  <a:pt x="692105" y="147369"/>
                </a:lnTo>
                <a:lnTo>
                  <a:pt x="692657" y="146938"/>
                </a:lnTo>
                <a:lnTo>
                  <a:pt x="719892" y="146938"/>
                </a:lnTo>
                <a:lnTo>
                  <a:pt x="727837" y="138049"/>
                </a:lnTo>
                <a:lnTo>
                  <a:pt x="729023" y="136398"/>
                </a:lnTo>
                <a:close/>
              </a:path>
              <a:path w="762000" h="457835">
                <a:moveTo>
                  <a:pt x="713232" y="125730"/>
                </a:moveTo>
                <a:lnTo>
                  <a:pt x="703199" y="136906"/>
                </a:lnTo>
                <a:lnTo>
                  <a:pt x="703834" y="136398"/>
                </a:lnTo>
                <a:lnTo>
                  <a:pt x="729023" y="136398"/>
                </a:lnTo>
                <a:lnTo>
                  <a:pt x="736143" y="126492"/>
                </a:lnTo>
                <a:lnTo>
                  <a:pt x="712724" y="126492"/>
                </a:lnTo>
                <a:lnTo>
                  <a:pt x="713232" y="125730"/>
                </a:lnTo>
                <a:close/>
              </a:path>
              <a:path w="762000" h="457835">
                <a:moveTo>
                  <a:pt x="742878" y="115062"/>
                </a:moveTo>
                <a:lnTo>
                  <a:pt x="720979" y="115062"/>
                </a:lnTo>
                <a:lnTo>
                  <a:pt x="720471" y="115824"/>
                </a:lnTo>
                <a:lnTo>
                  <a:pt x="712724" y="126492"/>
                </a:lnTo>
                <a:lnTo>
                  <a:pt x="736143" y="126492"/>
                </a:lnTo>
                <a:lnTo>
                  <a:pt x="736673" y="125730"/>
                </a:lnTo>
                <a:lnTo>
                  <a:pt x="742878" y="115062"/>
                </a:lnTo>
                <a:close/>
              </a:path>
              <a:path w="762000" h="457835">
                <a:moveTo>
                  <a:pt x="720647" y="115521"/>
                </a:moveTo>
                <a:lnTo>
                  <a:pt x="720428" y="115824"/>
                </a:lnTo>
                <a:lnTo>
                  <a:pt x="720647" y="115521"/>
                </a:lnTo>
                <a:close/>
              </a:path>
              <a:path w="762000" h="457835">
                <a:moveTo>
                  <a:pt x="720979" y="115062"/>
                </a:moveTo>
                <a:lnTo>
                  <a:pt x="720647" y="115521"/>
                </a:lnTo>
                <a:lnTo>
                  <a:pt x="720471" y="115824"/>
                </a:lnTo>
                <a:lnTo>
                  <a:pt x="720979" y="115062"/>
                </a:lnTo>
                <a:close/>
              </a:path>
              <a:path w="762000" h="457835">
                <a:moveTo>
                  <a:pt x="747995" y="104267"/>
                </a:moveTo>
                <a:lnTo>
                  <a:pt x="727202" y="104267"/>
                </a:lnTo>
                <a:lnTo>
                  <a:pt x="720647" y="115521"/>
                </a:lnTo>
                <a:lnTo>
                  <a:pt x="720979" y="115062"/>
                </a:lnTo>
                <a:lnTo>
                  <a:pt x="742878" y="115062"/>
                </a:lnTo>
                <a:lnTo>
                  <a:pt x="743838" y="113411"/>
                </a:lnTo>
                <a:lnTo>
                  <a:pt x="747995" y="104267"/>
                </a:lnTo>
                <a:close/>
              </a:path>
              <a:path w="762000" h="457835">
                <a:moveTo>
                  <a:pt x="732028" y="93345"/>
                </a:moveTo>
                <a:lnTo>
                  <a:pt x="726694" y="105029"/>
                </a:lnTo>
                <a:lnTo>
                  <a:pt x="727202" y="104267"/>
                </a:lnTo>
                <a:lnTo>
                  <a:pt x="747995" y="104267"/>
                </a:lnTo>
                <a:lnTo>
                  <a:pt x="749554" y="100837"/>
                </a:lnTo>
                <a:lnTo>
                  <a:pt x="751842" y="94234"/>
                </a:lnTo>
                <a:lnTo>
                  <a:pt x="731774" y="94234"/>
                </a:lnTo>
                <a:lnTo>
                  <a:pt x="732028" y="93345"/>
                </a:lnTo>
                <a:close/>
              </a:path>
              <a:path w="762000" h="457835">
                <a:moveTo>
                  <a:pt x="755427" y="82296"/>
                </a:moveTo>
                <a:lnTo>
                  <a:pt x="735838" y="82296"/>
                </a:lnTo>
                <a:lnTo>
                  <a:pt x="731774" y="94234"/>
                </a:lnTo>
                <a:lnTo>
                  <a:pt x="751842" y="94234"/>
                </a:lnTo>
                <a:lnTo>
                  <a:pt x="753999" y="88011"/>
                </a:lnTo>
                <a:lnTo>
                  <a:pt x="755427" y="82296"/>
                </a:lnTo>
                <a:close/>
              </a:path>
              <a:path w="762000" h="457835">
                <a:moveTo>
                  <a:pt x="757893" y="71120"/>
                </a:moveTo>
                <a:lnTo>
                  <a:pt x="738505" y="71120"/>
                </a:lnTo>
                <a:lnTo>
                  <a:pt x="738378" y="71755"/>
                </a:lnTo>
                <a:lnTo>
                  <a:pt x="735597" y="83001"/>
                </a:lnTo>
                <a:lnTo>
                  <a:pt x="735838" y="82296"/>
                </a:lnTo>
                <a:lnTo>
                  <a:pt x="755427" y="82296"/>
                </a:lnTo>
                <a:lnTo>
                  <a:pt x="757174" y="75311"/>
                </a:lnTo>
                <a:lnTo>
                  <a:pt x="757893" y="71120"/>
                </a:lnTo>
                <a:close/>
              </a:path>
              <a:path w="762000" h="457835">
                <a:moveTo>
                  <a:pt x="738455" y="71323"/>
                </a:moveTo>
                <a:lnTo>
                  <a:pt x="738349" y="71755"/>
                </a:lnTo>
                <a:lnTo>
                  <a:pt x="738455" y="71323"/>
                </a:lnTo>
                <a:close/>
              </a:path>
              <a:path w="762000" h="457835">
                <a:moveTo>
                  <a:pt x="759664" y="59689"/>
                </a:moveTo>
                <a:lnTo>
                  <a:pt x="740537" y="59689"/>
                </a:lnTo>
                <a:lnTo>
                  <a:pt x="738455" y="71323"/>
                </a:lnTo>
                <a:lnTo>
                  <a:pt x="738505" y="71120"/>
                </a:lnTo>
                <a:lnTo>
                  <a:pt x="757893" y="71120"/>
                </a:lnTo>
                <a:lnTo>
                  <a:pt x="759332" y="62737"/>
                </a:lnTo>
                <a:lnTo>
                  <a:pt x="759664" y="59689"/>
                </a:lnTo>
                <a:close/>
              </a:path>
              <a:path w="762000" h="457835">
                <a:moveTo>
                  <a:pt x="760819" y="48133"/>
                </a:moveTo>
                <a:lnTo>
                  <a:pt x="741807" y="48133"/>
                </a:lnTo>
                <a:lnTo>
                  <a:pt x="740410" y="60325"/>
                </a:lnTo>
                <a:lnTo>
                  <a:pt x="740537" y="59689"/>
                </a:lnTo>
                <a:lnTo>
                  <a:pt x="759664" y="59689"/>
                </a:lnTo>
                <a:lnTo>
                  <a:pt x="760730" y="49911"/>
                </a:lnTo>
                <a:lnTo>
                  <a:pt x="760819" y="48133"/>
                </a:lnTo>
                <a:close/>
              </a:path>
              <a:path w="762000" h="457835">
                <a:moveTo>
                  <a:pt x="761616" y="24511"/>
                </a:moveTo>
                <a:lnTo>
                  <a:pt x="742569" y="24511"/>
                </a:lnTo>
                <a:lnTo>
                  <a:pt x="742442" y="36830"/>
                </a:lnTo>
                <a:lnTo>
                  <a:pt x="742386" y="37337"/>
                </a:lnTo>
                <a:lnTo>
                  <a:pt x="741680" y="48640"/>
                </a:lnTo>
                <a:lnTo>
                  <a:pt x="741807" y="48133"/>
                </a:lnTo>
                <a:lnTo>
                  <a:pt x="760819" y="48133"/>
                </a:lnTo>
                <a:lnTo>
                  <a:pt x="761365" y="37337"/>
                </a:lnTo>
                <a:lnTo>
                  <a:pt x="761616" y="24511"/>
                </a:lnTo>
                <a:close/>
              </a:path>
              <a:path w="762000" h="457835">
                <a:moveTo>
                  <a:pt x="742442" y="36449"/>
                </a:moveTo>
                <a:lnTo>
                  <a:pt x="742418" y="36830"/>
                </a:lnTo>
                <a:lnTo>
                  <a:pt x="742442" y="36449"/>
                </a:lnTo>
                <a:close/>
              </a:path>
              <a:path w="762000" h="457835">
                <a:moveTo>
                  <a:pt x="761365" y="0"/>
                </a:moveTo>
                <a:lnTo>
                  <a:pt x="742315" y="254"/>
                </a:lnTo>
                <a:lnTo>
                  <a:pt x="742567" y="24638"/>
                </a:lnTo>
                <a:lnTo>
                  <a:pt x="742569" y="24511"/>
                </a:lnTo>
                <a:lnTo>
                  <a:pt x="761616" y="24511"/>
                </a:lnTo>
                <a:lnTo>
                  <a:pt x="7613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268" y="1123950"/>
            <a:ext cx="11358880" cy="137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rlito"/>
                <a:cs typeface="Carlito"/>
              </a:rPr>
              <a:t>Iterator </a:t>
            </a:r>
            <a:r>
              <a:rPr sz="2400" spc="-5" dirty="0">
                <a:latin typeface="Carlito"/>
                <a:cs typeface="Carlito"/>
              </a:rPr>
              <a:t>(or “</a:t>
            </a:r>
            <a:r>
              <a:rPr sz="2400" b="1" spc="-5" dirty="0">
                <a:latin typeface="Carlito"/>
                <a:cs typeface="Carlito"/>
              </a:rPr>
              <a:t>X</a:t>
            </a:r>
            <a:r>
              <a:rPr sz="2400" spc="-5" dirty="0">
                <a:latin typeface="Carlito"/>
                <a:cs typeface="Carlito"/>
              </a:rPr>
              <a:t>”) </a:t>
            </a:r>
            <a:r>
              <a:rPr sz="2400" b="1" spc="-5" dirty="0">
                <a:latin typeface="Carlito"/>
                <a:cs typeface="Carlito"/>
              </a:rPr>
              <a:t>functions </a:t>
            </a:r>
            <a:r>
              <a:rPr sz="2400" spc="-5" dirty="0">
                <a:latin typeface="Carlito"/>
                <a:cs typeface="Carlito"/>
              </a:rPr>
              <a:t>allow </a:t>
            </a:r>
            <a:r>
              <a:rPr sz="2400" spc="-15" dirty="0">
                <a:latin typeface="Carlito"/>
                <a:cs typeface="Carlito"/>
              </a:rPr>
              <a:t>you to </a:t>
            </a:r>
            <a:r>
              <a:rPr sz="2400" dirty="0">
                <a:latin typeface="Carlito"/>
                <a:cs typeface="Carlito"/>
              </a:rPr>
              <a:t>loop </a:t>
            </a:r>
            <a:r>
              <a:rPr sz="2400" spc="-10" dirty="0">
                <a:latin typeface="Carlito"/>
                <a:cs typeface="Carlito"/>
              </a:rPr>
              <a:t>through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calculation or </a:t>
            </a:r>
            <a:r>
              <a:rPr sz="2400" spc="-10" dirty="0">
                <a:latin typeface="Carlito"/>
                <a:cs typeface="Carlito"/>
              </a:rPr>
              <a:t>expression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on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latin typeface="Carlito"/>
                <a:cs typeface="Carlito"/>
              </a:rPr>
              <a:t>each </a:t>
            </a:r>
            <a:r>
              <a:rPr sz="2400" i="1" spc="-5" dirty="0">
                <a:latin typeface="Carlito"/>
                <a:cs typeface="Carlito"/>
              </a:rPr>
              <a:t>row of </a:t>
            </a:r>
            <a:r>
              <a:rPr sz="2400" i="1" dirty="0">
                <a:latin typeface="Carlito"/>
                <a:cs typeface="Carlito"/>
              </a:rPr>
              <a:t>a </a:t>
            </a:r>
            <a:r>
              <a:rPr sz="2400" i="1" spc="-10" dirty="0">
                <a:latin typeface="Carlito"/>
                <a:cs typeface="Carlito"/>
              </a:rPr>
              <a:t>table</a:t>
            </a:r>
            <a:r>
              <a:rPr sz="2400" spc="-10" dirty="0">
                <a:latin typeface="Carlito"/>
                <a:cs typeface="Carlito"/>
              </a:rPr>
              <a:t>, </a:t>
            </a:r>
            <a:r>
              <a:rPr sz="2400" dirty="0">
                <a:latin typeface="Carlito"/>
                <a:cs typeface="Carlito"/>
              </a:rPr>
              <a:t>and then apply </a:t>
            </a:r>
            <a:r>
              <a:rPr sz="2400" spc="-5" dirty="0">
                <a:latin typeface="Carlito"/>
                <a:cs typeface="Carlito"/>
              </a:rPr>
              <a:t>some sort of </a:t>
            </a:r>
            <a:r>
              <a:rPr sz="2400" spc="-10" dirty="0">
                <a:latin typeface="Carlito"/>
                <a:cs typeface="Carlito"/>
              </a:rPr>
              <a:t>aggregation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results </a:t>
            </a:r>
            <a:r>
              <a:rPr sz="2400" spc="-5" dirty="0">
                <a:latin typeface="Carlito"/>
                <a:cs typeface="Carlito"/>
              </a:rPr>
              <a:t>(</a:t>
            </a:r>
            <a:r>
              <a:rPr sz="2400" i="1" spc="-5" dirty="0">
                <a:latin typeface="Carlito"/>
                <a:cs typeface="Carlito"/>
              </a:rPr>
              <a:t>SUM</a:t>
            </a:r>
            <a:r>
              <a:rPr sz="2400" spc="-5" dirty="0">
                <a:latin typeface="Carlito"/>
                <a:cs typeface="Carlito"/>
              </a:rPr>
              <a:t>, </a:t>
            </a:r>
            <a:r>
              <a:rPr sz="2400" i="1" spc="-5" dirty="0">
                <a:latin typeface="Carlito"/>
                <a:cs typeface="Carlito"/>
              </a:rPr>
              <a:t>MAX</a:t>
            </a:r>
            <a:r>
              <a:rPr sz="2400" spc="-5" dirty="0">
                <a:latin typeface="Carlito"/>
                <a:cs typeface="Carlito"/>
              </a:rPr>
              <a:t>, </a:t>
            </a:r>
            <a:r>
              <a:rPr sz="2400" spc="-15" dirty="0">
                <a:latin typeface="Carlito"/>
                <a:cs typeface="Carlito"/>
              </a:rPr>
              <a:t>etc)</a:t>
            </a:r>
            <a:endParaRPr sz="2400">
              <a:latin typeface="Carlito"/>
              <a:cs typeface="Carlito"/>
            </a:endParaRPr>
          </a:p>
          <a:p>
            <a:pPr marL="3082290">
              <a:lnSpc>
                <a:spcPct val="100000"/>
              </a:lnSpc>
              <a:spcBef>
                <a:spcPts val="1540"/>
              </a:spcBef>
            </a:pPr>
            <a:r>
              <a:rPr sz="2800" spc="-20" dirty="0">
                <a:latin typeface="Carlito"/>
                <a:cs typeface="Carlito"/>
              </a:rPr>
              <a:t>=</a:t>
            </a:r>
            <a:r>
              <a:rPr sz="2800" b="1" spc="-20" dirty="0">
                <a:solidFill>
                  <a:srgbClr val="E6AE00"/>
                </a:solidFill>
                <a:latin typeface="Carlito"/>
                <a:cs typeface="Carlito"/>
              </a:rPr>
              <a:t>SUMX</a:t>
            </a:r>
            <a:r>
              <a:rPr sz="2800" spc="-20" dirty="0">
                <a:latin typeface="Carlito"/>
                <a:cs typeface="Carlito"/>
              </a:rPr>
              <a:t>(</a:t>
            </a:r>
            <a:r>
              <a:rPr sz="2800" spc="-20" dirty="0">
                <a:solidFill>
                  <a:srgbClr val="EC7C30"/>
                </a:solidFill>
                <a:latin typeface="Carlito"/>
                <a:cs typeface="Carlito"/>
              </a:rPr>
              <a:t>Table</a:t>
            </a:r>
            <a:r>
              <a:rPr sz="2800" spc="-20" dirty="0">
                <a:latin typeface="Carlito"/>
                <a:cs typeface="Carlito"/>
              </a:rPr>
              <a:t>,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Expression</a:t>
            </a:r>
            <a:r>
              <a:rPr sz="2800" spc="-10" dirty="0"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9105" y="2900172"/>
            <a:ext cx="2618105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which</a:t>
            </a:r>
            <a:r>
              <a:rPr sz="1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expression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1800" i="1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evaluated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6559" y="3818127"/>
            <a:ext cx="33318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Sales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FILTER(Sales,</a:t>
            </a:r>
            <a:endParaRPr sz="1400">
              <a:latin typeface="Carlito"/>
              <a:cs typeface="Carlito"/>
            </a:endParaRPr>
          </a:p>
          <a:p>
            <a:pPr marL="298450">
              <a:lnSpc>
                <a:spcPct val="100000"/>
              </a:lnSpc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RELATED(Products[Category])=“Clothing”)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2842" y="2900172"/>
            <a:ext cx="2811145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Expression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evaluated</a:t>
            </a:r>
            <a:r>
              <a:rPr sz="1800" i="1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row of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given</a:t>
            </a:r>
            <a:r>
              <a:rPr sz="1800" i="1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0042" y="3818127"/>
            <a:ext cx="2822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30" dirty="0">
                <a:solidFill>
                  <a:srgbClr val="252525"/>
                </a:solidFill>
                <a:latin typeface="Carlito"/>
                <a:cs typeface="Carlito"/>
              </a:rPr>
              <a:t>[Total</a:t>
            </a:r>
            <a:r>
              <a:rPr sz="14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Orders]</a:t>
            </a:r>
            <a:endParaRPr sz="14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Sales[RetailPrice]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*</a:t>
            </a:r>
            <a:r>
              <a:rPr sz="1400" i="1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Sales[Quantity]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002" y="2900172"/>
            <a:ext cx="1981835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Aggregation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1800" i="1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apply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calculated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 rows*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2202" y="3818127"/>
            <a:ext cx="122237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SUMX</a:t>
            </a:r>
            <a:endParaRPr sz="14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COUNTX</a:t>
            </a:r>
            <a:endParaRPr sz="14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i="1" spc="-25" dirty="0">
                <a:solidFill>
                  <a:srgbClr val="252525"/>
                </a:solidFill>
                <a:latin typeface="Carlito"/>
                <a:cs typeface="Carlito"/>
              </a:rPr>
              <a:t>AVERAGEX</a:t>
            </a:r>
            <a:endParaRPr sz="14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RANKX</a:t>
            </a:r>
            <a:endParaRPr sz="1400">
              <a:latin typeface="Carlito"/>
              <a:cs typeface="Carlito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MAXX/MINX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1163" y="5132055"/>
            <a:ext cx="10760710" cy="1217930"/>
            <a:chOff x="761163" y="5132055"/>
            <a:chExt cx="10760710" cy="1217930"/>
          </a:xfrm>
        </p:grpSpPr>
        <p:sp>
          <p:nvSpPr>
            <p:cNvPr id="10" name="object 10"/>
            <p:cNvSpPr/>
            <p:nvPr/>
          </p:nvSpPr>
          <p:spPr>
            <a:xfrm>
              <a:off x="761163" y="5132055"/>
              <a:ext cx="10760276" cy="1217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8482" y="5180076"/>
              <a:ext cx="10578465" cy="1035050"/>
            </a:xfrm>
            <a:custGeom>
              <a:avLst/>
              <a:gdLst/>
              <a:ahLst/>
              <a:cxnLst/>
              <a:rect l="l" t="t" r="r" b="b"/>
              <a:pathLst>
                <a:path w="10578465" h="1035050">
                  <a:moveTo>
                    <a:pt x="10578084" y="0"/>
                  </a:moveTo>
                  <a:lnTo>
                    <a:pt x="0" y="0"/>
                  </a:lnTo>
                  <a:lnTo>
                    <a:pt x="0" y="1034796"/>
                  </a:lnTo>
                  <a:lnTo>
                    <a:pt x="10578084" y="1034796"/>
                  </a:lnTo>
                  <a:lnTo>
                    <a:pt x="10578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6582" y="5267706"/>
              <a:ext cx="819150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8481" y="5180076"/>
            <a:ext cx="10578465" cy="10350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987425">
              <a:lnSpc>
                <a:spcPts val="2320"/>
              </a:lnSpc>
              <a:spcBef>
                <a:spcPts val="400"/>
              </a:spcBef>
            </a:pP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PRO </a:t>
            </a:r>
            <a:r>
              <a:rPr sz="2000" b="1" spc="-5" dirty="0">
                <a:solidFill>
                  <a:srgbClr val="FFC000"/>
                </a:solidFill>
                <a:latin typeface="Carlito"/>
                <a:cs typeface="Carlito"/>
              </a:rPr>
              <a:t>TIP:</a:t>
            </a:r>
            <a:endParaRPr sz="2000">
              <a:latin typeface="Carlito"/>
              <a:cs typeface="Carlito"/>
            </a:endParaRPr>
          </a:p>
          <a:p>
            <a:pPr marL="1007110">
              <a:lnSpc>
                <a:spcPts val="2080"/>
              </a:lnSpc>
            </a:pPr>
            <a:r>
              <a:rPr sz="1800" i="1" dirty="0">
                <a:latin typeface="Carlito"/>
                <a:cs typeface="Carlito"/>
              </a:rPr>
              <a:t>Imagine the </a:t>
            </a:r>
            <a:r>
              <a:rPr sz="1800" i="1" spc="-5" dirty="0">
                <a:latin typeface="Carlito"/>
                <a:cs typeface="Carlito"/>
              </a:rPr>
              <a:t>function </a:t>
            </a:r>
            <a:r>
              <a:rPr sz="1800" b="1" i="1" spc="-5" dirty="0">
                <a:latin typeface="Carlito"/>
                <a:cs typeface="Carlito"/>
              </a:rPr>
              <a:t>adding </a:t>
            </a:r>
            <a:r>
              <a:rPr sz="1800" b="1" i="1" dirty="0">
                <a:latin typeface="Carlito"/>
                <a:cs typeface="Carlito"/>
              </a:rPr>
              <a:t>a </a:t>
            </a:r>
            <a:r>
              <a:rPr sz="1800" b="1" i="1" spc="-5" dirty="0">
                <a:latin typeface="Carlito"/>
                <a:cs typeface="Carlito"/>
              </a:rPr>
              <a:t>temporary </a:t>
            </a:r>
            <a:r>
              <a:rPr sz="1800" b="1" i="1" spc="-10" dirty="0">
                <a:latin typeface="Carlito"/>
                <a:cs typeface="Carlito"/>
              </a:rPr>
              <a:t>new column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10" dirty="0">
                <a:latin typeface="Carlito"/>
                <a:cs typeface="Carlito"/>
              </a:rPr>
              <a:t>table, </a:t>
            </a:r>
            <a:r>
              <a:rPr sz="1800" i="1" spc="-5" dirty="0">
                <a:latin typeface="Carlito"/>
                <a:cs typeface="Carlito"/>
              </a:rPr>
              <a:t>calculating </a:t>
            </a:r>
            <a:r>
              <a:rPr sz="1800" i="1" dirty="0">
                <a:latin typeface="Carlito"/>
                <a:cs typeface="Carlito"/>
              </a:rPr>
              <a:t>the value in each</a:t>
            </a:r>
            <a:r>
              <a:rPr sz="1800" i="1" spc="10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row</a:t>
            </a:r>
            <a:endParaRPr sz="1800">
              <a:latin typeface="Carlito"/>
              <a:cs typeface="Carlito"/>
            </a:endParaRPr>
          </a:p>
          <a:p>
            <a:pPr marL="1007110">
              <a:lnSpc>
                <a:spcPct val="100000"/>
              </a:lnSpc>
            </a:pPr>
            <a:r>
              <a:rPr sz="1800" i="1" spc="-5" dirty="0">
                <a:latin typeface="Carlito"/>
                <a:cs typeface="Carlito"/>
              </a:rPr>
              <a:t>(based on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10" dirty="0">
                <a:latin typeface="Carlito"/>
                <a:cs typeface="Carlito"/>
              </a:rPr>
              <a:t>expression) </a:t>
            </a:r>
            <a:r>
              <a:rPr sz="1800" i="1" spc="-5" dirty="0">
                <a:latin typeface="Carlito"/>
                <a:cs typeface="Carlito"/>
              </a:rPr>
              <a:t>and </a:t>
            </a:r>
            <a:r>
              <a:rPr sz="1800" i="1" dirty="0">
                <a:latin typeface="Carlito"/>
                <a:cs typeface="Carlito"/>
              </a:rPr>
              <a:t>then </a:t>
            </a:r>
            <a:r>
              <a:rPr sz="1800" i="1" spc="-5" dirty="0">
                <a:latin typeface="Carlito"/>
                <a:cs typeface="Carlito"/>
              </a:rPr>
              <a:t>applying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5" dirty="0">
                <a:latin typeface="Carlito"/>
                <a:cs typeface="Carlito"/>
              </a:rPr>
              <a:t>aggregation </a:t>
            </a:r>
            <a:r>
              <a:rPr sz="1800" i="1" spc="-15" dirty="0">
                <a:latin typeface="Carlito"/>
                <a:cs typeface="Carlito"/>
              </a:rPr>
              <a:t>to </a:t>
            </a:r>
            <a:r>
              <a:rPr sz="1800" i="1" dirty="0">
                <a:latin typeface="Carlito"/>
                <a:cs typeface="Carlito"/>
              </a:rPr>
              <a:t>that </a:t>
            </a:r>
            <a:r>
              <a:rPr sz="1800" i="1" spc="-10" dirty="0">
                <a:latin typeface="Carlito"/>
                <a:cs typeface="Carlito"/>
              </a:rPr>
              <a:t>new column </a:t>
            </a:r>
            <a:r>
              <a:rPr sz="1800" i="1" spc="-20" dirty="0">
                <a:latin typeface="Carlito"/>
                <a:cs typeface="Carlito"/>
              </a:rPr>
              <a:t>(like</a:t>
            </a:r>
            <a:r>
              <a:rPr sz="1800" i="1" spc="9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SUMPRODUCT)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5071" y="6479540"/>
            <a:ext cx="536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rlito"/>
                <a:cs typeface="Carlito"/>
              </a:rPr>
              <a:t>*In </a:t>
            </a:r>
            <a:r>
              <a:rPr sz="1200" i="1" dirty="0">
                <a:latin typeface="Carlito"/>
                <a:cs typeface="Carlito"/>
              </a:rPr>
              <a:t>this </a:t>
            </a:r>
            <a:r>
              <a:rPr sz="1200" i="1" spc="-15" dirty="0">
                <a:latin typeface="Carlito"/>
                <a:cs typeface="Carlito"/>
              </a:rPr>
              <a:t>example we’re </a:t>
            </a:r>
            <a:r>
              <a:rPr sz="1200" i="1" dirty="0">
                <a:latin typeface="Carlito"/>
                <a:cs typeface="Carlito"/>
              </a:rPr>
              <a:t>looking </a:t>
            </a:r>
            <a:r>
              <a:rPr sz="1200" i="1" spc="-5" dirty="0">
                <a:latin typeface="Carlito"/>
                <a:cs typeface="Carlito"/>
              </a:rPr>
              <a:t>at </a:t>
            </a:r>
            <a:r>
              <a:rPr sz="1200" b="1" i="1" spc="-5" dirty="0">
                <a:latin typeface="Carlito"/>
                <a:cs typeface="Carlito"/>
              </a:rPr>
              <a:t>SUMX</a:t>
            </a:r>
            <a:r>
              <a:rPr sz="1200" i="1" spc="-5" dirty="0">
                <a:latin typeface="Carlito"/>
                <a:cs typeface="Carlito"/>
              </a:rPr>
              <a:t>, but other “X” functions follow </a:t>
            </a:r>
            <a:r>
              <a:rPr sz="1200" i="1" dirty="0">
                <a:latin typeface="Carlito"/>
                <a:cs typeface="Carlito"/>
              </a:rPr>
              <a:t>a </a:t>
            </a:r>
            <a:r>
              <a:rPr sz="1200" i="1" spc="-5" dirty="0">
                <a:latin typeface="Carlito"/>
                <a:cs typeface="Carlito"/>
              </a:rPr>
              <a:t>similar</a:t>
            </a:r>
            <a:r>
              <a:rPr sz="1200" i="1" spc="-15" dirty="0">
                <a:latin typeface="Carlito"/>
                <a:cs typeface="Carlito"/>
              </a:rPr>
              <a:t> syntax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12032" y="242569"/>
            <a:ext cx="4565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0" dirty="0">
                <a:latin typeface="Carlito"/>
                <a:cs typeface="Carlito"/>
              </a:rPr>
              <a:t>ITERATOR </a:t>
            </a:r>
            <a:r>
              <a:rPr sz="3200" b="0" spc="-5" dirty="0">
                <a:latin typeface="Carlito"/>
                <a:cs typeface="Carlito"/>
              </a:rPr>
              <a:t>(“</a:t>
            </a:r>
            <a:r>
              <a:rPr sz="3200" spc="-5" dirty="0"/>
              <a:t>X</a:t>
            </a:r>
            <a:r>
              <a:rPr sz="3200" b="0" spc="-5" dirty="0">
                <a:latin typeface="Carlito"/>
                <a:cs typeface="Carlito"/>
              </a:rPr>
              <a:t>”)</a:t>
            </a:r>
            <a:r>
              <a:rPr sz="3200" b="0" spc="40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FUNCTIONS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8070" y="2522473"/>
            <a:ext cx="93345" cy="382270"/>
          </a:xfrm>
          <a:custGeom>
            <a:avLst/>
            <a:gdLst/>
            <a:ahLst/>
            <a:cxnLst/>
            <a:rect l="l" t="t" r="r" b="b"/>
            <a:pathLst>
              <a:path w="93345" h="382269">
                <a:moveTo>
                  <a:pt x="0" y="298196"/>
                </a:moveTo>
                <a:lnTo>
                  <a:pt x="15875" y="381888"/>
                </a:lnTo>
                <a:lnTo>
                  <a:pt x="69454" y="323341"/>
                </a:lnTo>
                <a:lnTo>
                  <a:pt x="42417" y="323341"/>
                </a:lnTo>
                <a:lnTo>
                  <a:pt x="24002" y="318262"/>
                </a:lnTo>
                <a:lnTo>
                  <a:pt x="27485" y="305994"/>
                </a:lnTo>
                <a:lnTo>
                  <a:pt x="0" y="298196"/>
                </a:lnTo>
                <a:close/>
              </a:path>
              <a:path w="93345" h="382269">
                <a:moveTo>
                  <a:pt x="27485" y="305994"/>
                </a:moveTo>
                <a:lnTo>
                  <a:pt x="24002" y="318262"/>
                </a:lnTo>
                <a:lnTo>
                  <a:pt x="42417" y="323341"/>
                </a:lnTo>
                <a:lnTo>
                  <a:pt x="45789" y="311188"/>
                </a:lnTo>
                <a:lnTo>
                  <a:pt x="27485" y="305994"/>
                </a:lnTo>
                <a:close/>
              </a:path>
              <a:path w="93345" h="382269">
                <a:moveTo>
                  <a:pt x="45789" y="311188"/>
                </a:moveTo>
                <a:lnTo>
                  <a:pt x="42417" y="323341"/>
                </a:lnTo>
                <a:lnTo>
                  <a:pt x="69454" y="323341"/>
                </a:lnTo>
                <a:lnTo>
                  <a:pt x="73405" y="319024"/>
                </a:lnTo>
                <a:lnTo>
                  <a:pt x="45789" y="311188"/>
                </a:lnTo>
                <a:close/>
              </a:path>
              <a:path w="93345" h="382269">
                <a:moveTo>
                  <a:pt x="49187" y="298576"/>
                </a:moveTo>
                <a:lnTo>
                  <a:pt x="29590" y="298576"/>
                </a:lnTo>
                <a:lnTo>
                  <a:pt x="27485" y="305994"/>
                </a:lnTo>
                <a:lnTo>
                  <a:pt x="45789" y="311188"/>
                </a:lnTo>
                <a:lnTo>
                  <a:pt x="47878" y="303656"/>
                </a:lnTo>
                <a:lnTo>
                  <a:pt x="49187" y="298576"/>
                </a:lnTo>
                <a:close/>
              </a:path>
              <a:path w="93345" h="382269">
                <a:moveTo>
                  <a:pt x="59314" y="256286"/>
                </a:moveTo>
                <a:lnTo>
                  <a:pt x="39877" y="256286"/>
                </a:lnTo>
                <a:lnTo>
                  <a:pt x="34797" y="278002"/>
                </a:lnTo>
                <a:lnTo>
                  <a:pt x="29463" y="298830"/>
                </a:lnTo>
                <a:lnTo>
                  <a:pt x="29590" y="298576"/>
                </a:lnTo>
                <a:lnTo>
                  <a:pt x="49187" y="298576"/>
                </a:lnTo>
                <a:lnTo>
                  <a:pt x="53339" y="282448"/>
                </a:lnTo>
                <a:lnTo>
                  <a:pt x="58419" y="260476"/>
                </a:lnTo>
                <a:lnTo>
                  <a:pt x="59314" y="256286"/>
                </a:lnTo>
                <a:close/>
              </a:path>
              <a:path w="93345" h="382269">
                <a:moveTo>
                  <a:pt x="34797" y="277875"/>
                </a:moveTo>
                <a:close/>
              </a:path>
              <a:path w="93345" h="382269">
                <a:moveTo>
                  <a:pt x="74167" y="0"/>
                </a:moveTo>
                <a:lnTo>
                  <a:pt x="68833" y="55372"/>
                </a:lnTo>
                <a:lnTo>
                  <a:pt x="63118" y="109727"/>
                </a:lnTo>
                <a:lnTo>
                  <a:pt x="59943" y="136143"/>
                </a:lnTo>
                <a:lnTo>
                  <a:pt x="56641" y="161925"/>
                </a:lnTo>
                <a:lnTo>
                  <a:pt x="52958" y="186943"/>
                </a:lnTo>
                <a:lnTo>
                  <a:pt x="48894" y="211074"/>
                </a:lnTo>
                <a:lnTo>
                  <a:pt x="44576" y="234187"/>
                </a:lnTo>
                <a:lnTo>
                  <a:pt x="39750" y="256412"/>
                </a:lnTo>
                <a:lnTo>
                  <a:pt x="59314" y="256286"/>
                </a:lnTo>
                <a:lnTo>
                  <a:pt x="67690" y="214249"/>
                </a:lnTo>
                <a:lnTo>
                  <a:pt x="75564" y="164464"/>
                </a:lnTo>
                <a:lnTo>
                  <a:pt x="82041" y="111760"/>
                </a:lnTo>
                <a:lnTo>
                  <a:pt x="87883" y="57276"/>
                </a:lnTo>
                <a:lnTo>
                  <a:pt x="93217" y="1777"/>
                </a:lnTo>
                <a:lnTo>
                  <a:pt x="74167" y="0"/>
                </a:lnTo>
                <a:close/>
              </a:path>
              <a:path w="93345" h="382269">
                <a:moveTo>
                  <a:pt x="44576" y="233934"/>
                </a:moveTo>
                <a:lnTo>
                  <a:pt x="44522" y="234187"/>
                </a:lnTo>
                <a:lnTo>
                  <a:pt x="44576" y="233934"/>
                </a:lnTo>
                <a:close/>
              </a:path>
              <a:path w="93345" h="382269">
                <a:moveTo>
                  <a:pt x="48894" y="210820"/>
                </a:moveTo>
                <a:lnTo>
                  <a:pt x="48848" y="211074"/>
                </a:lnTo>
                <a:lnTo>
                  <a:pt x="48894" y="210820"/>
                </a:lnTo>
                <a:close/>
              </a:path>
              <a:path w="93345" h="382269">
                <a:moveTo>
                  <a:pt x="52958" y="186816"/>
                </a:moveTo>
                <a:close/>
              </a:path>
              <a:path w="93345" h="382269">
                <a:moveTo>
                  <a:pt x="56641" y="161798"/>
                </a:moveTo>
                <a:close/>
              </a:path>
              <a:path w="93345" h="382269">
                <a:moveTo>
                  <a:pt x="59943" y="136016"/>
                </a:moveTo>
                <a:close/>
              </a:path>
              <a:path w="93345" h="382269">
                <a:moveTo>
                  <a:pt x="63118" y="109600"/>
                </a:move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32601" y="2520695"/>
            <a:ext cx="2024380" cy="400685"/>
          </a:xfrm>
          <a:custGeom>
            <a:avLst/>
            <a:gdLst/>
            <a:ahLst/>
            <a:cxnLst/>
            <a:rect l="l" t="t" r="r" b="b"/>
            <a:pathLst>
              <a:path w="2024379" h="400685">
                <a:moveTo>
                  <a:pt x="1975160" y="333632"/>
                </a:moveTo>
                <a:lnTo>
                  <a:pt x="1952371" y="342011"/>
                </a:lnTo>
                <a:lnTo>
                  <a:pt x="2014347" y="400430"/>
                </a:lnTo>
                <a:lnTo>
                  <a:pt x="2020644" y="344424"/>
                </a:lnTo>
                <a:lnTo>
                  <a:pt x="1983740" y="344424"/>
                </a:lnTo>
                <a:lnTo>
                  <a:pt x="1980026" y="335729"/>
                </a:lnTo>
                <a:lnTo>
                  <a:pt x="1975552" y="333755"/>
                </a:lnTo>
                <a:lnTo>
                  <a:pt x="1975160" y="333632"/>
                </a:lnTo>
                <a:close/>
              </a:path>
              <a:path w="2024379" h="400685">
                <a:moveTo>
                  <a:pt x="1980026" y="335729"/>
                </a:moveTo>
                <a:lnTo>
                  <a:pt x="1983740" y="344424"/>
                </a:lnTo>
                <a:lnTo>
                  <a:pt x="2000958" y="337312"/>
                </a:lnTo>
                <a:lnTo>
                  <a:pt x="1983613" y="337312"/>
                </a:lnTo>
                <a:lnTo>
                  <a:pt x="1980026" y="335729"/>
                </a:lnTo>
                <a:close/>
              </a:path>
              <a:path w="2024379" h="400685">
                <a:moveTo>
                  <a:pt x="2023872" y="315721"/>
                </a:moveTo>
                <a:lnTo>
                  <a:pt x="1996520" y="325778"/>
                </a:lnTo>
                <a:lnTo>
                  <a:pt x="2001266" y="337184"/>
                </a:lnTo>
                <a:lnTo>
                  <a:pt x="1983740" y="344424"/>
                </a:lnTo>
                <a:lnTo>
                  <a:pt x="2020644" y="344424"/>
                </a:lnTo>
                <a:lnTo>
                  <a:pt x="2023872" y="315721"/>
                </a:lnTo>
                <a:close/>
              </a:path>
              <a:path w="2024379" h="400685">
                <a:moveTo>
                  <a:pt x="1978649" y="332348"/>
                </a:moveTo>
                <a:lnTo>
                  <a:pt x="1980026" y="335729"/>
                </a:lnTo>
                <a:lnTo>
                  <a:pt x="1983613" y="337312"/>
                </a:lnTo>
                <a:lnTo>
                  <a:pt x="1978649" y="332348"/>
                </a:lnTo>
                <a:close/>
              </a:path>
              <a:path w="2024379" h="400685">
                <a:moveTo>
                  <a:pt x="1996520" y="325778"/>
                </a:moveTo>
                <a:lnTo>
                  <a:pt x="1978649" y="332348"/>
                </a:lnTo>
                <a:lnTo>
                  <a:pt x="1983613" y="337312"/>
                </a:lnTo>
                <a:lnTo>
                  <a:pt x="2000958" y="337312"/>
                </a:lnTo>
                <a:lnTo>
                  <a:pt x="2001266" y="337184"/>
                </a:lnTo>
                <a:lnTo>
                  <a:pt x="1996520" y="325778"/>
                </a:lnTo>
                <a:close/>
              </a:path>
              <a:path w="2024379" h="400685">
                <a:moveTo>
                  <a:pt x="1978592" y="332370"/>
                </a:moveTo>
                <a:lnTo>
                  <a:pt x="1975221" y="333609"/>
                </a:lnTo>
                <a:lnTo>
                  <a:pt x="1980026" y="335729"/>
                </a:lnTo>
                <a:lnTo>
                  <a:pt x="1978592" y="332370"/>
                </a:lnTo>
                <a:close/>
              </a:path>
              <a:path w="2024379" h="400685">
                <a:moveTo>
                  <a:pt x="1975204" y="333615"/>
                </a:moveTo>
                <a:lnTo>
                  <a:pt x="1975484" y="333755"/>
                </a:lnTo>
                <a:lnTo>
                  <a:pt x="1975204" y="333615"/>
                </a:lnTo>
                <a:close/>
              </a:path>
              <a:path w="2024379" h="400685">
                <a:moveTo>
                  <a:pt x="1975221" y="333609"/>
                </a:moveTo>
                <a:lnTo>
                  <a:pt x="1975484" y="333755"/>
                </a:lnTo>
                <a:lnTo>
                  <a:pt x="1975221" y="333609"/>
                </a:lnTo>
                <a:close/>
              </a:path>
              <a:path w="2024379" h="400685">
                <a:moveTo>
                  <a:pt x="1984840" y="330073"/>
                </a:moveTo>
                <a:lnTo>
                  <a:pt x="1965832" y="330073"/>
                </a:lnTo>
                <a:lnTo>
                  <a:pt x="1975160" y="333632"/>
                </a:lnTo>
                <a:lnTo>
                  <a:pt x="1974977" y="333501"/>
                </a:lnTo>
                <a:lnTo>
                  <a:pt x="1975513" y="333501"/>
                </a:lnTo>
                <a:lnTo>
                  <a:pt x="1978592" y="332370"/>
                </a:lnTo>
                <a:lnTo>
                  <a:pt x="1978532" y="332231"/>
                </a:lnTo>
                <a:lnTo>
                  <a:pt x="1978967" y="332231"/>
                </a:lnTo>
                <a:lnTo>
                  <a:pt x="1984840" y="330073"/>
                </a:lnTo>
                <a:close/>
              </a:path>
              <a:path w="2024379" h="400685">
                <a:moveTo>
                  <a:pt x="1975513" y="333501"/>
                </a:moveTo>
                <a:lnTo>
                  <a:pt x="1974977" y="333501"/>
                </a:lnTo>
                <a:lnTo>
                  <a:pt x="1975221" y="333609"/>
                </a:lnTo>
                <a:lnTo>
                  <a:pt x="1975513" y="333501"/>
                </a:lnTo>
                <a:close/>
              </a:path>
              <a:path w="2024379" h="400685">
                <a:moveTo>
                  <a:pt x="1978967" y="332231"/>
                </a:moveTo>
                <a:lnTo>
                  <a:pt x="1978532" y="332231"/>
                </a:lnTo>
                <a:lnTo>
                  <a:pt x="1978967" y="332231"/>
                </a:lnTo>
                <a:close/>
              </a:path>
              <a:path w="2024379" h="400685">
                <a:moveTo>
                  <a:pt x="1994511" y="326516"/>
                </a:moveTo>
                <a:lnTo>
                  <a:pt x="1955292" y="326516"/>
                </a:lnTo>
                <a:lnTo>
                  <a:pt x="1955673" y="326643"/>
                </a:lnTo>
                <a:lnTo>
                  <a:pt x="1966087" y="330200"/>
                </a:lnTo>
                <a:lnTo>
                  <a:pt x="1965832" y="330073"/>
                </a:lnTo>
                <a:lnTo>
                  <a:pt x="1984840" y="330073"/>
                </a:lnTo>
                <a:lnTo>
                  <a:pt x="1994511" y="326516"/>
                </a:lnTo>
                <a:close/>
              </a:path>
              <a:path w="2024379" h="400685">
                <a:moveTo>
                  <a:pt x="1955581" y="326615"/>
                </a:moveTo>
                <a:close/>
              </a:path>
              <a:path w="2024379" h="400685">
                <a:moveTo>
                  <a:pt x="1995348" y="322961"/>
                </a:moveTo>
                <a:lnTo>
                  <a:pt x="1943734" y="322961"/>
                </a:lnTo>
                <a:lnTo>
                  <a:pt x="1955581" y="326615"/>
                </a:lnTo>
                <a:lnTo>
                  <a:pt x="1955292" y="326516"/>
                </a:lnTo>
                <a:lnTo>
                  <a:pt x="1994511" y="326516"/>
                </a:lnTo>
                <a:lnTo>
                  <a:pt x="1996520" y="325778"/>
                </a:lnTo>
                <a:lnTo>
                  <a:pt x="1995348" y="322961"/>
                </a:lnTo>
                <a:close/>
              </a:path>
              <a:path w="2024379" h="400685">
                <a:moveTo>
                  <a:pt x="1990262" y="319404"/>
                </a:moveTo>
                <a:lnTo>
                  <a:pt x="1930653" y="319404"/>
                </a:lnTo>
                <a:lnTo>
                  <a:pt x="1943862" y="323088"/>
                </a:lnTo>
                <a:lnTo>
                  <a:pt x="1943734" y="322961"/>
                </a:lnTo>
                <a:lnTo>
                  <a:pt x="1995348" y="322961"/>
                </a:lnTo>
                <a:lnTo>
                  <a:pt x="1994662" y="321309"/>
                </a:lnTo>
                <a:lnTo>
                  <a:pt x="1990262" y="319404"/>
                </a:lnTo>
                <a:close/>
              </a:path>
              <a:path w="2024379" h="400685">
                <a:moveTo>
                  <a:pt x="1938392" y="301751"/>
                </a:moveTo>
                <a:lnTo>
                  <a:pt x="1844548" y="301751"/>
                </a:lnTo>
                <a:lnTo>
                  <a:pt x="1864995" y="305307"/>
                </a:lnTo>
                <a:lnTo>
                  <a:pt x="1883537" y="308863"/>
                </a:lnTo>
                <a:lnTo>
                  <a:pt x="1900808" y="312419"/>
                </a:lnTo>
                <a:lnTo>
                  <a:pt x="1900554" y="312419"/>
                </a:lnTo>
                <a:lnTo>
                  <a:pt x="1916556" y="315975"/>
                </a:lnTo>
                <a:lnTo>
                  <a:pt x="1930907" y="319531"/>
                </a:lnTo>
                <a:lnTo>
                  <a:pt x="1930653" y="319404"/>
                </a:lnTo>
                <a:lnTo>
                  <a:pt x="1990262" y="319404"/>
                </a:lnTo>
                <a:lnTo>
                  <a:pt x="1982343" y="315975"/>
                </a:lnTo>
                <a:lnTo>
                  <a:pt x="1972437" y="312165"/>
                </a:lnTo>
                <a:lnTo>
                  <a:pt x="1961388" y="308355"/>
                </a:lnTo>
                <a:lnTo>
                  <a:pt x="1949069" y="304673"/>
                </a:lnTo>
                <a:lnTo>
                  <a:pt x="1938392" y="301751"/>
                </a:lnTo>
                <a:close/>
              </a:path>
              <a:path w="2024379" h="400685">
                <a:moveTo>
                  <a:pt x="18287" y="0"/>
                </a:moveTo>
                <a:lnTo>
                  <a:pt x="0" y="5333"/>
                </a:lnTo>
                <a:lnTo>
                  <a:pt x="3683" y="17779"/>
                </a:lnTo>
                <a:lnTo>
                  <a:pt x="7874" y="30479"/>
                </a:lnTo>
                <a:lnTo>
                  <a:pt x="27686" y="69087"/>
                </a:lnTo>
                <a:lnTo>
                  <a:pt x="58420" y="100456"/>
                </a:lnTo>
                <a:lnTo>
                  <a:pt x="96393" y="124078"/>
                </a:lnTo>
                <a:lnTo>
                  <a:pt x="134493" y="140715"/>
                </a:lnTo>
                <a:lnTo>
                  <a:pt x="182372" y="156463"/>
                </a:lnTo>
                <a:lnTo>
                  <a:pt x="241553" y="171450"/>
                </a:lnTo>
                <a:lnTo>
                  <a:pt x="287908" y="180848"/>
                </a:lnTo>
                <a:lnTo>
                  <a:pt x="340105" y="189864"/>
                </a:lnTo>
                <a:lnTo>
                  <a:pt x="385445" y="196214"/>
                </a:lnTo>
                <a:lnTo>
                  <a:pt x="437388" y="202311"/>
                </a:lnTo>
                <a:lnTo>
                  <a:pt x="475360" y="206120"/>
                </a:lnTo>
                <a:lnTo>
                  <a:pt x="558673" y="213487"/>
                </a:lnTo>
                <a:lnTo>
                  <a:pt x="747902" y="226821"/>
                </a:lnTo>
                <a:lnTo>
                  <a:pt x="1426972" y="263778"/>
                </a:lnTo>
                <a:lnTo>
                  <a:pt x="1605660" y="275336"/>
                </a:lnTo>
                <a:lnTo>
                  <a:pt x="1681606" y="281431"/>
                </a:lnTo>
                <a:lnTo>
                  <a:pt x="1698878" y="283082"/>
                </a:lnTo>
                <a:lnTo>
                  <a:pt x="1715389" y="284606"/>
                </a:lnTo>
                <a:lnTo>
                  <a:pt x="1746377" y="287908"/>
                </a:lnTo>
                <a:lnTo>
                  <a:pt x="1773935" y="291211"/>
                </a:lnTo>
                <a:lnTo>
                  <a:pt x="1773681" y="291211"/>
                </a:lnTo>
                <a:lnTo>
                  <a:pt x="1822957" y="298450"/>
                </a:lnTo>
                <a:lnTo>
                  <a:pt x="1844802" y="301878"/>
                </a:lnTo>
                <a:lnTo>
                  <a:pt x="1844548" y="301751"/>
                </a:lnTo>
                <a:lnTo>
                  <a:pt x="1938392" y="301751"/>
                </a:lnTo>
                <a:lnTo>
                  <a:pt x="1868297" y="286512"/>
                </a:lnTo>
                <a:lnTo>
                  <a:pt x="1825752" y="279526"/>
                </a:lnTo>
                <a:lnTo>
                  <a:pt x="1776349" y="272288"/>
                </a:lnTo>
                <a:lnTo>
                  <a:pt x="1733169" y="267334"/>
                </a:lnTo>
                <a:lnTo>
                  <a:pt x="1606930" y="256286"/>
                </a:lnTo>
                <a:lnTo>
                  <a:pt x="749046" y="207771"/>
                </a:lnTo>
                <a:lnTo>
                  <a:pt x="651255" y="201294"/>
                </a:lnTo>
                <a:lnTo>
                  <a:pt x="560070" y="194437"/>
                </a:lnTo>
                <a:lnTo>
                  <a:pt x="497077" y="188975"/>
                </a:lnTo>
                <a:lnTo>
                  <a:pt x="439420" y="183261"/>
                </a:lnTo>
                <a:lnTo>
                  <a:pt x="421513" y="181355"/>
                </a:lnTo>
                <a:lnTo>
                  <a:pt x="404241" y="179324"/>
                </a:lnTo>
                <a:lnTo>
                  <a:pt x="387730" y="177291"/>
                </a:lnTo>
                <a:lnTo>
                  <a:pt x="372109" y="175259"/>
                </a:lnTo>
                <a:lnTo>
                  <a:pt x="372237" y="175259"/>
                </a:lnTo>
                <a:lnTo>
                  <a:pt x="358012" y="173227"/>
                </a:lnTo>
                <a:lnTo>
                  <a:pt x="357250" y="173227"/>
                </a:lnTo>
                <a:lnTo>
                  <a:pt x="316483" y="166624"/>
                </a:lnTo>
                <a:lnTo>
                  <a:pt x="291338" y="162051"/>
                </a:lnTo>
                <a:lnTo>
                  <a:pt x="268252" y="157606"/>
                </a:lnTo>
                <a:lnTo>
                  <a:pt x="267843" y="157606"/>
                </a:lnTo>
                <a:lnTo>
                  <a:pt x="245618" y="152780"/>
                </a:lnTo>
                <a:lnTo>
                  <a:pt x="245872" y="152780"/>
                </a:lnTo>
                <a:lnTo>
                  <a:pt x="224917" y="147954"/>
                </a:lnTo>
                <a:lnTo>
                  <a:pt x="206124" y="143255"/>
                </a:lnTo>
                <a:lnTo>
                  <a:pt x="205867" y="143255"/>
                </a:lnTo>
                <a:lnTo>
                  <a:pt x="188036" y="138302"/>
                </a:lnTo>
                <a:lnTo>
                  <a:pt x="187832" y="138302"/>
                </a:lnTo>
                <a:lnTo>
                  <a:pt x="170942" y="133095"/>
                </a:lnTo>
                <a:lnTo>
                  <a:pt x="171196" y="133095"/>
                </a:lnTo>
                <a:lnTo>
                  <a:pt x="155841" y="128142"/>
                </a:lnTo>
                <a:lnTo>
                  <a:pt x="155701" y="128142"/>
                </a:lnTo>
                <a:lnTo>
                  <a:pt x="141097" y="122808"/>
                </a:lnTo>
                <a:lnTo>
                  <a:pt x="128336" y="117728"/>
                </a:lnTo>
                <a:lnTo>
                  <a:pt x="116244" y="112521"/>
                </a:lnTo>
                <a:lnTo>
                  <a:pt x="105294" y="107187"/>
                </a:lnTo>
                <a:lnTo>
                  <a:pt x="105156" y="107187"/>
                </a:lnTo>
                <a:lnTo>
                  <a:pt x="95215" y="101853"/>
                </a:lnTo>
                <a:lnTo>
                  <a:pt x="86021" y="96392"/>
                </a:lnTo>
                <a:lnTo>
                  <a:pt x="77343" y="90677"/>
                </a:lnTo>
                <a:lnTo>
                  <a:pt x="70493" y="85598"/>
                </a:lnTo>
                <a:lnTo>
                  <a:pt x="70358" y="85598"/>
                </a:lnTo>
                <a:lnTo>
                  <a:pt x="63709" y="80137"/>
                </a:lnTo>
                <a:lnTo>
                  <a:pt x="57276" y="74294"/>
                </a:lnTo>
                <a:lnTo>
                  <a:pt x="51815" y="68833"/>
                </a:lnTo>
                <a:lnTo>
                  <a:pt x="47568" y="63753"/>
                </a:lnTo>
                <a:lnTo>
                  <a:pt x="42925" y="57784"/>
                </a:lnTo>
                <a:lnTo>
                  <a:pt x="35687" y="46481"/>
                </a:lnTo>
                <a:lnTo>
                  <a:pt x="35877" y="46481"/>
                </a:lnTo>
                <a:lnTo>
                  <a:pt x="30225" y="35178"/>
                </a:lnTo>
                <a:lnTo>
                  <a:pt x="25653" y="23749"/>
                </a:lnTo>
                <a:lnTo>
                  <a:pt x="21969" y="12318"/>
                </a:lnTo>
                <a:lnTo>
                  <a:pt x="18287" y="0"/>
                </a:lnTo>
                <a:close/>
              </a:path>
              <a:path w="2024379" h="400685">
                <a:moveTo>
                  <a:pt x="357124" y="173100"/>
                </a:moveTo>
                <a:lnTo>
                  <a:pt x="358012" y="173227"/>
                </a:lnTo>
                <a:lnTo>
                  <a:pt x="357124" y="173100"/>
                </a:lnTo>
                <a:close/>
              </a:path>
              <a:path w="2024379" h="400685">
                <a:moveTo>
                  <a:pt x="267589" y="157479"/>
                </a:moveTo>
                <a:lnTo>
                  <a:pt x="267843" y="157606"/>
                </a:lnTo>
                <a:lnTo>
                  <a:pt x="268252" y="157606"/>
                </a:lnTo>
                <a:lnTo>
                  <a:pt x="267589" y="157479"/>
                </a:lnTo>
                <a:close/>
              </a:path>
              <a:path w="2024379" h="400685">
                <a:moveTo>
                  <a:pt x="205613" y="143128"/>
                </a:moveTo>
                <a:lnTo>
                  <a:pt x="205867" y="143255"/>
                </a:lnTo>
                <a:lnTo>
                  <a:pt x="206124" y="143255"/>
                </a:lnTo>
                <a:lnTo>
                  <a:pt x="205613" y="143128"/>
                </a:lnTo>
                <a:close/>
              </a:path>
              <a:path w="2024379" h="400685">
                <a:moveTo>
                  <a:pt x="187578" y="138175"/>
                </a:moveTo>
                <a:lnTo>
                  <a:pt x="187832" y="138302"/>
                </a:lnTo>
                <a:lnTo>
                  <a:pt x="188036" y="138302"/>
                </a:lnTo>
                <a:lnTo>
                  <a:pt x="187578" y="138175"/>
                </a:lnTo>
                <a:close/>
              </a:path>
              <a:path w="2024379" h="400685">
                <a:moveTo>
                  <a:pt x="155448" y="128015"/>
                </a:moveTo>
                <a:lnTo>
                  <a:pt x="155701" y="128142"/>
                </a:lnTo>
                <a:lnTo>
                  <a:pt x="155841" y="128142"/>
                </a:lnTo>
                <a:lnTo>
                  <a:pt x="155448" y="128015"/>
                </a:lnTo>
                <a:close/>
              </a:path>
              <a:path w="2024379" h="400685">
                <a:moveTo>
                  <a:pt x="141157" y="122808"/>
                </a:moveTo>
                <a:lnTo>
                  <a:pt x="141477" y="122936"/>
                </a:lnTo>
                <a:lnTo>
                  <a:pt x="141157" y="122808"/>
                </a:lnTo>
                <a:close/>
              </a:path>
              <a:path w="2024379" h="400685">
                <a:moveTo>
                  <a:pt x="128015" y="117601"/>
                </a:moveTo>
                <a:lnTo>
                  <a:pt x="128270" y="117728"/>
                </a:lnTo>
                <a:lnTo>
                  <a:pt x="128015" y="117601"/>
                </a:lnTo>
                <a:close/>
              </a:path>
              <a:path w="2024379" h="400685">
                <a:moveTo>
                  <a:pt x="115950" y="112394"/>
                </a:moveTo>
                <a:lnTo>
                  <a:pt x="116204" y="112521"/>
                </a:lnTo>
                <a:lnTo>
                  <a:pt x="115950" y="112394"/>
                </a:lnTo>
                <a:close/>
              </a:path>
              <a:path w="2024379" h="400685">
                <a:moveTo>
                  <a:pt x="104775" y="106933"/>
                </a:moveTo>
                <a:lnTo>
                  <a:pt x="105156" y="107187"/>
                </a:lnTo>
                <a:lnTo>
                  <a:pt x="105294" y="107187"/>
                </a:lnTo>
                <a:lnTo>
                  <a:pt x="104775" y="106933"/>
                </a:lnTo>
                <a:close/>
              </a:path>
              <a:path w="2024379" h="400685">
                <a:moveTo>
                  <a:pt x="94741" y="101600"/>
                </a:moveTo>
                <a:lnTo>
                  <a:pt x="95123" y="101853"/>
                </a:lnTo>
                <a:lnTo>
                  <a:pt x="94741" y="101600"/>
                </a:lnTo>
                <a:close/>
              </a:path>
              <a:path w="2024379" h="400685">
                <a:moveTo>
                  <a:pt x="85598" y="96138"/>
                </a:moveTo>
                <a:lnTo>
                  <a:pt x="85978" y="96392"/>
                </a:lnTo>
                <a:lnTo>
                  <a:pt x="85598" y="96138"/>
                </a:lnTo>
                <a:close/>
              </a:path>
              <a:path w="2024379" h="400685">
                <a:moveTo>
                  <a:pt x="77699" y="90913"/>
                </a:moveTo>
                <a:close/>
              </a:path>
              <a:path w="2024379" h="400685">
                <a:moveTo>
                  <a:pt x="77379" y="90677"/>
                </a:moveTo>
                <a:lnTo>
                  <a:pt x="77699" y="90913"/>
                </a:lnTo>
                <a:lnTo>
                  <a:pt x="77379" y="90677"/>
                </a:lnTo>
                <a:close/>
              </a:path>
              <a:path w="2024379" h="400685">
                <a:moveTo>
                  <a:pt x="69976" y="85216"/>
                </a:moveTo>
                <a:lnTo>
                  <a:pt x="70358" y="85598"/>
                </a:lnTo>
                <a:lnTo>
                  <a:pt x="70493" y="85598"/>
                </a:lnTo>
                <a:lnTo>
                  <a:pt x="69976" y="85216"/>
                </a:lnTo>
                <a:close/>
              </a:path>
              <a:path w="2024379" h="400685">
                <a:moveTo>
                  <a:pt x="63246" y="79755"/>
                </a:moveTo>
                <a:lnTo>
                  <a:pt x="63626" y="80137"/>
                </a:lnTo>
                <a:lnTo>
                  <a:pt x="63246" y="79755"/>
                </a:lnTo>
                <a:close/>
              </a:path>
              <a:path w="2024379" h="400685">
                <a:moveTo>
                  <a:pt x="57398" y="74294"/>
                </a:moveTo>
                <a:lnTo>
                  <a:pt x="57658" y="74549"/>
                </a:lnTo>
                <a:lnTo>
                  <a:pt x="57398" y="74294"/>
                </a:lnTo>
                <a:close/>
              </a:path>
              <a:path w="2024379" h="400685">
                <a:moveTo>
                  <a:pt x="52267" y="69276"/>
                </a:moveTo>
                <a:close/>
              </a:path>
              <a:path w="2024379" h="400685">
                <a:moveTo>
                  <a:pt x="51891" y="68833"/>
                </a:moveTo>
                <a:lnTo>
                  <a:pt x="52267" y="69276"/>
                </a:lnTo>
                <a:lnTo>
                  <a:pt x="51891" y="68833"/>
                </a:lnTo>
                <a:close/>
              </a:path>
              <a:path w="2024379" h="400685">
                <a:moveTo>
                  <a:pt x="47244" y="63373"/>
                </a:moveTo>
                <a:lnTo>
                  <a:pt x="47498" y="63753"/>
                </a:lnTo>
                <a:lnTo>
                  <a:pt x="47244" y="63373"/>
                </a:lnTo>
                <a:close/>
              </a:path>
              <a:path w="2024379" h="400685">
                <a:moveTo>
                  <a:pt x="43021" y="57784"/>
                </a:moveTo>
                <a:lnTo>
                  <a:pt x="43434" y="58419"/>
                </a:lnTo>
                <a:lnTo>
                  <a:pt x="43021" y="57784"/>
                </a:lnTo>
                <a:close/>
              </a:path>
              <a:path w="2024379" h="400685">
                <a:moveTo>
                  <a:pt x="35877" y="46481"/>
                </a:moveTo>
                <a:lnTo>
                  <a:pt x="35687" y="46481"/>
                </a:lnTo>
                <a:lnTo>
                  <a:pt x="36322" y="47370"/>
                </a:lnTo>
                <a:lnTo>
                  <a:pt x="35877" y="46481"/>
                </a:lnTo>
                <a:close/>
              </a:path>
              <a:path w="2024379" h="400685">
                <a:moveTo>
                  <a:pt x="30297" y="35178"/>
                </a:moveTo>
                <a:lnTo>
                  <a:pt x="30607" y="35941"/>
                </a:lnTo>
                <a:lnTo>
                  <a:pt x="30297" y="35178"/>
                </a:lnTo>
                <a:close/>
              </a:path>
              <a:path w="2024379" h="400685">
                <a:moveTo>
                  <a:pt x="25740" y="23749"/>
                </a:moveTo>
                <a:lnTo>
                  <a:pt x="25908" y="24256"/>
                </a:lnTo>
                <a:lnTo>
                  <a:pt x="25740" y="23749"/>
                </a:lnTo>
                <a:close/>
              </a:path>
              <a:path w="2024379" h="400685">
                <a:moveTo>
                  <a:pt x="21844" y="11937"/>
                </a:moveTo>
                <a:lnTo>
                  <a:pt x="21844" y="12318"/>
                </a:lnTo>
                <a:lnTo>
                  <a:pt x="21844" y="1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68448" y="2503932"/>
            <a:ext cx="2022475" cy="400685"/>
          </a:xfrm>
          <a:custGeom>
            <a:avLst/>
            <a:gdLst/>
            <a:ahLst/>
            <a:cxnLst/>
            <a:rect l="l" t="t" r="r" b="b"/>
            <a:pathLst>
              <a:path w="2022475" h="400685">
                <a:moveTo>
                  <a:pt x="0" y="315721"/>
                </a:moveTo>
                <a:lnTo>
                  <a:pt x="9525" y="400430"/>
                </a:lnTo>
                <a:lnTo>
                  <a:pt x="68806" y="344550"/>
                </a:lnTo>
                <a:lnTo>
                  <a:pt x="40258" y="344550"/>
                </a:lnTo>
                <a:lnTo>
                  <a:pt x="22606" y="337184"/>
                </a:lnTo>
                <a:lnTo>
                  <a:pt x="27430" y="325807"/>
                </a:lnTo>
                <a:lnTo>
                  <a:pt x="0" y="315721"/>
                </a:lnTo>
                <a:close/>
              </a:path>
              <a:path w="2022475" h="400685">
                <a:moveTo>
                  <a:pt x="27430" y="325807"/>
                </a:moveTo>
                <a:lnTo>
                  <a:pt x="22606" y="337184"/>
                </a:lnTo>
                <a:lnTo>
                  <a:pt x="40258" y="344550"/>
                </a:lnTo>
                <a:lnTo>
                  <a:pt x="43244" y="337312"/>
                </a:lnTo>
                <a:lnTo>
                  <a:pt x="40386" y="337312"/>
                </a:lnTo>
                <a:lnTo>
                  <a:pt x="45224" y="332349"/>
                </a:lnTo>
                <a:lnTo>
                  <a:pt x="27430" y="325807"/>
                </a:lnTo>
                <a:close/>
              </a:path>
              <a:path w="2022475" h="400685">
                <a:moveTo>
                  <a:pt x="48652" y="333610"/>
                </a:moveTo>
                <a:lnTo>
                  <a:pt x="43891" y="335742"/>
                </a:lnTo>
                <a:lnTo>
                  <a:pt x="40258" y="344550"/>
                </a:lnTo>
                <a:lnTo>
                  <a:pt x="68806" y="344550"/>
                </a:lnTo>
                <a:lnTo>
                  <a:pt x="71500" y="342010"/>
                </a:lnTo>
                <a:lnTo>
                  <a:pt x="49048" y="333755"/>
                </a:lnTo>
                <a:lnTo>
                  <a:pt x="48513" y="333755"/>
                </a:lnTo>
                <a:lnTo>
                  <a:pt x="48664" y="333655"/>
                </a:lnTo>
                <a:close/>
              </a:path>
              <a:path w="2022475" h="400685">
                <a:moveTo>
                  <a:pt x="45224" y="332349"/>
                </a:moveTo>
                <a:lnTo>
                  <a:pt x="40386" y="337312"/>
                </a:lnTo>
                <a:lnTo>
                  <a:pt x="43891" y="335742"/>
                </a:lnTo>
                <a:lnTo>
                  <a:pt x="45281" y="332370"/>
                </a:lnTo>
                <a:close/>
              </a:path>
              <a:path w="2022475" h="400685">
                <a:moveTo>
                  <a:pt x="43891" y="335742"/>
                </a:moveTo>
                <a:lnTo>
                  <a:pt x="40386" y="337312"/>
                </a:lnTo>
                <a:lnTo>
                  <a:pt x="43244" y="337312"/>
                </a:lnTo>
                <a:lnTo>
                  <a:pt x="43891" y="335742"/>
                </a:lnTo>
                <a:close/>
              </a:path>
              <a:path w="2022475" h="400685">
                <a:moveTo>
                  <a:pt x="45281" y="332370"/>
                </a:moveTo>
                <a:lnTo>
                  <a:pt x="43891" y="335742"/>
                </a:lnTo>
                <a:lnTo>
                  <a:pt x="48652" y="333610"/>
                </a:lnTo>
                <a:lnTo>
                  <a:pt x="45281" y="332370"/>
                </a:lnTo>
                <a:close/>
              </a:path>
              <a:path w="2022475" h="400685">
                <a:moveTo>
                  <a:pt x="48704" y="333629"/>
                </a:moveTo>
                <a:lnTo>
                  <a:pt x="48513" y="333755"/>
                </a:lnTo>
                <a:lnTo>
                  <a:pt x="48776" y="333655"/>
                </a:lnTo>
                <a:close/>
              </a:path>
              <a:path w="2022475" h="400685">
                <a:moveTo>
                  <a:pt x="48776" y="333655"/>
                </a:moveTo>
                <a:lnTo>
                  <a:pt x="48513" y="333755"/>
                </a:lnTo>
                <a:lnTo>
                  <a:pt x="49048" y="333755"/>
                </a:lnTo>
                <a:lnTo>
                  <a:pt x="48776" y="333655"/>
                </a:lnTo>
                <a:close/>
              </a:path>
              <a:path w="2022475" h="400685">
                <a:moveTo>
                  <a:pt x="49179" y="333501"/>
                </a:moveTo>
                <a:lnTo>
                  <a:pt x="48894" y="333501"/>
                </a:lnTo>
                <a:lnTo>
                  <a:pt x="48776" y="333655"/>
                </a:lnTo>
                <a:lnTo>
                  <a:pt x="49179" y="333501"/>
                </a:lnTo>
                <a:close/>
              </a:path>
              <a:path w="2022475" h="400685">
                <a:moveTo>
                  <a:pt x="52507" y="332231"/>
                </a:moveTo>
                <a:lnTo>
                  <a:pt x="45338" y="332231"/>
                </a:lnTo>
                <a:lnTo>
                  <a:pt x="45281" y="332370"/>
                </a:lnTo>
                <a:lnTo>
                  <a:pt x="48652" y="333610"/>
                </a:lnTo>
                <a:lnTo>
                  <a:pt x="48894" y="333501"/>
                </a:lnTo>
                <a:lnTo>
                  <a:pt x="49179" y="333501"/>
                </a:lnTo>
                <a:lnTo>
                  <a:pt x="52507" y="332231"/>
                </a:lnTo>
                <a:close/>
              </a:path>
              <a:path w="2022475" h="400685">
                <a:moveTo>
                  <a:pt x="1665604" y="173100"/>
                </a:moveTo>
                <a:lnTo>
                  <a:pt x="1650491" y="175259"/>
                </a:lnTo>
                <a:lnTo>
                  <a:pt x="1634871" y="177291"/>
                </a:lnTo>
                <a:lnTo>
                  <a:pt x="1618361" y="179323"/>
                </a:lnTo>
                <a:lnTo>
                  <a:pt x="1601215" y="181355"/>
                </a:lnTo>
                <a:lnTo>
                  <a:pt x="1583309" y="183260"/>
                </a:lnTo>
                <a:lnTo>
                  <a:pt x="1525651" y="188975"/>
                </a:lnTo>
                <a:lnTo>
                  <a:pt x="1505203" y="190880"/>
                </a:lnTo>
                <a:lnTo>
                  <a:pt x="1462659" y="194437"/>
                </a:lnTo>
                <a:lnTo>
                  <a:pt x="1273810" y="207771"/>
                </a:lnTo>
                <a:lnTo>
                  <a:pt x="416178" y="256285"/>
                </a:lnTo>
                <a:lnTo>
                  <a:pt x="322452" y="264032"/>
                </a:lnTo>
                <a:lnTo>
                  <a:pt x="246506" y="272288"/>
                </a:lnTo>
                <a:lnTo>
                  <a:pt x="198119" y="279526"/>
                </a:lnTo>
                <a:lnTo>
                  <a:pt x="155575" y="286512"/>
                </a:lnTo>
                <a:lnTo>
                  <a:pt x="88264" y="300989"/>
                </a:lnTo>
                <a:lnTo>
                  <a:pt x="51562" y="312165"/>
                </a:lnTo>
                <a:lnTo>
                  <a:pt x="27430" y="325807"/>
                </a:lnTo>
                <a:lnTo>
                  <a:pt x="45224" y="332349"/>
                </a:lnTo>
                <a:lnTo>
                  <a:pt x="52507" y="332231"/>
                </a:lnTo>
                <a:lnTo>
                  <a:pt x="58165" y="330072"/>
                </a:lnTo>
                <a:lnTo>
                  <a:pt x="68580" y="326516"/>
                </a:lnTo>
                <a:lnTo>
                  <a:pt x="68737" y="326516"/>
                </a:lnTo>
                <a:lnTo>
                  <a:pt x="80263" y="322960"/>
                </a:lnTo>
                <a:lnTo>
                  <a:pt x="80465" y="322960"/>
                </a:lnTo>
                <a:lnTo>
                  <a:pt x="93218" y="319404"/>
                </a:lnTo>
                <a:lnTo>
                  <a:pt x="93481" y="319404"/>
                </a:lnTo>
                <a:lnTo>
                  <a:pt x="107442" y="315975"/>
                </a:lnTo>
                <a:lnTo>
                  <a:pt x="107314" y="315975"/>
                </a:lnTo>
                <a:lnTo>
                  <a:pt x="123317" y="312419"/>
                </a:lnTo>
                <a:lnTo>
                  <a:pt x="123062" y="312419"/>
                </a:lnTo>
                <a:lnTo>
                  <a:pt x="140334" y="308863"/>
                </a:lnTo>
                <a:lnTo>
                  <a:pt x="159003" y="305307"/>
                </a:lnTo>
                <a:lnTo>
                  <a:pt x="179324" y="301751"/>
                </a:lnTo>
                <a:lnTo>
                  <a:pt x="179883" y="301751"/>
                </a:lnTo>
                <a:lnTo>
                  <a:pt x="201040" y="298450"/>
                </a:lnTo>
                <a:lnTo>
                  <a:pt x="249300" y="291210"/>
                </a:lnTo>
                <a:lnTo>
                  <a:pt x="248919" y="291210"/>
                </a:lnTo>
                <a:lnTo>
                  <a:pt x="276859" y="287908"/>
                </a:lnTo>
                <a:lnTo>
                  <a:pt x="291845" y="286257"/>
                </a:lnTo>
                <a:lnTo>
                  <a:pt x="307720" y="284606"/>
                </a:lnTo>
                <a:lnTo>
                  <a:pt x="324357" y="283082"/>
                </a:lnTo>
                <a:lnTo>
                  <a:pt x="341630" y="281431"/>
                </a:lnTo>
                <a:lnTo>
                  <a:pt x="341502" y="281431"/>
                </a:lnTo>
                <a:lnTo>
                  <a:pt x="417575" y="275335"/>
                </a:lnTo>
                <a:lnTo>
                  <a:pt x="459231" y="272414"/>
                </a:lnTo>
                <a:lnTo>
                  <a:pt x="1275079" y="226821"/>
                </a:lnTo>
                <a:lnTo>
                  <a:pt x="1464183" y="213487"/>
                </a:lnTo>
                <a:lnTo>
                  <a:pt x="1547367" y="206120"/>
                </a:lnTo>
                <a:lnTo>
                  <a:pt x="1585340" y="202310"/>
                </a:lnTo>
                <a:lnTo>
                  <a:pt x="1637284" y="196214"/>
                </a:lnTo>
                <a:lnTo>
                  <a:pt x="1682623" y="189864"/>
                </a:lnTo>
                <a:lnTo>
                  <a:pt x="1734820" y="180847"/>
                </a:lnTo>
                <a:lnTo>
                  <a:pt x="1772590" y="173227"/>
                </a:lnTo>
                <a:lnTo>
                  <a:pt x="1665477" y="173227"/>
                </a:lnTo>
                <a:close/>
              </a:path>
              <a:path w="2022475" h="400685">
                <a:moveTo>
                  <a:pt x="58279" y="330072"/>
                </a:moveTo>
                <a:lnTo>
                  <a:pt x="57912" y="330200"/>
                </a:lnTo>
                <a:lnTo>
                  <a:pt x="58279" y="330072"/>
                </a:lnTo>
                <a:close/>
              </a:path>
              <a:path w="2022475" h="400685">
                <a:moveTo>
                  <a:pt x="68737" y="326516"/>
                </a:moveTo>
                <a:lnTo>
                  <a:pt x="68580" y="326516"/>
                </a:lnTo>
                <a:lnTo>
                  <a:pt x="68325" y="326643"/>
                </a:lnTo>
                <a:lnTo>
                  <a:pt x="68737" y="326516"/>
                </a:lnTo>
                <a:close/>
              </a:path>
              <a:path w="2022475" h="400685">
                <a:moveTo>
                  <a:pt x="80465" y="322960"/>
                </a:moveTo>
                <a:lnTo>
                  <a:pt x="80263" y="322960"/>
                </a:lnTo>
                <a:lnTo>
                  <a:pt x="80009" y="323088"/>
                </a:lnTo>
                <a:lnTo>
                  <a:pt x="80465" y="322960"/>
                </a:lnTo>
                <a:close/>
              </a:path>
              <a:path w="2022475" h="400685">
                <a:moveTo>
                  <a:pt x="93481" y="319404"/>
                </a:moveTo>
                <a:lnTo>
                  <a:pt x="93218" y="319404"/>
                </a:lnTo>
                <a:lnTo>
                  <a:pt x="92963" y="319531"/>
                </a:lnTo>
                <a:lnTo>
                  <a:pt x="93481" y="319404"/>
                </a:lnTo>
                <a:close/>
              </a:path>
              <a:path w="2022475" h="400685">
                <a:moveTo>
                  <a:pt x="179883" y="301751"/>
                </a:moveTo>
                <a:lnTo>
                  <a:pt x="179324" y="301751"/>
                </a:lnTo>
                <a:lnTo>
                  <a:pt x="179069" y="301878"/>
                </a:lnTo>
                <a:lnTo>
                  <a:pt x="179883" y="301751"/>
                </a:lnTo>
                <a:close/>
              </a:path>
              <a:path w="2022475" h="400685">
                <a:moveTo>
                  <a:pt x="1755013" y="157479"/>
                </a:moveTo>
                <a:lnTo>
                  <a:pt x="1731264" y="162051"/>
                </a:lnTo>
                <a:lnTo>
                  <a:pt x="1706117" y="166623"/>
                </a:lnTo>
                <a:lnTo>
                  <a:pt x="1706245" y="166623"/>
                </a:lnTo>
                <a:lnTo>
                  <a:pt x="1665477" y="173227"/>
                </a:lnTo>
                <a:lnTo>
                  <a:pt x="1772590" y="173227"/>
                </a:lnTo>
                <a:lnTo>
                  <a:pt x="1781048" y="171450"/>
                </a:lnTo>
                <a:lnTo>
                  <a:pt x="1802129" y="166496"/>
                </a:lnTo>
                <a:lnTo>
                  <a:pt x="1821688" y="161670"/>
                </a:lnTo>
                <a:lnTo>
                  <a:pt x="1836060" y="157606"/>
                </a:lnTo>
                <a:lnTo>
                  <a:pt x="1754759" y="157606"/>
                </a:lnTo>
                <a:lnTo>
                  <a:pt x="1755013" y="157479"/>
                </a:lnTo>
                <a:close/>
              </a:path>
              <a:path w="2022475" h="400685">
                <a:moveTo>
                  <a:pt x="1816989" y="143128"/>
                </a:moveTo>
                <a:lnTo>
                  <a:pt x="1797558" y="147954"/>
                </a:lnTo>
                <a:lnTo>
                  <a:pt x="1776856" y="152780"/>
                </a:lnTo>
                <a:lnTo>
                  <a:pt x="1776984" y="152780"/>
                </a:lnTo>
                <a:lnTo>
                  <a:pt x="1754759" y="157606"/>
                </a:lnTo>
                <a:lnTo>
                  <a:pt x="1836060" y="157606"/>
                </a:lnTo>
                <a:lnTo>
                  <a:pt x="1840102" y="156463"/>
                </a:lnTo>
                <a:lnTo>
                  <a:pt x="1857248" y="151256"/>
                </a:lnTo>
                <a:lnTo>
                  <a:pt x="1873123" y="146050"/>
                </a:lnTo>
                <a:lnTo>
                  <a:pt x="1880906" y="143255"/>
                </a:lnTo>
                <a:lnTo>
                  <a:pt x="1816735" y="143255"/>
                </a:lnTo>
                <a:lnTo>
                  <a:pt x="1816989" y="143128"/>
                </a:lnTo>
                <a:close/>
              </a:path>
              <a:path w="2022475" h="400685">
                <a:moveTo>
                  <a:pt x="1851660" y="133095"/>
                </a:moveTo>
                <a:lnTo>
                  <a:pt x="1834641" y="138175"/>
                </a:lnTo>
                <a:lnTo>
                  <a:pt x="1834896" y="138175"/>
                </a:lnTo>
                <a:lnTo>
                  <a:pt x="1816735" y="143255"/>
                </a:lnTo>
                <a:lnTo>
                  <a:pt x="1880906" y="143255"/>
                </a:lnTo>
                <a:lnTo>
                  <a:pt x="1887981" y="140715"/>
                </a:lnTo>
                <a:lnTo>
                  <a:pt x="1901698" y="135254"/>
                </a:lnTo>
                <a:lnTo>
                  <a:pt x="1906316" y="133222"/>
                </a:lnTo>
                <a:lnTo>
                  <a:pt x="1851405" y="133222"/>
                </a:lnTo>
                <a:lnTo>
                  <a:pt x="1851660" y="133095"/>
                </a:lnTo>
                <a:close/>
              </a:path>
              <a:path w="2022475" h="400685">
                <a:moveTo>
                  <a:pt x="1938042" y="117601"/>
                </a:moveTo>
                <a:lnTo>
                  <a:pt x="1894586" y="117601"/>
                </a:lnTo>
                <a:lnTo>
                  <a:pt x="1881124" y="122935"/>
                </a:lnTo>
                <a:lnTo>
                  <a:pt x="1866773" y="128142"/>
                </a:lnTo>
                <a:lnTo>
                  <a:pt x="1851405" y="133222"/>
                </a:lnTo>
                <a:lnTo>
                  <a:pt x="1906316" y="133222"/>
                </a:lnTo>
                <a:lnTo>
                  <a:pt x="1914398" y="129666"/>
                </a:lnTo>
                <a:lnTo>
                  <a:pt x="1926081" y="124078"/>
                </a:lnTo>
                <a:lnTo>
                  <a:pt x="1936750" y="118363"/>
                </a:lnTo>
                <a:lnTo>
                  <a:pt x="1938042" y="117601"/>
                </a:lnTo>
                <a:close/>
              </a:path>
              <a:path w="2022475" h="400685">
                <a:moveTo>
                  <a:pt x="1867027" y="128015"/>
                </a:moveTo>
                <a:lnTo>
                  <a:pt x="1866646" y="128142"/>
                </a:lnTo>
                <a:lnTo>
                  <a:pt x="1867027" y="128015"/>
                </a:lnTo>
                <a:close/>
              </a:path>
              <a:path w="2022475" h="400685">
                <a:moveTo>
                  <a:pt x="1881377" y="122808"/>
                </a:moveTo>
                <a:lnTo>
                  <a:pt x="1881030" y="122935"/>
                </a:lnTo>
                <a:lnTo>
                  <a:pt x="1881377" y="122808"/>
                </a:lnTo>
                <a:close/>
              </a:path>
              <a:path w="2022475" h="400685">
                <a:moveTo>
                  <a:pt x="1946850" y="112394"/>
                </a:moveTo>
                <a:lnTo>
                  <a:pt x="1906651" y="112394"/>
                </a:lnTo>
                <a:lnTo>
                  <a:pt x="1894204" y="117728"/>
                </a:lnTo>
                <a:lnTo>
                  <a:pt x="1894586" y="117601"/>
                </a:lnTo>
                <a:lnTo>
                  <a:pt x="1938042" y="117601"/>
                </a:lnTo>
                <a:lnTo>
                  <a:pt x="1946850" y="112394"/>
                </a:lnTo>
                <a:close/>
              </a:path>
              <a:path w="2022475" h="400685">
                <a:moveTo>
                  <a:pt x="1917573" y="106933"/>
                </a:moveTo>
                <a:lnTo>
                  <a:pt x="1906270" y="112521"/>
                </a:lnTo>
                <a:lnTo>
                  <a:pt x="1906651" y="112394"/>
                </a:lnTo>
                <a:lnTo>
                  <a:pt x="1946850" y="112394"/>
                </a:lnTo>
                <a:lnTo>
                  <a:pt x="1954827" y="107187"/>
                </a:lnTo>
                <a:lnTo>
                  <a:pt x="1917318" y="107187"/>
                </a:lnTo>
                <a:lnTo>
                  <a:pt x="1917573" y="106933"/>
                </a:lnTo>
                <a:close/>
              </a:path>
              <a:path w="2022475" h="400685">
                <a:moveTo>
                  <a:pt x="1969272" y="96138"/>
                </a:moveTo>
                <a:lnTo>
                  <a:pt x="1936877" y="96138"/>
                </a:lnTo>
                <a:lnTo>
                  <a:pt x="1927352" y="101853"/>
                </a:lnTo>
                <a:lnTo>
                  <a:pt x="1917318" y="107187"/>
                </a:lnTo>
                <a:lnTo>
                  <a:pt x="1954827" y="107187"/>
                </a:lnTo>
                <a:lnTo>
                  <a:pt x="1955800" y="106552"/>
                </a:lnTo>
                <a:lnTo>
                  <a:pt x="1964054" y="100456"/>
                </a:lnTo>
                <a:lnTo>
                  <a:pt x="1969272" y="96138"/>
                </a:lnTo>
                <a:close/>
              </a:path>
              <a:path w="2022475" h="400685">
                <a:moveTo>
                  <a:pt x="1927733" y="101600"/>
                </a:moveTo>
                <a:lnTo>
                  <a:pt x="1927259" y="101853"/>
                </a:lnTo>
                <a:lnTo>
                  <a:pt x="1927733" y="101600"/>
                </a:lnTo>
                <a:close/>
              </a:path>
              <a:path w="2022475" h="400685">
                <a:moveTo>
                  <a:pt x="1975487" y="90677"/>
                </a:moveTo>
                <a:lnTo>
                  <a:pt x="1945131" y="90677"/>
                </a:lnTo>
                <a:lnTo>
                  <a:pt x="1936368" y="96392"/>
                </a:lnTo>
                <a:lnTo>
                  <a:pt x="1936877" y="96138"/>
                </a:lnTo>
                <a:lnTo>
                  <a:pt x="1969272" y="96138"/>
                </a:lnTo>
                <a:lnTo>
                  <a:pt x="1971421" y="94360"/>
                </a:lnTo>
                <a:lnTo>
                  <a:pt x="1975487" y="90677"/>
                </a:lnTo>
                <a:close/>
              </a:path>
              <a:path w="2022475" h="400685">
                <a:moveTo>
                  <a:pt x="1952498" y="85216"/>
                </a:moveTo>
                <a:lnTo>
                  <a:pt x="1944815" y="90884"/>
                </a:lnTo>
                <a:lnTo>
                  <a:pt x="1945131" y="90677"/>
                </a:lnTo>
                <a:lnTo>
                  <a:pt x="1975487" y="90677"/>
                </a:lnTo>
                <a:lnTo>
                  <a:pt x="1978152" y="88264"/>
                </a:lnTo>
                <a:lnTo>
                  <a:pt x="1980819" y="85597"/>
                </a:lnTo>
                <a:lnTo>
                  <a:pt x="1952116" y="85597"/>
                </a:lnTo>
                <a:lnTo>
                  <a:pt x="1952498" y="85216"/>
                </a:lnTo>
                <a:close/>
              </a:path>
              <a:path w="2022475" h="400685">
                <a:moveTo>
                  <a:pt x="1959102" y="79755"/>
                </a:moveTo>
                <a:lnTo>
                  <a:pt x="1952116" y="85597"/>
                </a:lnTo>
                <a:lnTo>
                  <a:pt x="1980819" y="85597"/>
                </a:lnTo>
                <a:lnTo>
                  <a:pt x="1984375" y="82041"/>
                </a:lnTo>
                <a:lnTo>
                  <a:pt x="1985981" y="80137"/>
                </a:lnTo>
                <a:lnTo>
                  <a:pt x="1958848" y="80137"/>
                </a:lnTo>
                <a:lnTo>
                  <a:pt x="1959102" y="79755"/>
                </a:lnTo>
                <a:close/>
              </a:path>
              <a:path w="2022475" h="400685">
                <a:moveTo>
                  <a:pt x="1990807" y="74294"/>
                </a:moveTo>
                <a:lnTo>
                  <a:pt x="1965198" y="74294"/>
                </a:lnTo>
                <a:lnTo>
                  <a:pt x="1964816" y="74675"/>
                </a:lnTo>
                <a:lnTo>
                  <a:pt x="1958848" y="80137"/>
                </a:lnTo>
                <a:lnTo>
                  <a:pt x="1985981" y="80137"/>
                </a:lnTo>
                <a:lnTo>
                  <a:pt x="1989836" y="75564"/>
                </a:lnTo>
                <a:lnTo>
                  <a:pt x="1990807" y="74294"/>
                </a:lnTo>
                <a:close/>
              </a:path>
              <a:path w="2022475" h="400685">
                <a:moveTo>
                  <a:pt x="1965115" y="74371"/>
                </a:moveTo>
                <a:lnTo>
                  <a:pt x="1964783" y="74675"/>
                </a:lnTo>
                <a:lnTo>
                  <a:pt x="1965115" y="74371"/>
                </a:lnTo>
                <a:close/>
              </a:path>
              <a:path w="2022475" h="400685">
                <a:moveTo>
                  <a:pt x="1994949" y="68833"/>
                </a:moveTo>
                <a:lnTo>
                  <a:pt x="1970531" y="68833"/>
                </a:lnTo>
                <a:lnTo>
                  <a:pt x="1965115" y="74371"/>
                </a:lnTo>
                <a:lnTo>
                  <a:pt x="1990807" y="74294"/>
                </a:lnTo>
                <a:lnTo>
                  <a:pt x="1994789" y="69087"/>
                </a:lnTo>
                <a:lnTo>
                  <a:pt x="1994949" y="68833"/>
                </a:lnTo>
                <a:close/>
              </a:path>
              <a:path w="2022475" h="400685">
                <a:moveTo>
                  <a:pt x="1998410" y="63372"/>
                </a:moveTo>
                <a:lnTo>
                  <a:pt x="1975230" y="63372"/>
                </a:lnTo>
                <a:lnTo>
                  <a:pt x="1970024" y="69341"/>
                </a:lnTo>
                <a:lnTo>
                  <a:pt x="1970531" y="68833"/>
                </a:lnTo>
                <a:lnTo>
                  <a:pt x="1994949" y="68833"/>
                </a:lnTo>
                <a:lnTo>
                  <a:pt x="1998410" y="63372"/>
                </a:lnTo>
                <a:close/>
              </a:path>
              <a:path w="2022475" h="400685">
                <a:moveTo>
                  <a:pt x="2001951" y="57784"/>
                </a:moveTo>
                <a:lnTo>
                  <a:pt x="1979422" y="57784"/>
                </a:lnTo>
                <a:lnTo>
                  <a:pt x="1978914" y="58546"/>
                </a:lnTo>
                <a:lnTo>
                  <a:pt x="1974850" y="63753"/>
                </a:lnTo>
                <a:lnTo>
                  <a:pt x="1975230" y="63372"/>
                </a:lnTo>
                <a:lnTo>
                  <a:pt x="1998410" y="63372"/>
                </a:lnTo>
                <a:lnTo>
                  <a:pt x="2001951" y="57784"/>
                </a:lnTo>
                <a:close/>
              </a:path>
              <a:path w="2022475" h="400685">
                <a:moveTo>
                  <a:pt x="1979269" y="57983"/>
                </a:moveTo>
                <a:lnTo>
                  <a:pt x="1978838" y="58546"/>
                </a:lnTo>
                <a:lnTo>
                  <a:pt x="1979269" y="57983"/>
                </a:lnTo>
                <a:close/>
              </a:path>
              <a:path w="2022475" h="400685">
                <a:moveTo>
                  <a:pt x="1979422" y="57784"/>
                </a:moveTo>
                <a:lnTo>
                  <a:pt x="1979269" y="57983"/>
                </a:lnTo>
                <a:lnTo>
                  <a:pt x="1978914" y="58546"/>
                </a:lnTo>
                <a:lnTo>
                  <a:pt x="1979422" y="57784"/>
                </a:lnTo>
                <a:close/>
              </a:path>
              <a:path w="2022475" h="400685">
                <a:moveTo>
                  <a:pt x="1986534" y="46481"/>
                </a:moveTo>
                <a:lnTo>
                  <a:pt x="1979269" y="57983"/>
                </a:lnTo>
                <a:lnTo>
                  <a:pt x="1979422" y="57784"/>
                </a:lnTo>
                <a:lnTo>
                  <a:pt x="2001951" y="57784"/>
                </a:lnTo>
                <a:lnTo>
                  <a:pt x="2002916" y="56260"/>
                </a:lnTo>
                <a:lnTo>
                  <a:pt x="2007361" y="47370"/>
                </a:lnTo>
                <a:lnTo>
                  <a:pt x="1986152" y="47370"/>
                </a:lnTo>
                <a:lnTo>
                  <a:pt x="1986534" y="46481"/>
                </a:lnTo>
                <a:close/>
              </a:path>
              <a:path w="2022475" h="400685">
                <a:moveTo>
                  <a:pt x="2012693" y="35178"/>
                </a:moveTo>
                <a:lnTo>
                  <a:pt x="1992249" y="35178"/>
                </a:lnTo>
                <a:lnTo>
                  <a:pt x="1986152" y="47370"/>
                </a:lnTo>
                <a:lnTo>
                  <a:pt x="2007361" y="47370"/>
                </a:lnTo>
                <a:lnTo>
                  <a:pt x="2009393" y="43306"/>
                </a:lnTo>
                <a:lnTo>
                  <a:pt x="2012693" y="35178"/>
                </a:lnTo>
                <a:close/>
              </a:path>
              <a:path w="2022475" h="400685">
                <a:moveTo>
                  <a:pt x="2004060" y="0"/>
                </a:moveTo>
                <a:lnTo>
                  <a:pt x="2000503" y="12318"/>
                </a:lnTo>
                <a:lnTo>
                  <a:pt x="1996566" y="24256"/>
                </a:lnTo>
                <a:lnTo>
                  <a:pt x="1991867" y="35941"/>
                </a:lnTo>
                <a:lnTo>
                  <a:pt x="1992249" y="35178"/>
                </a:lnTo>
                <a:lnTo>
                  <a:pt x="2012693" y="35178"/>
                </a:lnTo>
                <a:lnTo>
                  <a:pt x="2014601" y="30479"/>
                </a:lnTo>
                <a:lnTo>
                  <a:pt x="2018664" y="17779"/>
                </a:lnTo>
                <a:lnTo>
                  <a:pt x="2022348" y="5333"/>
                </a:lnTo>
                <a:lnTo>
                  <a:pt x="2004060" y="0"/>
                </a:lnTo>
                <a:close/>
              </a:path>
              <a:path w="2022475" h="400685">
                <a:moveTo>
                  <a:pt x="1996693" y="23748"/>
                </a:moveTo>
                <a:lnTo>
                  <a:pt x="1996492" y="24256"/>
                </a:lnTo>
                <a:lnTo>
                  <a:pt x="1996693" y="23748"/>
                </a:lnTo>
                <a:close/>
              </a:path>
              <a:path w="2022475" h="400685">
                <a:moveTo>
                  <a:pt x="2000503" y="12064"/>
                </a:moveTo>
                <a:lnTo>
                  <a:pt x="2000421" y="12318"/>
                </a:lnTo>
                <a:lnTo>
                  <a:pt x="2000503" y="1206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0235" y="4146041"/>
            <a:ext cx="87922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CALCULATE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(Measure,</a:t>
            </a:r>
            <a:endParaRPr sz="23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sz="2300" b="1" spc="-15" dirty="0">
                <a:solidFill>
                  <a:srgbClr val="E6AE00"/>
                </a:solidFill>
                <a:latin typeface="Carlito"/>
                <a:cs typeface="Carlito"/>
              </a:rPr>
              <a:t>DATESINPERIOD</a:t>
            </a:r>
            <a:r>
              <a:rPr sz="2300" spc="-15" dirty="0">
                <a:solidFill>
                  <a:srgbClr val="252525"/>
                </a:solidFill>
                <a:latin typeface="Carlito"/>
                <a:cs typeface="Carlito"/>
              </a:rPr>
              <a:t>(Calendar[Date], </a:t>
            </a:r>
            <a:r>
              <a:rPr sz="2300" b="1" spc="-10" dirty="0">
                <a:solidFill>
                  <a:srgbClr val="E6AE00"/>
                </a:solidFill>
                <a:latin typeface="Carlito"/>
                <a:cs typeface="Carlito"/>
              </a:rPr>
              <a:t>MAX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(Calendar[Date]), 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-10,</a:t>
            </a:r>
            <a:r>
              <a:rPr sz="2300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b="1" spc="-55" dirty="0">
                <a:solidFill>
                  <a:srgbClr val="E6AE00"/>
                </a:solidFill>
                <a:latin typeface="Carlito"/>
                <a:cs typeface="Carlito"/>
              </a:rPr>
              <a:t>DAY</a:t>
            </a:r>
            <a:r>
              <a:rPr sz="2300" spc="-55" dirty="0">
                <a:solidFill>
                  <a:srgbClr val="252525"/>
                </a:solidFill>
                <a:latin typeface="Carlito"/>
                <a:cs typeface="Carlito"/>
              </a:rPr>
              <a:t>))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386" y="1169415"/>
            <a:ext cx="1130681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5" dirty="0">
                <a:latin typeface="Carlito"/>
                <a:cs typeface="Carlito"/>
              </a:rPr>
              <a:t>Time </a:t>
            </a:r>
            <a:r>
              <a:rPr sz="2600" b="1" spc="-15" dirty="0">
                <a:latin typeface="Carlito"/>
                <a:cs typeface="Carlito"/>
              </a:rPr>
              <a:t>Intelligence </a:t>
            </a:r>
            <a:r>
              <a:rPr sz="2600" spc="-10" dirty="0">
                <a:latin typeface="Carlito"/>
                <a:cs typeface="Carlito"/>
              </a:rPr>
              <a:t>functions </a:t>
            </a:r>
            <a:r>
              <a:rPr sz="2600" spc="-5" dirty="0">
                <a:latin typeface="Carlito"/>
                <a:cs typeface="Carlito"/>
              </a:rPr>
              <a:t>allow </a:t>
            </a:r>
            <a:r>
              <a:rPr sz="2600" spc="-15" dirty="0">
                <a:latin typeface="Carlito"/>
                <a:cs typeface="Carlito"/>
              </a:rPr>
              <a:t>you to </a:t>
            </a:r>
            <a:r>
              <a:rPr sz="2600" spc="-5" dirty="0">
                <a:latin typeface="Carlito"/>
                <a:cs typeface="Carlito"/>
              </a:rPr>
              <a:t>easily </a:t>
            </a:r>
            <a:r>
              <a:rPr sz="2600" spc="-15" dirty="0">
                <a:latin typeface="Carlito"/>
                <a:cs typeface="Carlito"/>
              </a:rPr>
              <a:t>calculate </a:t>
            </a:r>
            <a:r>
              <a:rPr sz="2600" spc="-10" dirty="0">
                <a:latin typeface="Carlito"/>
                <a:cs typeface="Carlito"/>
              </a:rPr>
              <a:t>common </a:t>
            </a:r>
            <a:r>
              <a:rPr sz="2600" spc="-5" dirty="0">
                <a:latin typeface="Carlito"/>
                <a:cs typeface="Carlito"/>
              </a:rPr>
              <a:t>time</a:t>
            </a:r>
            <a:r>
              <a:rPr sz="2600" spc="24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comparisons: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0235" y="2004059"/>
            <a:ext cx="8122284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CALCULATE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(Measure,</a:t>
            </a:r>
            <a:r>
              <a:rPr sz="2300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DATESYTD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(Calendar[Date]))</a:t>
            </a:r>
            <a:endParaRPr sz="2300">
              <a:latin typeface="Carlito"/>
              <a:cs typeface="Carlito"/>
            </a:endParaRPr>
          </a:p>
          <a:p>
            <a:pPr marL="4225290">
              <a:lnSpc>
                <a:spcPct val="100000"/>
              </a:lnSpc>
              <a:spcBef>
                <a:spcPts val="120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400" b="1" spc="-30" dirty="0">
                <a:solidFill>
                  <a:srgbClr val="252525"/>
                </a:solidFill>
                <a:latin typeface="Carlito"/>
                <a:cs typeface="Carlito"/>
              </a:rPr>
              <a:t>DATESQTD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Quarters or </a:t>
            </a:r>
            <a:r>
              <a:rPr sz="1400" b="1" spc="-25" dirty="0">
                <a:solidFill>
                  <a:srgbClr val="252525"/>
                </a:solidFill>
                <a:latin typeface="Carlito"/>
                <a:cs typeface="Carlito"/>
              </a:rPr>
              <a:t>DATESMTD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1400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Months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0235" y="3061969"/>
            <a:ext cx="751459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=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CALCULATE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(Measure, </a:t>
            </a:r>
            <a:r>
              <a:rPr sz="2300" b="1" spc="-20" dirty="0">
                <a:solidFill>
                  <a:srgbClr val="E6AE00"/>
                </a:solidFill>
                <a:latin typeface="Carlito"/>
                <a:cs typeface="Carlito"/>
              </a:rPr>
              <a:t>DATEADD</a:t>
            </a:r>
            <a:r>
              <a:rPr sz="2300" spc="-20" dirty="0">
                <a:solidFill>
                  <a:srgbClr val="252525"/>
                </a:solidFill>
                <a:latin typeface="Carlito"/>
                <a:cs typeface="Carlito"/>
              </a:rPr>
              <a:t>(Calendar[Date], </a:t>
            </a:r>
            <a:r>
              <a:rPr sz="2300" spc="-5" dirty="0">
                <a:solidFill>
                  <a:srgbClr val="252525"/>
                </a:solidFill>
                <a:latin typeface="Carlito"/>
                <a:cs typeface="Carlito"/>
              </a:rPr>
              <a:t>-1,</a:t>
            </a:r>
            <a:r>
              <a:rPr sz="2300" spc="1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300" b="1" spc="-10" dirty="0">
                <a:solidFill>
                  <a:srgbClr val="E6AE00"/>
                </a:solidFill>
                <a:latin typeface="Carlito"/>
                <a:cs typeface="Carlito"/>
              </a:rPr>
              <a:t>MONTH</a:t>
            </a:r>
            <a:r>
              <a:rPr sz="2300" spc="-10" dirty="0">
                <a:solidFill>
                  <a:srgbClr val="252525"/>
                </a:solidFill>
                <a:latin typeface="Carlito"/>
                <a:cs typeface="Carlito"/>
              </a:rPr>
              <a:t>))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573" y="1987295"/>
            <a:ext cx="1788414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5952" y="2015489"/>
            <a:ext cx="15836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95"/>
              </a:spcBef>
            </a:pPr>
            <a:r>
              <a:rPr sz="2300" b="1" spc="-4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300" b="1" spc="-1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r>
              <a:rPr sz="2300" b="1" spc="-4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300" b="1" spc="-5" dirty="0">
                <a:solidFill>
                  <a:srgbClr val="FFFFFF"/>
                </a:solidFill>
                <a:latin typeface="Carlito"/>
                <a:cs typeface="Carlito"/>
              </a:rPr>
              <a:t>ormance  </a:t>
            </a:r>
            <a:r>
              <a:rPr sz="2300" b="1" spc="-40" dirty="0">
                <a:solidFill>
                  <a:srgbClr val="FFFFFF"/>
                </a:solidFill>
                <a:latin typeface="Carlito"/>
                <a:cs typeface="Carlito"/>
              </a:rPr>
              <a:t>To-Date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2573" y="3047238"/>
            <a:ext cx="1788414" cy="81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3508" y="3076194"/>
            <a:ext cx="10668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 marR="5080" indent="-127635">
              <a:lnSpc>
                <a:spcPct val="100000"/>
              </a:lnSpc>
              <a:spcBef>
                <a:spcPts val="95"/>
              </a:spcBef>
            </a:pPr>
            <a:r>
              <a:rPr sz="2300" b="1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300" b="1" spc="-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300" b="1" spc="-2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300" b="1" spc="-10" dirty="0">
                <a:solidFill>
                  <a:srgbClr val="FFFFFF"/>
                </a:solidFill>
                <a:latin typeface="Carlito"/>
                <a:cs typeface="Carlito"/>
              </a:rPr>
              <a:t>vious  Period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9535" y="3750564"/>
            <a:ext cx="4432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Select an interval </a:t>
            </a:r>
            <a:r>
              <a:rPr sz="1400" i="1" spc="-3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400" b="1" spc="-35" dirty="0">
                <a:solidFill>
                  <a:srgbClr val="252525"/>
                </a:solidFill>
                <a:latin typeface="Carlito"/>
                <a:cs typeface="Carlito"/>
              </a:rPr>
              <a:t>DAY</a:t>
            </a:r>
            <a:r>
              <a:rPr sz="1400" i="1" spc="-3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MONTH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b="1" spc="-10" dirty="0">
                <a:solidFill>
                  <a:srgbClr val="252525"/>
                </a:solidFill>
                <a:latin typeface="Carlito"/>
                <a:cs typeface="Carlito"/>
              </a:rPr>
              <a:t>QUARTER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400" b="1" spc="-10" dirty="0">
                <a:solidFill>
                  <a:srgbClr val="252525"/>
                </a:solidFill>
                <a:latin typeface="Carlito"/>
                <a:cs typeface="Carlito"/>
              </a:rPr>
              <a:t>YEAR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)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and the  # of intervals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compare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(i.e. previous month, rolling</a:t>
            </a:r>
            <a:r>
              <a:rPr sz="14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10-day)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2573" y="4103370"/>
            <a:ext cx="1788414" cy="81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63319" y="4132579"/>
            <a:ext cx="10274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440" marR="5080" indent="-205740">
              <a:lnSpc>
                <a:spcPct val="100000"/>
              </a:lnSpc>
              <a:spcBef>
                <a:spcPts val="95"/>
              </a:spcBef>
            </a:pPr>
            <a:r>
              <a:rPr sz="2300" b="1" spc="-5" dirty="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sz="2300" b="1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300" b="1" spc="-5" dirty="0">
                <a:solidFill>
                  <a:srgbClr val="FFFFFF"/>
                </a:solidFill>
                <a:latin typeface="Carlito"/>
                <a:cs typeface="Carlito"/>
              </a:rPr>
              <a:t>ing  </a:t>
            </a:r>
            <a:r>
              <a:rPr sz="2300" b="1" spc="-50" dirty="0">
                <a:solidFill>
                  <a:srgbClr val="FFFFFF"/>
                </a:solidFill>
                <a:latin typeface="Carlito"/>
                <a:cs typeface="Carlito"/>
              </a:rPr>
              <a:t>Total</a:t>
            </a:r>
            <a:endParaRPr sz="23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095" y="5356659"/>
            <a:ext cx="11503025" cy="993775"/>
            <a:chOff x="422095" y="5356659"/>
            <a:chExt cx="11503025" cy="993775"/>
          </a:xfrm>
        </p:grpSpPr>
        <p:sp>
          <p:nvSpPr>
            <p:cNvPr id="14" name="object 14"/>
            <p:cNvSpPr/>
            <p:nvPr/>
          </p:nvSpPr>
          <p:spPr>
            <a:xfrm>
              <a:off x="422095" y="5356659"/>
              <a:ext cx="11502442" cy="993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391" y="5404865"/>
              <a:ext cx="11320780" cy="810260"/>
            </a:xfrm>
            <a:custGeom>
              <a:avLst/>
              <a:gdLst/>
              <a:ahLst/>
              <a:cxnLst/>
              <a:rect l="l" t="t" r="r" b="b"/>
              <a:pathLst>
                <a:path w="11320780" h="810260">
                  <a:moveTo>
                    <a:pt x="11320272" y="0"/>
                  </a:moveTo>
                  <a:lnTo>
                    <a:pt x="0" y="0"/>
                  </a:lnTo>
                  <a:lnTo>
                    <a:pt x="0" y="810006"/>
                  </a:lnTo>
                  <a:lnTo>
                    <a:pt x="11320272" y="810006"/>
                  </a:lnTo>
                  <a:lnTo>
                    <a:pt x="11320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689" y="5462015"/>
              <a:ext cx="661416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9391" y="5404865"/>
            <a:ext cx="11320780" cy="8102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908050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solidFill>
                  <a:srgbClr val="FFC000"/>
                </a:solidFill>
                <a:latin typeface="Carlito"/>
                <a:cs typeface="Carlito"/>
              </a:rPr>
              <a:t>PRO </a:t>
            </a:r>
            <a:r>
              <a:rPr sz="2000" b="1" spc="-5" dirty="0">
                <a:solidFill>
                  <a:srgbClr val="FFC000"/>
                </a:solidFill>
                <a:latin typeface="Carlito"/>
                <a:cs typeface="Carlito"/>
              </a:rPr>
              <a:t>TIP:</a:t>
            </a:r>
            <a:endParaRPr sz="2000">
              <a:latin typeface="Carlito"/>
              <a:cs typeface="Carlito"/>
            </a:endParaRPr>
          </a:p>
          <a:p>
            <a:pPr marL="909955">
              <a:lnSpc>
                <a:spcPct val="100000"/>
              </a:lnSpc>
              <a:spcBef>
                <a:spcPts val="50"/>
              </a:spcBef>
            </a:pPr>
            <a:r>
              <a:rPr sz="1800" i="1" spc="-80" dirty="0">
                <a:latin typeface="Carlito"/>
                <a:cs typeface="Carlito"/>
              </a:rPr>
              <a:t>To </a:t>
            </a:r>
            <a:r>
              <a:rPr sz="1800" i="1" spc="-10" dirty="0">
                <a:latin typeface="Carlito"/>
                <a:cs typeface="Carlito"/>
              </a:rPr>
              <a:t>calculate </a:t>
            </a:r>
            <a:r>
              <a:rPr sz="1800" i="1" dirty="0">
                <a:latin typeface="Carlito"/>
                <a:cs typeface="Carlito"/>
              </a:rPr>
              <a:t>a </a:t>
            </a:r>
            <a:r>
              <a:rPr sz="1800" b="1" i="1" spc="-5" dirty="0">
                <a:latin typeface="Carlito"/>
                <a:cs typeface="Carlito"/>
              </a:rPr>
              <a:t>moving average</a:t>
            </a:r>
            <a:r>
              <a:rPr sz="1800" i="1" spc="-5" dirty="0">
                <a:latin typeface="Carlito"/>
                <a:cs typeface="Carlito"/>
              </a:rPr>
              <a:t>, use </a:t>
            </a:r>
            <a:r>
              <a:rPr sz="1800" i="1" dirty="0">
                <a:latin typeface="Carlito"/>
                <a:cs typeface="Carlito"/>
              </a:rPr>
              <a:t>the running </a:t>
            </a:r>
            <a:r>
              <a:rPr sz="1800" i="1" spc="-15" dirty="0">
                <a:latin typeface="Carlito"/>
                <a:cs typeface="Carlito"/>
              </a:rPr>
              <a:t>total </a:t>
            </a:r>
            <a:r>
              <a:rPr sz="1800" i="1" spc="-5" dirty="0">
                <a:latin typeface="Carlito"/>
                <a:cs typeface="Carlito"/>
              </a:rPr>
              <a:t>calculation above and divide </a:t>
            </a:r>
            <a:r>
              <a:rPr sz="1800" i="1" spc="-10" dirty="0">
                <a:latin typeface="Carlito"/>
                <a:cs typeface="Carlito"/>
              </a:rPr>
              <a:t>by </a:t>
            </a:r>
            <a:r>
              <a:rPr sz="1800" i="1" dirty="0">
                <a:latin typeface="Carlito"/>
                <a:cs typeface="Carlito"/>
              </a:rPr>
              <a:t>the </a:t>
            </a:r>
            <a:r>
              <a:rPr sz="1800" i="1" spc="-5" dirty="0">
                <a:latin typeface="Carlito"/>
                <a:cs typeface="Carlito"/>
              </a:rPr>
              <a:t>number of</a:t>
            </a:r>
            <a:r>
              <a:rPr sz="1800" i="1" spc="22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intervals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60750" y="242569"/>
            <a:ext cx="5269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TIME INTELLIGENCE</a:t>
            </a:r>
            <a:r>
              <a:rPr sz="3200" b="0" spc="5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FORMULAS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4886" y="2379726"/>
            <a:ext cx="466725" cy="297180"/>
          </a:xfrm>
          <a:custGeom>
            <a:avLst/>
            <a:gdLst/>
            <a:ahLst/>
            <a:cxnLst/>
            <a:rect l="l" t="t" r="r" b="b"/>
            <a:pathLst>
              <a:path w="466725" h="297180">
                <a:moveTo>
                  <a:pt x="449700" y="249174"/>
                </a:moveTo>
                <a:lnTo>
                  <a:pt x="402589" y="249174"/>
                </a:lnTo>
                <a:lnTo>
                  <a:pt x="403097" y="268224"/>
                </a:lnTo>
                <a:lnTo>
                  <a:pt x="390475" y="268533"/>
                </a:lnTo>
                <a:lnTo>
                  <a:pt x="391287" y="297179"/>
                </a:lnTo>
                <a:lnTo>
                  <a:pt x="466343" y="256921"/>
                </a:lnTo>
                <a:lnTo>
                  <a:pt x="449700" y="249174"/>
                </a:lnTo>
                <a:close/>
              </a:path>
              <a:path w="466725" h="297180">
                <a:moveTo>
                  <a:pt x="18287" y="0"/>
                </a:moveTo>
                <a:lnTo>
                  <a:pt x="0" y="5334"/>
                </a:lnTo>
                <a:lnTo>
                  <a:pt x="9651" y="38735"/>
                </a:lnTo>
                <a:lnTo>
                  <a:pt x="20065" y="71754"/>
                </a:lnTo>
                <a:lnTo>
                  <a:pt x="38100" y="119507"/>
                </a:lnTo>
                <a:lnTo>
                  <a:pt x="61213" y="163322"/>
                </a:lnTo>
                <a:lnTo>
                  <a:pt x="91693" y="201422"/>
                </a:lnTo>
                <a:lnTo>
                  <a:pt x="131572" y="231394"/>
                </a:lnTo>
                <a:lnTo>
                  <a:pt x="181483" y="251460"/>
                </a:lnTo>
                <a:lnTo>
                  <a:pt x="219329" y="259969"/>
                </a:lnTo>
                <a:lnTo>
                  <a:pt x="260222" y="265302"/>
                </a:lnTo>
                <a:lnTo>
                  <a:pt x="303530" y="268097"/>
                </a:lnTo>
                <a:lnTo>
                  <a:pt x="371983" y="268986"/>
                </a:lnTo>
                <a:lnTo>
                  <a:pt x="390475" y="268533"/>
                </a:lnTo>
                <a:lnTo>
                  <a:pt x="389948" y="249936"/>
                </a:lnTo>
                <a:lnTo>
                  <a:pt x="371729" y="249936"/>
                </a:lnTo>
                <a:lnTo>
                  <a:pt x="326389" y="249809"/>
                </a:lnTo>
                <a:lnTo>
                  <a:pt x="304164" y="249047"/>
                </a:lnTo>
                <a:lnTo>
                  <a:pt x="304418" y="249047"/>
                </a:lnTo>
                <a:lnTo>
                  <a:pt x="282702" y="247903"/>
                </a:lnTo>
                <a:lnTo>
                  <a:pt x="282956" y="247903"/>
                </a:lnTo>
                <a:lnTo>
                  <a:pt x="261746" y="246379"/>
                </a:lnTo>
                <a:lnTo>
                  <a:pt x="262128" y="246379"/>
                </a:lnTo>
                <a:lnTo>
                  <a:pt x="241808" y="244094"/>
                </a:lnTo>
                <a:lnTo>
                  <a:pt x="242062" y="244094"/>
                </a:lnTo>
                <a:lnTo>
                  <a:pt x="223232" y="241300"/>
                </a:lnTo>
                <a:lnTo>
                  <a:pt x="222758" y="241300"/>
                </a:lnTo>
                <a:lnTo>
                  <a:pt x="204588" y="237616"/>
                </a:lnTo>
                <a:lnTo>
                  <a:pt x="187437" y="233299"/>
                </a:lnTo>
                <a:lnTo>
                  <a:pt x="187070" y="233299"/>
                </a:lnTo>
                <a:lnTo>
                  <a:pt x="170723" y="228091"/>
                </a:lnTo>
                <a:lnTo>
                  <a:pt x="170561" y="228091"/>
                </a:lnTo>
                <a:lnTo>
                  <a:pt x="155500" y="221996"/>
                </a:lnTo>
                <a:lnTo>
                  <a:pt x="155321" y="221996"/>
                </a:lnTo>
                <a:lnTo>
                  <a:pt x="141469" y="215011"/>
                </a:lnTo>
                <a:lnTo>
                  <a:pt x="141224" y="215011"/>
                </a:lnTo>
                <a:lnTo>
                  <a:pt x="128326" y="207010"/>
                </a:lnTo>
                <a:lnTo>
                  <a:pt x="127508" y="206501"/>
                </a:lnTo>
                <a:lnTo>
                  <a:pt x="116367" y="197993"/>
                </a:lnTo>
                <a:lnTo>
                  <a:pt x="115697" y="197485"/>
                </a:lnTo>
                <a:lnTo>
                  <a:pt x="104775" y="187578"/>
                </a:lnTo>
                <a:lnTo>
                  <a:pt x="104930" y="187578"/>
                </a:lnTo>
                <a:lnTo>
                  <a:pt x="94741" y="176784"/>
                </a:lnTo>
                <a:lnTo>
                  <a:pt x="86000" y="165608"/>
                </a:lnTo>
                <a:lnTo>
                  <a:pt x="85598" y="165100"/>
                </a:lnTo>
                <a:lnTo>
                  <a:pt x="77088" y="152781"/>
                </a:lnTo>
                <a:lnTo>
                  <a:pt x="69523" y="140208"/>
                </a:lnTo>
                <a:lnTo>
                  <a:pt x="62300" y="126364"/>
                </a:lnTo>
                <a:lnTo>
                  <a:pt x="55549" y="112013"/>
                </a:lnTo>
                <a:lnTo>
                  <a:pt x="49149" y="96774"/>
                </a:lnTo>
                <a:lnTo>
                  <a:pt x="38064" y="65786"/>
                </a:lnTo>
                <a:lnTo>
                  <a:pt x="38019" y="65532"/>
                </a:lnTo>
                <a:lnTo>
                  <a:pt x="27893" y="33400"/>
                </a:lnTo>
                <a:lnTo>
                  <a:pt x="27866" y="33147"/>
                </a:lnTo>
                <a:lnTo>
                  <a:pt x="18287" y="0"/>
                </a:lnTo>
                <a:close/>
              </a:path>
              <a:path w="466725" h="297180">
                <a:moveTo>
                  <a:pt x="402589" y="249174"/>
                </a:moveTo>
                <a:lnTo>
                  <a:pt x="389935" y="249486"/>
                </a:lnTo>
                <a:lnTo>
                  <a:pt x="390475" y="268533"/>
                </a:lnTo>
                <a:lnTo>
                  <a:pt x="403097" y="268224"/>
                </a:lnTo>
                <a:lnTo>
                  <a:pt x="402589" y="249174"/>
                </a:lnTo>
                <a:close/>
              </a:path>
              <a:path w="466725" h="297180">
                <a:moveTo>
                  <a:pt x="371775" y="249934"/>
                </a:moveTo>
                <a:lnTo>
                  <a:pt x="371983" y="249936"/>
                </a:lnTo>
                <a:lnTo>
                  <a:pt x="371775" y="249934"/>
                </a:lnTo>
                <a:close/>
              </a:path>
              <a:path w="466725" h="297180">
                <a:moveTo>
                  <a:pt x="389935" y="249486"/>
                </a:moveTo>
                <a:lnTo>
                  <a:pt x="371775" y="249934"/>
                </a:lnTo>
                <a:lnTo>
                  <a:pt x="371983" y="249936"/>
                </a:lnTo>
                <a:lnTo>
                  <a:pt x="389948" y="249936"/>
                </a:lnTo>
                <a:lnTo>
                  <a:pt x="389935" y="249486"/>
                </a:lnTo>
                <a:close/>
              </a:path>
              <a:path w="466725" h="297180">
                <a:moveTo>
                  <a:pt x="326136" y="249682"/>
                </a:moveTo>
                <a:lnTo>
                  <a:pt x="326389" y="249809"/>
                </a:lnTo>
                <a:lnTo>
                  <a:pt x="349059" y="249809"/>
                </a:lnTo>
                <a:lnTo>
                  <a:pt x="326136" y="249682"/>
                </a:lnTo>
                <a:close/>
              </a:path>
              <a:path w="466725" h="297180">
                <a:moveTo>
                  <a:pt x="389128" y="220979"/>
                </a:moveTo>
                <a:lnTo>
                  <a:pt x="389935" y="249486"/>
                </a:lnTo>
                <a:lnTo>
                  <a:pt x="402589" y="249174"/>
                </a:lnTo>
                <a:lnTo>
                  <a:pt x="449700" y="249174"/>
                </a:lnTo>
                <a:lnTo>
                  <a:pt x="389128" y="220979"/>
                </a:lnTo>
                <a:close/>
              </a:path>
              <a:path w="466725" h="297180">
                <a:moveTo>
                  <a:pt x="222377" y="241173"/>
                </a:moveTo>
                <a:lnTo>
                  <a:pt x="222758" y="241300"/>
                </a:lnTo>
                <a:lnTo>
                  <a:pt x="223232" y="241300"/>
                </a:lnTo>
                <a:lnTo>
                  <a:pt x="222377" y="241173"/>
                </a:lnTo>
                <a:close/>
              </a:path>
              <a:path w="466725" h="297180">
                <a:moveTo>
                  <a:pt x="203997" y="237497"/>
                </a:moveTo>
                <a:lnTo>
                  <a:pt x="204469" y="237616"/>
                </a:lnTo>
                <a:lnTo>
                  <a:pt x="203997" y="237497"/>
                </a:lnTo>
                <a:close/>
              </a:path>
              <a:path w="466725" h="297180">
                <a:moveTo>
                  <a:pt x="203969" y="237489"/>
                </a:moveTo>
                <a:close/>
              </a:path>
              <a:path w="466725" h="297180">
                <a:moveTo>
                  <a:pt x="186436" y="233045"/>
                </a:moveTo>
                <a:lnTo>
                  <a:pt x="187070" y="233299"/>
                </a:lnTo>
                <a:lnTo>
                  <a:pt x="187437" y="233299"/>
                </a:lnTo>
                <a:lnTo>
                  <a:pt x="186436" y="233045"/>
                </a:lnTo>
                <a:close/>
              </a:path>
              <a:path w="466725" h="297180">
                <a:moveTo>
                  <a:pt x="169961" y="227849"/>
                </a:moveTo>
                <a:lnTo>
                  <a:pt x="170561" y="228091"/>
                </a:lnTo>
                <a:lnTo>
                  <a:pt x="170723" y="228091"/>
                </a:lnTo>
                <a:lnTo>
                  <a:pt x="169961" y="227849"/>
                </a:lnTo>
                <a:close/>
              </a:path>
              <a:path w="466725" h="297180">
                <a:moveTo>
                  <a:pt x="169933" y="227837"/>
                </a:moveTo>
                <a:close/>
              </a:path>
              <a:path w="466725" h="297180">
                <a:moveTo>
                  <a:pt x="154591" y="221628"/>
                </a:moveTo>
                <a:lnTo>
                  <a:pt x="155321" y="221996"/>
                </a:lnTo>
                <a:lnTo>
                  <a:pt x="155500" y="221996"/>
                </a:lnTo>
                <a:lnTo>
                  <a:pt x="154591" y="221628"/>
                </a:lnTo>
                <a:close/>
              </a:path>
              <a:path w="466725" h="297180">
                <a:moveTo>
                  <a:pt x="154565" y="221614"/>
                </a:moveTo>
                <a:close/>
              </a:path>
              <a:path w="466725" h="297180">
                <a:moveTo>
                  <a:pt x="140462" y="214502"/>
                </a:moveTo>
                <a:lnTo>
                  <a:pt x="141224" y="215011"/>
                </a:lnTo>
                <a:lnTo>
                  <a:pt x="141469" y="215011"/>
                </a:lnTo>
                <a:lnTo>
                  <a:pt x="140462" y="214502"/>
                </a:lnTo>
                <a:close/>
              </a:path>
              <a:path w="466725" h="297180">
                <a:moveTo>
                  <a:pt x="127508" y="206501"/>
                </a:moveTo>
                <a:lnTo>
                  <a:pt x="128270" y="207010"/>
                </a:lnTo>
                <a:lnTo>
                  <a:pt x="128012" y="206815"/>
                </a:lnTo>
                <a:lnTo>
                  <a:pt x="127508" y="206501"/>
                </a:lnTo>
                <a:close/>
              </a:path>
              <a:path w="466725" h="297180">
                <a:moveTo>
                  <a:pt x="128012" y="206815"/>
                </a:moveTo>
                <a:lnTo>
                  <a:pt x="128270" y="207010"/>
                </a:lnTo>
                <a:lnTo>
                  <a:pt x="128012" y="206815"/>
                </a:lnTo>
                <a:close/>
              </a:path>
              <a:path w="466725" h="297180">
                <a:moveTo>
                  <a:pt x="127599" y="206501"/>
                </a:moveTo>
                <a:lnTo>
                  <a:pt x="128012" y="206815"/>
                </a:lnTo>
                <a:lnTo>
                  <a:pt x="127599" y="206501"/>
                </a:lnTo>
                <a:close/>
              </a:path>
              <a:path w="466725" h="297180">
                <a:moveTo>
                  <a:pt x="115697" y="197485"/>
                </a:moveTo>
                <a:lnTo>
                  <a:pt x="116332" y="197993"/>
                </a:lnTo>
                <a:lnTo>
                  <a:pt x="116144" y="197823"/>
                </a:lnTo>
                <a:lnTo>
                  <a:pt x="115697" y="197485"/>
                </a:lnTo>
                <a:close/>
              </a:path>
              <a:path w="466725" h="297180">
                <a:moveTo>
                  <a:pt x="116144" y="197823"/>
                </a:moveTo>
                <a:lnTo>
                  <a:pt x="116332" y="197993"/>
                </a:lnTo>
                <a:lnTo>
                  <a:pt x="116144" y="197823"/>
                </a:lnTo>
                <a:close/>
              </a:path>
              <a:path w="466725" h="297180">
                <a:moveTo>
                  <a:pt x="115768" y="197485"/>
                </a:moveTo>
                <a:lnTo>
                  <a:pt x="116144" y="197823"/>
                </a:lnTo>
                <a:lnTo>
                  <a:pt x="115768" y="197485"/>
                </a:lnTo>
                <a:close/>
              </a:path>
              <a:path w="466725" h="297180">
                <a:moveTo>
                  <a:pt x="104930" y="187578"/>
                </a:moveTo>
                <a:lnTo>
                  <a:pt x="104775" y="187578"/>
                </a:lnTo>
                <a:lnTo>
                  <a:pt x="105410" y="188087"/>
                </a:lnTo>
                <a:lnTo>
                  <a:pt x="104930" y="187578"/>
                </a:lnTo>
                <a:close/>
              </a:path>
              <a:path w="466725" h="297180">
                <a:moveTo>
                  <a:pt x="94847" y="176784"/>
                </a:moveTo>
                <a:lnTo>
                  <a:pt x="95250" y="177291"/>
                </a:lnTo>
                <a:lnTo>
                  <a:pt x="94847" y="176784"/>
                </a:lnTo>
                <a:close/>
              </a:path>
              <a:path w="466725" h="297180">
                <a:moveTo>
                  <a:pt x="85830" y="165393"/>
                </a:moveTo>
                <a:lnTo>
                  <a:pt x="85978" y="165608"/>
                </a:lnTo>
                <a:lnTo>
                  <a:pt x="85830" y="165393"/>
                </a:lnTo>
                <a:close/>
              </a:path>
              <a:path w="466725" h="297180">
                <a:moveTo>
                  <a:pt x="85626" y="165100"/>
                </a:moveTo>
                <a:lnTo>
                  <a:pt x="85830" y="165393"/>
                </a:lnTo>
                <a:lnTo>
                  <a:pt x="85626" y="165100"/>
                </a:lnTo>
                <a:close/>
              </a:path>
              <a:path w="466725" h="297180">
                <a:moveTo>
                  <a:pt x="77161" y="152781"/>
                </a:moveTo>
                <a:lnTo>
                  <a:pt x="77470" y="153288"/>
                </a:lnTo>
                <a:lnTo>
                  <a:pt x="77161" y="152781"/>
                </a:lnTo>
                <a:close/>
              </a:path>
              <a:path w="466725" h="297180">
                <a:moveTo>
                  <a:pt x="69214" y="139700"/>
                </a:moveTo>
                <a:lnTo>
                  <a:pt x="69468" y="140208"/>
                </a:lnTo>
                <a:lnTo>
                  <a:pt x="69214" y="139700"/>
                </a:lnTo>
                <a:close/>
              </a:path>
              <a:path w="466725" h="297180">
                <a:moveTo>
                  <a:pt x="62102" y="125984"/>
                </a:moveTo>
                <a:lnTo>
                  <a:pt x="62229" y="126364"/>
                </a:lnTo>
                <a:lnTo>
                  <a:pt x="62102" y="125984"/>
                </a:lnTo>
                <a:close/>
              </a:path>
              <a:path w="466725" h="297180">
                <a:moveTo>
                  <a:pt x="55372" y="111633"/>
                </a:moveTo>
                <a:lnTo>
                  <a:pt x="55499" y="112013"/>
                </a:lnTo>
                <a:lnTo>
                  <a:pt x="55372" y="111633"/>
                </a:lnTo>
                <a:close/>
              </a:path>
              <a:path w="466725" h="297180">
                <a:moveTo>
                  <a:pt x="49265" y="96774"/>
                </a:moveTo>
                <a:lnTo>
                  <a:pt x="49402" y="97154"/>
                </a:lnTo>
                <a:lnTo>
                  <a:pt x="49265" y="96774"/>
                </a:lnTo>
                <a:close/>
              </a:path>
              <a:path w="466725" h="297180">
                <a:moveTo>
                  <a:pt x="38019" y="65532"/>
                </a:moveTo>
                <a:lnTo>
                  <a:pt x="38100" y="65786"/>
                </a:lnTo>
                <a:lnTo>
                  <a:pt x="38019" y="65532"/>
                </a:lnTo>
                <a:close/>
              </a:path>
              <a:path w="466725" h="297180">
                <a:moveTo>
                  <a:pt x="27866" y="33147"/>
                </a:moveTo>
                <a:lnTo>
                  <a:pt x="27939" y="33400"/>
                </a:lnTo>
                <a:lnTo>
                  <a:pt x="27866" y="3314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584692" y="3456432"/>
            <a:ext cx="1524635" cy="184150"/>
            <a:chOff x="8584692" y="3456432"/>
            <a:chExt cx="1524635" cy="184150"/>
          </a:xfrm>
        </p:grpSpPr>
        <p:sp>
          <p:nvSpPr>
            <p:cNvPr id="22" name="object 22"/>
            <p:cNvSpPr/>
            <p:nvPr/>
          </p:nvSpPr>
          <p:spPr>
            <a:xfrm>
              <a:off x="8586728" y="3467707"/>
              <a:ext cx="1522213" cy="1726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94217" y="3465957"/>
              <a:ext cx="1461135" cy="106045"/>
            </a:xfrm>
            <a:custGeom>
              <a:avLst/>
              <a:gdLst/>
              <a:ahLst/>
              <a:cxnLst/>
              <a:rect l="l" t="t" r="r" b="b"/>
              <a:pathLst>
                <a:path w="1461134" h="106045">
                  <a:moveTo>
                    <a:pt x="1460753" y="0"/>
                  </a:moveTo>
                  <a:lnTo>
                    <a:pt x="1454866" y="20597"/>
                  </a:lnTo>
                  <a:lnTo>
                    <a:pt x="1438798" y="37433"/>
                  </a:lnTo>
                  <a:lnTo>
                    <a:pt x="1414944" y="48791"/>
                  </a:lnTo>
                  <a:lnTo>
                    <a:pt x="1385697" y="52958"/>
                  </a:lnTo>
                  <a:lnTo>
                    <a:pt x="550799" y="52958"/>
                  </a:lnTo>
                  <a:lnTo>
                    <a:pt x="521624" y="57126"/>
                  </a:lnTo>
                  <a:lnTo>
                    <a:pt x="497808" y="68484"/>
                  </a:lnTo>
                  <a:lnTo>
                    <a:pt x="481754" y="85320"/>
                  </a:lnTo>
                  <a:lnTo>
                    <a:pt x="475868" y="105917"/>
                  </a:lnTo>
                  <a:lnTo>
                    <a:pt x="469963" y="85320"/>
                  </a:lnTo>
                  <a:lnTo>
                    <a:pt x="453866" y="68484"/>
                  </a:lnTo>
                  <a:lnTo>
                    <a:pt x="430006" y="57126"/>
                  </a:lnTo>
                  <a:lnTo>
                    <a:pt x="400811" y="52958"/>
                  </a:lnTo>
                  <a:lnTo>
                    <a:pt x="75056" y="52958"/>
                  </a:lnTo>
                  <a:lnTo>
                    <a:pt x="45809" y="48791"/>
                  </a:lnTo>
                  <a:lnTo>
                    <a:pt x="21955" y="37433"/>
                  </a:lnTo>
                  <a:lnTo>
                    <a:pt x="5887" y="2059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0168128" y="4352181"/>
            <a:ext cx="1193800" cy="186055"/>
            <a:chOff x="10168128" y="4352181"/>
            <a:chExt cx="1193800" cy="186055"/>
          </a:xfrm>
        </p:grpSpPr>
        <p:sp>
          <p:nvSpPr>
            <p:cNvPr id="25" name="object 25"/>
            <p:cNvSpPr/>
            <p:nvPr/>
          </p:nvSpPr>
          <p:spPr>
            <a:xfrm>
              <a:off x="10170363" y="4352181"/>
              <a:ext cx="1191082" cy="1859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7653" y="4373499"/>
              <a:ext cx="1130300" cy="106045"/>
            </a:xfrm>
            <a:custGeom>
              <a:avLst/>
              <a:gdLst/>
              <a:ahLst/>
              <a:cxnLst/>
              <a:rect l="l" t="t" r="r" b="b"/>
              <a:pathLst>
                <a:path w="1130300" h="106045">
                  <a:moveTo>
                    <a:pt x="0" y="105918"/>
                  </a:moveTo>
                  <a:lnTo>
                    <a:pt x="5887" y="85320"/>
                  </a:lnTo>
                  <a:lnTo>
                    <a:pt x="21955" y="68484"/>
                  </a:lnTo>
                  <a:lnTo>
                    <a:pt x="45809" y="57126"/>
                  </a:lnTo>
                  <a:lnTo>
                    <a:pt x="75056" y="52958"/>
                  </a:lnTo>
                  <a:lnTo>
                    <a:pt x="313563" y="52958"/>
                  </a:lnTo>
                  <a:lnTo>
                    <a:pt x="342757" y="48791"/>
                  </a:lnTo>
                  <a:lnTo>
                    <a:pt x="366617" y="37433"/>
                  </a:lnTo>
                  <a:lnTo>
                    <a:pt x="382714" y="20597"/>
                  </a:lnTo>
                  <a:lnTo>
                    <a:pt x="388620" y="0"/>
                  </a:lnTo>
                  <a:lnTo>
                    <a:pt x="394507" y="20597"/>
                  </a:lnTo>
                  <a:lnTo>
                    <a:pt x="410575" y="37433"/>
                  </a:lnTo>
                  <a:lnTo>
                    <a:pt x="434429" y="48791"/>
                  </a:lnTo>
                  <a:lnTo>
                    <a:pt x="463676" y="52958"/>
                  </a:lnTo>
                  <a:lnTo>
                    <a:pt x="1054989" y="52958"/>
                  </a:lnTo>
                  <a:lnTo>
                    <a:pt x="1084236" y="57126"/>
                  </a:lnTo>
                  <a:lnTo>
                    <a:pt x="1108090" y="68484"/>
                  </a:lnTo>
                  <a:lnTo>
                    <a:pt x="1124158" y="85320"/>
                  </a:lnTo>
                  <a:lnTo>
                    <a:pt x="1130046" y="105918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223" y="242569"/>
            <a:ext cx="53060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INSTALLING </a:t>
            </a:r>
            <a:r>
              <a:rPr sz="3200" b="0" spc="-10" dirty="0">
                <a:latin typeface="Carlito"/>
                <a:cs typeface="Carlito"/>
              </a:rPr>
              <a:t>POWER </a:t>
            </a:r>
            <a:r>
              <a:rPr sz="3200" b="0" spc="-5" dirty="0">
                <a:latin typeface="Carlito"/>
                <a:cs typeface="Carlito"/>
              </a:rPr>
              <a:t>BI</a:t>
            </a:r>
            <a:r>
              <a:rPr sz="3200" b="0" spc="25" dirty="0">
                <a:latin typeface="Carlito"/>
                <a:cs typeface="Carlito"/>
              </a:rPr>
              <a:t> </a:t>
            </a:r>
            <a:r>
              <a:rPr sz="3200" b="0" spc="-25" dirty="0">
                <a:latin typeface="Carlito"/>
                <a:cs typeface="Carlito"/>
              </a:rPr>
              <a:t>DESKTOP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98519" y="1521669"/>
            <a:ext cx="4771390" cy="2296795"/>
            <a:chOff x="398519" y="1521669"/>
            <a:chExt cx="4771390" cy="2296795"/>
          </a:xfrm>
        </p:grpSpPr>
        <p:sp>
          <p:nvSpPr>
            <p:cNvPr id="5" name="object 5"/>
            <p:cNvSpPr/>
            <p:nvPr/>
          </p:nvSpPr>
          <p:spPr>
            <a:xfrm>
              <a:off x="398519" y="1521669"/>
              <a:ext cx="4770895" cy="22967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956" y="1533143"/>
              <a:ext cx="4701540" cy="22273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98519" y="4329048"/>
            <a:ext cx="4771390" cy="2105025"/>
            <a:chOff x="398519" y="4329048"/>
            <a:chExt cx="4771390" cy="2105025"/>
          </a:xfrm>
        </p:grpSpPr>
        <p:sp>
          <p:nvSpPr>
            <p:cNvPr id="8" name="object 8"/>
            <p:cNvSpPr/>
            <p:nvPr/>
          </p:nvSpPr>
          <p:spPr>
            <a:xfrm>
              <a:off x="398519" y="4354033"/>
              <a:ext cx="4770895" cy="20795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956" y="4365497"/>
              <a:ext cx="4701540" cy="2010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5697" y="4329048"/>
              <a:ext cx="772160" cy="1551940"/>
            </a:xfrm>
            <a:custGeom>
              <a:avLst/>
              <a:gdLst/>
              <a:ahLst/>
              <a:cxnLst/>
              <a:rect l="l" t="t" r="r" b="b"/>
              <a:pathLst>
                <a:path w="772160" h="1551939">
                  <a:moveTo>
                    <a:pt x="68453" y="1476654"/>
                  </a:moveTo>
                  <a:lnTo>
                    <a:pt x="0" y="1527302"/>
                  </a:lnTo>
                  <a:lnTo>
                    <a:pt x="81661" y="1551724"/>
                  </a:lnTo>
                  <a:lnTo>
                    <a:pt x="77641" y="1528876"/>
                  </a:lnTo>
                  <a:lnTo>
                    <a:pt x="64769" y="1528876"/>
                  </a:lnTo>
                  <a:lnTo>
                    <a:pt x="60325" y="1503870"/>
                  </a:lnTo>
                  <a:lnTo>
                    <a:pt x="72849" y="1501641"/>
                  </a:lnTo>
                  <a:lnTo>
                    <a:pt x="68453" y="1476654"/>
                  </a:lnTo>
                  <a:close/>
                </a:path>
                <a:path w="772160" h="1551939">
                  <a:moveTo>
                    <a:pt x="72849" y="1501641"/>
                  </a:moveTo>
                  <a:lnTo>
                    <a:pt x="60325" y="1503870"/>
                  </a:lnTo>
                  <a:lnTo>
                    <a:pt x="64769" y="1528876"/>
                  </a:lnTo>
                  <a:lnTo>
                    <a:pt x="77249" y="1526653"/>
                  </a:lnTo>
                  <a:lnTo>
                    <a:pt x="72849" y="1501641"/>
                  </a:lnTo>
                  <a:close/>
                </a:path>
                <a:path w="772160" h="1551939">
                  <a:moveTo>
                    <a:pt x="77249" y="1526653"/>
                  </a:moveTo>
                  <a:lnTo>
                    <a:pt x="64769" y="1528876"/>
                  </a:lnTo>
                  <a:lnTo>
                    <a:pt x="77641" y="1528876"/>
                  </a:lnTo>
                  <a:lnTo>
                    <a:pt x="77249" y="1526653"/>
                  </a:lnTo>
                  <a:close/>
                </a:path>
                <a:path w="772160" h="1551939">
                  <a:moveTo>
                    <a:pt x="289495" y="1483194"/>
                  </a:moveTo>
                  <a:lnTo>
                    <a:pt x="172719" y="1483194"/>
                  </a:lnTo>
                  <a:lnTo>
                    <a:pt x="114934" y="1494155"/>
                  </a:lnTo>
                  <a:lnTo>
                    <a:pt x="72849" y="1501641"/>
                  </a:lnTo>
                  <a:lnTo>
                    <a:pt x="77249" y="1526653"/>
                  </a:lnTo>
                  <a:lnTo>
                    <a:pt x="119506" y="1519123"/>
                  </a:lnTo>
                  <a:lnTo>
                    <a:pt x="177546" y="1508125"/>
                  </a:lnTo>
                  <a:lnTo>
                    <a:pt x="234696" y="1496072"/>
                  </a:lnTo>
                  <a:lnTo>
                    <a:pt x="289495" y="1483194"/>
                  </a:lnTo>
                  <a:close/>
                </a:path>
                <a:path w="772160" h="1551939">
                  <a:moveTo>
                    <a:pt x="333945" y="1471244"/>
                  </a:moveTo>
                  <a:lnTo>
                    <a:pt x="229362" y="1471244"/>
                  </a:lnTo>
                  <a:lnTo>
                    <a:pt x="172589" y="1483219"/>
                  </a:lnTo>
                  <a:lnTo>
                    <a:pt x="172719" y="1483194"/>
                  </a:lnTo>
                  <a:lnTo>
                    <a:pt x="289495" y="1483194"/>
                  </a:lnTo>
                  <a:lnTo>
                    <a:pt x="290576" y="1482940"/>
                  </a:lnTo>
                  <a:lnTo>
                    <a:pt x="333945" y="1471244"/>
                  </a:lnTo>
                  <a:close/>
                </a:path>
                <a:path w="772160" h="1551939">
                  <a:moveTo>
                    <a:pt x="376995" y="1458264"/>
                  </a:moveTo>
                  <a:lnTo>
                    <a:pt x="284607" y="1458264"/>
                  </a:lnTo>
                  <a:lnTo>
                    <a:pt x="228981" y="1471307"/>
                  </a:lnTo>
                  <a:lnTo>
                    <a:pt x="229362" y="1471244"/>
                  </a:lnTo>
                  <a:lnTo>
                    <a:pt x="333945" y="1471244"/>
                  </a:lnTo>
                  <a:lnTo>
                    <a:pt x="345059" y="1468247"/>
                  </a:lnTo>
                  <a:lnTo>
                    <a:pt x="376995" y="1458264"/>
                  </a:lnTo>
                  <a:close/>
                </a:path>
                <a:path w="772160" h="1551939">
                  <a:moveTo>
                    <a:pt x="420200" y="1443786"/>
                  </a:moveTo>
                  <a:lnTo>
                    <a:pt x="338201" y="1443786"/>
                  </a:lnTo>
                  <a:lnTo>
                    <a:pt x="284098" y="1458366"/>
                  </a:lnTo>
                  <a:lnTo>
                    <a:pt x="284607" y="1458264"/>
                  </a:lnTo>
                  <a:lnTo>
                    <a:pt x="376995" y="1458264"/>
                  </a:lnTo>
                  <a:lnTo>
                    <a:pt x="397636" y="1451813"/>
                  </a:lnTo>
                  <a:lnTo>
                    <a:pt x="420200" y="1443786"/>
                  </a:lnTo>
                  <a:close/>
                </a:path>
                <a:path w="772160" h="1551939">
                  <a:moveTo>
                    <a:pt x="501271" y="1409522"/>
                  </a:moveTo>
                  <a:lnTo>
                    <a:pt x="438784" y="1409522"/>
                  </a:lnTo>
                  <a:lnTo>
                    <a:pt x="414273" y="1418958"/>
                  </a:lnTo>
                  <a:lnTo>
                    <a:pt x="389382" y="1427797"/>
                  </a:lnTo>
                  <a:lnTo>
                    <a:pt x="337757" y="1443906"/>
                  </a:lnTo>
                  <a:lnTo>
                    <a:pt x="338201" y="1443786"/>
                  </a:lnTo>
                  <a:lnTo>
                    <a:pt x="420200" y="1443786"/>
                  </a:lnTo>
                  <a:lnTo>
                    <a:pt x="423164" y="1442732"/>
                  </a:lnTo>
                  <a:lnTo>
                    <a:pt x="448183" y="1433169"/>
                  </a:lnTo>
                  <a:lnTo>
                    <a:pt x="472440" y="1422920"/>
                  </a:lnTo>
                  <a:lnTo>
                    <a:pt x="496189" y="1412074"/>
                  </a:lnTo>
                  <a:lnTo>
                    <a:pt x="501271" y="1409522"/>
                  </a:lnTo>
                  <a:close/>
                </a:path>
                <a:path w="772160" h="1551939">
                  <a:moveTo>
                    <a:pt x="389763" y="1427645"/>
                  </a:moveTo>
                  <a:lnTo>
                    <a:pt x="389275" y="1427797"/>
                  </a:lnTo>
                  <a:lnTo>
                    <a:pt x="389763" y="1427645"/>
                  </a:lnTo>
                  <a:close/>
                </a:path>
                <a:path w="772160" h="1551939">
                  <a:moveTo>
                    <a:pt x="414528" y="1418844"/>
                  </a:moveTo>
                  <a:lnTo>
                    <a:pt x="414206" y="1418958"/>
                  </a:lnTo>
                  <a:lnTo>
                    <a:pt x="414528" y="1418844"/>
                  </a:lnTo>
                  <a:close/>
                </a:path>
                <a:path w="772160" h="1551939">
                  <a:moveTo>
                    <a:pt x="558644" y="1377937"/>
                  </a:moveTo>
                  <a:lnTo>
                    <a:pt x="507619" y="1377937"/>
                  </a:lnTo>
                  <a:lnTo>
                    <a:pt x="485013" y="1389265"/>
                  </a:lnTo>
                  <a:lnTo>
                    <a:pt x="462153" y="1399730"/>
                  </a:lnTo>
                  <a:lnTo>
                    <a:pt x="438564" y="1409607"/>
                  </a:lnTo>
                  <a:lnTo>
                    <a:pt x="438784" y="1409522"/>
                  </a:lnTo>
                  <a:lnTo>
                    <a:pt x="501271" y="1409522"/>
                  </a:lnTo>
                  <a:lnTo>
                    <a:pt x="519176" y="1400530"/>
                  </a:lnTo>
                  <a:lnTo>
                    <a:pt x="541528" y="1388287"/>
                  </a:lnTo>
                  <a:lnTo>
                    <a:pt x="558644" y="1377937"/>
                  </a:lnTo>
                  <a:close/>
                </a:path>
                <a:path w="772160" h="1551939">
                  <a:moveTo>
                    <a:pt x="462407" y="1399578"/>
                  </a:moveTo>
                  <a:lnTo>
                    <a:pt x="462044" y="1399730"/>
                  </a:lnTo>
                  <a:lnTo>
                    <a:pt x="462407" y="1399578"/>
                  </a:lnTo>
                  <a:close/>
                </a:path>
                <a:path w="772160" h="1551939">
                  <a:moveTo>
                    <a:pt x="485394" y="1389062"/>
                  </a:moveTo>
                  <a:lnTo>
                    <a:pt x="484951" y="1389265"/>
                  </a:lnTo>
                  <a:lnTo>
                    <a:pt x="485394" y="1389062"/>
                  </a:lnTo>
                  <a:close/>
                </a:path>
                <a:path w="772160" h="1551939">
                  <a:moveTo>
                    <a:pt x="576703" y="1366139"/>
                  </a:moveTo>
                  <a:lnTo>
                    <a:pt x="529082" y="1366139"/>
                  </a:lnTo>
                  <a:lnTo>
                    <a:pt x="507492" y="1378000"/>
                  </a:lnTo>
                  <a:lnTo>
                    <a:pt x="558644" y="1377937"/>
                  </a:lnTo>
                  <a:lnTo>
                    <a:pt x="563117" y="1375232"/>
                  </a:lnTo>
                  <a:lnTo>
                    <a:pt x="576703" y="1366139"/>
                  </a:lnTo>
                  <a:close/>
                </a:path>
                <a:path w="772160" h="1551939">
                  <a:moveTo>
                    <a:pt x="594248" y="1353654"/>
                  </a:moveTo>
                  <a:lnTo>
                    <a:pt x="549655" y="1353654"/>
                  </a:lnTo>
                  <a:lnTo>
                    <a:pt x="528579" y="1366415"/>
                  </a:lnTo>
                  <a:lnTo>
                    <a:pt x="529082" y="1366139"/>
                  </a:lnTo>
                  <a:lnTo>
                    <a:pt x="576703" y="1366139"/>
                  </a:lnTo>
                  <a:lnTo>
                    <a:pt x="583819" y="1361376"/>
                  </a:lnTo>
                  <a:lnTo>
                    <a:pt x="594248" y="1353654"/>
                  </a:lnTo>
                  <a:close/>
                </a:path>
                <a:path w="772160" h="1551939">
                  <a:moveTo>
                    <a:pt x="627549" y="1326489"/>
                  </a:moveTo>
                  <a:lnTo>
                    <a:pt x="588264" y="1326489"/>
                  </a:lnTo>
                  <a:lnTo>
                    <a:pt x="568960" y="1340777"/>
                  </a:lnTo>
                  <a:lnTo>
                    <a:pt x="549302" y="1353868"/>
                  </a:lnTo>
                  <a:lnTo>
                    <a:pt x="549655" y="1353654"/>
                  </a:lnTo>
                  <a:lnTo>
                    <a:pt x="594248" y="1353654"/>
                  </a:lnTo>
                  <a:lnTo>
                    <a:pt x="603630" y="1346708"/>
                  </a:lnTo>
                  <a:lnTo>
                    <a:pt x="622554" y="1331048"/>
                  </a:lnTo>
                  <a:lnTo>
                    <a:pt x="627549" y="1326489"/>
                  </a:lnTo>
                  <a:close/>
                </a:path>
                <a:path w="772160" h="1551939">
                  <a:moveTo>
                    <a:pt x="569341" y="1340446"/>
                  </a:moveTo>
                  <a:lnTo>
                    <a:pt x="568848" y="1340777"/>
                  </a:lnTo>
                  <a:lnTo>
                    <a:pt x="569341" y="1340446"/>
                  </a:lnTo>
                  <a:close/>
                </a:path>
                <a:path w="772160" h="1551939">
                  <a:moveTo>
                    <a:pt x="658452" y="1296085"/>
                  </a:moveTo>
                  <a:lnTo>
                    <a:pt x="623189" y="1296085"/>
                  </a:lnTo>
                  <a:lnTo>
                    <a:pt x="605663" y="1312087"/>
                  </a:lnTo>
                  <a:lnTo>
                    <a:pt x="587629" y="1326934"/>
                  </a:lnTo>
                  <a:lnTo>
                    <a:pt x="588264" y="1326489"/>
                  </a:lnTo>
                  <a:lnTo>
                    <a:pt x="627549" y="1326489"/>
                  </a:lnTo>
                  <a:lnTo>
                    <a:pt x="640588" y="1314589"/>
                  </a:lnTo>
                  <a:lnTo>
                    <a:pt x="657605" y="1297076"/>
                  </a:lnTo>
                  <a:lnTo>
                    <a:pt x="658452" y="1296085"/>
                  </a:lnTo>
                  <a:close/>
                </a:path>
                <a:path w="772160" h="1551939">
                  <a:moveTo>
                    <a:pt x="606044" y="1311694"/>
                  </a:moveTo>
                  <a:lnTo>
                    <a:pt x="605568" y="1312087"/>
                  </a:lnTo>
                  <a:lnTo>
                    <a:pt x="606044" y="1311694"/>
                  </a:lnTo>
                  <a:close/>
                </a:path>
                <a:path w="772160" h="1551939">
                  <a:moveTo>
                    <a:pt x="698342" y="1243964"/>
                  </a:moveTo>
                  <a:lnTo>
                    <a:pt x="667892" y="1243964"/>
                  </a:lnTo>
                  <a:lnTo>
                    <a:pt x="653541" y="1262811"/>
                  </a:lnTo>
                  <a:lnTo>
                    <a:pt x="638555" y="1280248"/>
                  </a:lnTo>
                  <a:lnTo>
                    <a:pt x="622554" y="1296606"/>
                  </a:lnTo>
                  <a:lnTo>
                    <a:pt x="623189" y="1296085"/>
                  </a:lnTo>
                  <a:lnTo>
                    <a:pt x="658452" y="1296085"/>
                  </a:lnTo>
                  <a:lnTo>
                    <a:pt x="673480" y="1278496"/>
                  </a:lnTo>
                  <a:lnTo>
                    <a:pt x="688340" y="1259014"/>
                  </a:lnTo>
                  <a:lnTo>
                    <a:pt x="698342" y="1243964"/>
                  </a:lnTo>
                  <a:close/>
                </a:path>
                <a:path w="772160" h="1551939">
                  <a:moveTo>
                    <a:pt x="639064" y="1279652"/>
                  </a:moveTo>
                  <a:lnTo>
                    <a:pt x="638482" y="1280248"/>
                  </a:lnTo>
                  <a:lnTo>
                    <a:pt x="639064" y="1279652"/>
                  </a:lnTo>
                  <a:close/>
                </a:path>
                <a:path w="772160" h="1551939">
                  <a:moveTo>
                    <a:pt x="653922" y="1262240"/>
                  </a:moveTo>
                  <a:lnTo>
                    <a:pt x="653435" y="1262811"/>
                  </a:lnTo>
                  <a:lnTo>
                    <a:pt x="653922" y="1262240"/>
                  </a:lnTo>
                  <a:close/>
                </a:path>
                <a:path w="772160" h="1551939">
                  <a:moveTo>
                    <a:pt x="709916" y="1224661"/>
                  </a:moveTo>
                  <a:lnTo>
                    <a:pt x="680592" y="1224661"/>
                  </a:lnTo>
                  <a:lnTo>
                    <a:pt x="680211" y="1225295"/>
                  </a:lnTo>
                  <a:lnTo>
                    <a:pt x="667385" y="1244600"/>
                  </a:lnTo>
                  <a:lnTo>
                    <a:pt x="667892" y="1243964"/>
                  </a:lnTo>
                  <a:lnTo>
                    <a:pt x="698342" y="1243964"/>
                  </a:lnTo>
                  <a:lnTo>
                    <a:pt x="702055" y="1238377"/>
                  </a:lnTo>
                  <a:lnTo>
                    <a:pt x="709916" y="1224661"/>
                  </a:lnTo>
                  <a:close/>
                </a:path>
                <a:path w="772160" h="1551939">
                  <a:moveTo>
                    <a:pt x="680475" y="1224838"/>
                  </a:moveTo>
                  <a:lnTo>
                    <a:pt x="680172" y="1225295"/>
                  </a:lnTo>
                  <a:lnTo>
                    <a:pt x="680475" y="1224838"/>
                  </a:lnTo>
                  <a:close/>
                </a:path>
                <a:path w="772160" h="1551939">
                  <a:moveTo>
                    <a:pt x="720593" y="1204341"/>
                  </a:moveTo>
                  <a:lnTo>
                    <a:pt x="692277" y="1204341"/>
                  </a:lnTo>
                  <a:lnTo>
                    <a:pt x="691896" y="1205103"/>
                  </a:lnTo>
                  <a:lnTo>
                    <a:pt x="680475" y="1224838"/>
                  </a:lnTo>
                  <a:lnTo>
                    <a:pt x="680592" y="1224661"/>
                  </a:lnTo>
                  <a:lnTo>
                    <a:pt x="709916" y="1224661"/>
                  </a:lnTo>
                  <a:lnTo>
                    <a:pt x="714502" y="1216660"/>
                  </a:lnTo>
                  <a:lnTo>
                    <a:pt x="720593" y="1204341"/>
                  </a:lnTo>
                  <a:close/>
                </a:path>
                <a:path w="772160" h="1551939">
                  <a:moveTo>
                    <a:pt x="692246" y="1204394"/>
                  </a:moveTo>
                  <a:lnTo>
                    <a:pt x="691838" y="1205103"/>
                  </a:lnTo>
                  <a:lnTo>
                    <a:pt x="692246" y="1204394"/>
                  </a:lnTo>
                  <a:close/>
                </a:path>
                <a:path w="772160" h="1551939">
                  <a:moveTo>
                    <a:pt x="730341" y="1183005"/>
                  </a:moveTo>
                  <a:lnTo>
                    <a:pt x="702817" y="1183005"/>
                  </a:lnTo>
                  <a:lnTo>
                    <a:pt x="692246" y="1204394"/>
                  </a:lnTo>
                  <a:lnTo>
                    <a:pt x="720593" y="1204341"/>
                  </a:lnTo>
                  <a:lnTo>
                    <a:pt x="725804" y="1193800"/>
                  </a:lnTo>
                  <a:lnTo>
                    <a:pt x="730341" y="1183005"/>
                  </a:lnTo>
                  <a:close/>
                </a:path>
                <a:path w="772160" h="1551939">
                  <a:moveTo>
                    <a:pt x="739061" y="1160398"/>
                  </a:moveTo>
                  <a:lnTo>
                    <a:pt x="712216" y="1160398"/>
                  </a:lnTo>
                  <a:lnTo>
                    <a:pt x="702436" y="1183639"/>
                  </a:lnTo>
                  <a:lnTo>
                    <a:pt x="702817" y="1183005"/>
                  </a:lnTo>
                  <a:lnTo>
                    <a:pt x="730341" y="1183005"/>
                  </a:lnTo>
                  <a:lnTo>
                    <a:pt x="735838" y="1169923"/>
                  </a:lnTo>
                  <a:lnTo>
                    <a:pt x="739061" y="1160398"/>
                  </a:lnTo>
                  <a:close/>
                </a:path>
                <a:path w="772160" h="1551939">
                  <a:moveTo>
                    <a:pt x="720216" y="1136777"/>
                  </a:moveTo>
                  <a:lnTo>
                    <a:pt x="711835" y="1161161"/>
                  </a:lnTo>
                  <a:lnTo>
                    <a:pt x="712216" y="1160398"/>
                  </a:lnTo>
                  <a:lnTo>
                    <a:pt x="739061" y="1160398"/>
                  </a:lnTo>
                  <a:lnTo>
                    <a:pt x="744347" y="1144778"/>
                  </a:lnTo>
                  <a:lnTo>
                    <a:pt x="746420" y="1137539"/>
                  </a:lnTo>
                  <a:lnTo>
                    <a:pt x="720090" y="1137539"/>
                  </a:lnTo>
                  <a:lnTo>
                    <a:pt x="720216" y="1136777"/>
                  </a:lnTo>
                  <a:close/>
                </a:path>
                <a:path w="772160" h="1551939">
                  <a:moveTo>
                    <a:pt x="753314" y="1112012"/>
                  </a:moveTo>
                  <a:lnTo>
                    <a:pt x="727329" y="1112012"/>
                  </a:lnTo>
                  <a:lnTo>
                    <a:pt x="720090" y="1137539"/>
                  </a:lnTo>
                  <a:lnTo>
                    <a:pt x="746420" y="1137539"/>
                  </a:lnTo>
                  <a:lnTo>
                    <a:pt x="751840" y="1118616"/>
                  </a:lnTo>
                  <a:lnTo>
                    <a:pt x="753314" y="1112012"/>
                  </a:lnTo>
                  <a:close/>
                </a:path>
                <a:path w="772160" h="1551939">
                  <a:moveTo>
                    <a:pt x="758873" y="1085977"/>
                  </a:moveTo>
                  <a:lnTo>
                    <a:pt x="733171" y="1085977"/>
                  </a:lnTo>
                  <a:lnTo>
                    <a:pt x="733044" y="1086612"/>
                  </a:lnTo>
                  <a:lnTo>
                    <a:pt x="727075" y="1112647"/>
                  </a:lnTo>
                  <a:lnTo>
                    <a:pt x="727329" y="1112012"/>
                  </a:lnTo>
                  <a:lnTo>
                    <a:pt x="753314" y="1112012"/>
                  </a:lnTo>
                  <a:lnTo>
                    <a:pt x="757935" y="1091311"/>
                  </a:lnTo>
                  <a:lnTo>
                    <a:pt x="758873" y="1085977"/>
                  </a:lnTo>
                  <a:close/>
                </a:path>
                <a:path w="772160" h="1551939">
                  <a:moveTo>
                    <a:pt x="733102" y="1086277"/>
                  </a:moveTo>
                  <a:lnTo>
                    <a:pt x="733025" y="1086612"/>
                  </a:lnTo>
                  <a:lnTo>
                    <a:pt x="733102" y="1086277"/>
                  </a:lnTo>
                  <a:close/>
                </a:path>
                <a:path w="772160" h="1551939">
                  <a:moveTo>
                    <a:pt x="763433" y="1058926"/>
                  </a:moveTo>
                  <a:lnTo>
                    <a:pt x="737870" y="1058926"/>
                  </a:lnTo>
                  <a:lnTo>
                    <a:pt x="733102" y="1086277"/>
                  </a:lnTo>
                  <a:lnTo>
                    <a:pt x="733171" y="1085977"/>
                  </a:lnTo>
                  <a:lnTo>
                    <a:pt x="758873" y="1085977"/>
                  </a:lnTo>
                  <a:lnTo>
                    <a:pt x="762889" y="1063117"/>
                  </a:lnTo>
                  <a:lnTo>
                    <a:pt x="763433" y="1058926"/>
                  </a:lnTo>
                  <a:close/>
                </a:path>
                <a:path w="772160" h="1551939">
                  <a:moveTo>
                    <a:pt x="766981" y="1030732"/>
                  </a:moveTo>
                  <a:lnTo>
                    <a:pt x="741553" y="1030732"/>
                  </a:lnTo>
                  <a:lnTo>
                    <a:pt x="737742" y="1059561"/>
                  </a:lnTo>
                  <a:lnTo>
                    <a:pt x="737870" y="1058926"/>
                  </a:lnTo>
                  <a:lnTo>
                    <a:pt x="763433" y="1058926"/>
                  </a:lnTo>
                  <a:lnTo>
                    <a:pt x="766698" y="1033779"/>
                  </a:lnTo>
                  <a:lnTo>
                    <a:pt x="766981" y="1030732"/>
                  </a:lnTo>
                  <a:close/>
                </a:path>
                <a:path w="772160" h="1551939">
                  <a:moveTo>
                    <a:pt x="771649" y="940181"/>
                  </a:moveTo>
                  <a:lnTo>
                    <a:pt x="746252" y="940181"/>
                  </a:lnTo>
                  <a:lnTo>
                    <a:pt x="745744" y="971804"/>
                  </a:lnTo>
                  <a:lnTo>
                    <a:pt x="745682" y="972566"/>
                  </a:lnTo>
                  <a:lnTo>
                    <a:pt x="744092" y="1002029"/>
                  </a:lnTo>
                  <a:lnTo>
                    <a:pt x="741426" y="1031239"/>
                  </a:lnTo>
                  <a:lnTo>
                    <a:pt x="741553" y="1030732"/>
                  </a:lnTo>
                  <a:lnTo>
                    <a:pt x="766981" y="1030732"/>
                  </a:lnTo>
                  <a:lnTo>
                    <a:pt x="769492" y="1003681"/>
                  </a:lnTo>
                  <a:lnTo>
                    <a:pt x="771016" y="972566"/>
                  </a:lnTo>
                  <a:lnTo>
                    <a:pt x="771649" y="940181"/>
                  </a:lnTo>
                  <a:close/>
                </a:path>
                <a:path w="772160" h="1551939">
                  <a:moveTo>
                    <a:pt x="744092" y="1001648"/>
                  </a:moveTo>
                  <a:lnTo>
                    <a:pt x="744058" y="1002029"/>
                  </a:lnTo>
                  <a:lnTo>
                    <a:pt x="744092" y="1001648"/>
                  </a:lnTo>
                  <a:close/>
                </a:path>
                <a:path w="772160" h="1551939">
                  <a:moveTo>
                    <a:pt x="745744" y="971422"/>
                  </a:moveTo>
                  <a:lnTo>
                    <a:pt x="745723" y="971804"/>
                  </a:lnTo>
                  <a:lnTo>
                    <a:pt x="745744" y="971422"/>
                  </a:lnTo>
                  <a:close/>
                </a:path>
                <a:path w="772160" h="1551939">
                  <a:moveTo>
                    <a:pt x="771400" y="908176"/>
                  </a:moveTo>
                  <a:lnTo>
                    <a:pt x="745997" y="908176"/>
                  </a:lnTo>
                  <a:lnTo>
                    <a:pt x="746249" y="940305"/>
                  </a:lnTo>
                  <a:lnTo>
                    <a:pt x="771649" y="940181"/>
                  </a:lnTo>
                  <a:lnTo>
                    <a:pt x="771400" y="908176"/>
                  </a:lnTo>
                  <a:close/>
                </a:path>
                <a:path w="772160" h="1551939">
                  <a:moveTo>
                    <a:pt x="770166" y="875157"/>
                  </a:moveTo>
                  <a:lnTo>
                    <a:pt x="744728" y="875157"/>
                  </a:lnTo>
                  <a:lnTo>
                    <a:pt x="745997" y="908557"/>
                  </a:lnTo>
                  <a:lnTo>
                    <a:pt x="745997" y="908176"/>
                  </a:lnTo>
                  <a:lnTo>
                    <a:pt x="771400" y="908176"/>
                  </a:lnTo>
                  <a:lnTo>
                    <a:pt x="770166" y="875157"/>
                  </a:lnTo>
                  <a:close/>
                </a:path>
                <a:path w="772160" h="1551939">
                  <a:moveTo>
                    <a:pt x="768072" y="841375"/>
                  </a:moveTo>
                  <a:lnTo>
                    <a:pt x="742696" y="841375"/>
                  </a:lnTo>
                  <a:lnTo>
                    <a:pt x="744728" y="875538"/>
                  </a:lnTo>
                  <a:lnTo>
                    <a:pt x="744728" y="875157"/>
                  </a:lnTo>
                  <a:lnTo>
                    <a:pt x="770166" y="875157"/>
                  </a:lnTo>
                  <a:lnTo>
                    <a:pt x="770128" y="874140"/>
                  </a:lnTo>
                  <a:lnTo>
                    <a:pt x="768072" y="841375"/>
                  </a:lnTo>
                  <a:close/>
                </a:path>
                <a:path w="772160" h="1551939">
                  <a:moveTo>
                    <a:pt x="765237" y="806831"/>
                  </a:moveTo>
                  <a:lnTo>
                    <a:pt x="739775" y="806831"/>
                  </a:lnTo>
                  <a:lnTo>
                    <a:pt x="742696" y="841756"/>
                  </a:lnTo>
                  <a:lnTo>
                    <a:pt x="742696" y="841375"/>
                  </a:lnTo>
                  <a:lnTo>
                    <a:pt x="768072" y="841375"/>
                  </a:lnTo>
                  <a:lnTo>
                    <a:pt x="767969" y="839724"/>
                  </a:lnTo>
                  <a:lnTo>
                    <a:pt x="765237" y="806831"/>
                  </a:lnTo>
                  <a:close/>
                </a:path>
                <a:path w="772160" h="1551939">
                  <a:moveTo>
                    <a:pt x="761535" y="771525"/>
                  </a:moveTo>
                  <a:lnTo>
                    <a:pt x="735965" y="771525"/>
                  </a:lnTo>
                  <a:lnTo>
                    <a:pt x="739775" y="807084"/>
                  </a:lnTo>
                  <a:lnTo>
                    <a:pt x="739775" y="806831"/>
                  </a:lnTo>
                  <a:lnTo>
                    <a:pt x="765237" y="806831"/>
                  </a:lnTo>
                  <a:lnTo>
                    <a:pt x="765047" y="804544"/>
                  </a:lnTo>
                  <a:lnTo>
                    <a:pt x="761535" y="771525"/>
                  </a:lnTo>
                  <a:close/>
                </a:path>
                <a:path w="772160" h="1551939">
                  <a:moveTo>
                    <a:pt x="757078" y="735457"/>
                  </a:moveTo>
                  <a:lnTo>
                    <a:pt x="731520" y="735457"/>
                  </a:lnTo>
                  <a:lnTo>
                    <a:pt x="735965" y="771651"/>
                  </a:lnTo>
                  <a:lnTo>
                    <a:pt x="761535" y="771525"/>
                  </a:lnTo>
                  <a:lnTo>
                    <a:pt x="761238" y="768731"/>
                  </a:lnTo>
                  <a:lnTo>
                    <a:pt x="757078" y="735457"/>
                  </a:lnTo>
                  <a:close/>
                </a:path>
                <a:path w="772160" h="1551939">
                  <a:moveTo>
                    <a:pt x="751976" y="698753"/>
                  </a:moveTo>
                  <a:lnTo>
                    <a:pt x="726313" y="698753"/>
                  </a:lnTo>
                  <a:lnTo>
                    <a:pt x="731520" y="735711"/>
                  </a:lnTo>
                  <a:lnTo>
                    <a:pt x="731520" y="735457"/>
                  </a:lnTo>
                  <a:lnTo>
                    <a:pt x="757078" y="735457"/>
                  </a:lnTo>
                  <a:lnTo>
                    <a:pt x="756666" y="732155"/>
                  </a:lnTo>
                  <a:lnTo>
                    <a:pt x="751976" y="698753"/>
                  </a:lnTo>
                  <a:close/>
                </a:path>
                <a:path w="772160" h="1551939">
                  <a:moveTo>
                    <a:pt x="739742" y="623315"/>
                  </a:moveTo>
                  <a:lnTo>
                    <a:pt x="713994" y="623315"/>
                  </a:lnTo>
                  <a:lnTo>
                    <a:pt x="720471" y="661543"/>
                  </a:lnTo>
                  <a:lnTo>
                    <a:pt x="726313" y="698881"/>
                  </a:lnTo>
                  <a:lnTo>
                    <a:pt x="726313" y="698753"/>
                  </a:lnTo>
                  <a:lnTo>
                    <a:pt x="751976" y="698753"/>
                  </a:lnTo>
                  <a:lnTo>
                    <a:pt x="751459" y="695070"/>
                  </a:lnTo>
                  <a:lnTo>
                    <a:pt x="745490" y="657351"/>
                  </a:lnTo>
                  <a:lnTo>
                    <a:pt x="739742" y="623315"/>
                  </a:lnTo>
                  <a:close/>
                </a:path>
                <a:path w="772160" h="1551939">
                  <a:moveTo>
                    <a:pt x="720344" y="661415"/>
                  </a:moveTo>
                  <a:lnTo>
                    <a:pt x="720364" y="661543"/>
                  </a:lnTo>
                  <a:lnTo>
                    <a:pt x="720344" y="661415"/>
                  </a:lnTo>
                  <a:close/>
                </a:path>
                <a:path w="772160" h="1551939">
                  <a:moveTo>
                    <a:pt x="732649" y="584834"/>
                  </a:moveTo>
                  <a:lnTo>
                    <a:pt x="706882" y="584834"/>
                  </a:lnTo>
                  <a:lnTo>
                    <a:pt x="713994" y="623443"/>
                  </a:lnTo>
                  <a:lnTo>
                    <a:pt x="713994" y="623315"/>
                  </a:lnTo>
                  <a:lnTo>
                    <a:pt x="739742" y="623315"/>
                  </a:lnTo>
                  <a:lnTo>
                    <a:pt x="739013" y="618998"/>
                  </a:lnTo>
                  <a:lnTo>
                    <a:pt x="732649" y="584834"/>
                  </a:lnTo>
                  <a:close/>
                </a:path>
                <a:path w="772160" h="1551939">
                  <a:moveTo>
                    <a:pt x="716942" y="506094"/>
                  </a:moveTo>
                  <a:lnTo>
                    <a:pt x="691007" y="506094"/>
                  </a:lnTo>
                  <a:lnTo>
                    <a:pt x="706882" y="584962"/>
                  </a:lnTo>
                  <a:lnTo>
                    <a:pt x="706882" y="584834"/>
                  </a:lnTo>
                  <a:lnTo>
                    <a:pt x="732649" y="584834"/>
                  </a:lnTo>
                  <a:lnTo>
                    <a:pt x="731773" y="580136"/>
                  </a:lnTo>
                  <a:lnTo>
                    <a:pt x="716942" y="506094"/>
                  </a:lnTo>
                  <a:close/>
                </a:path>
                <a:path w="772160" h="1551939">
                  <a:moveTo>
                    <a:pt x="699202" y="425576"/>
                  </a:moveTo>
                  <a:lnTo>
                    <a:pt x="673227" y="425576"/>
                  </a:lnTo>
                  <a:lnTo>
                    <a:pt x="691007" y="506349"/>
                  </a:lnTo>
                  <a:lnTo>
                    <a:pt x="691007" y="506094"/>
                  </a:lnTo>
                  <a:lnTo>
                    <a:pt x="716942" y="506094"/>
                  </a:lnTo>
                  <a:lnTo>
                    <a:pt x="715898" y="500888"/>
                  </a:lnTo>
                  <a:lnTo>
                    <a:pt x="699202" y="425576"/>
                  </a:lnTo>
                  <a:close/>
                </a:path>
                <a:path w="772160" h="1551939">
                  <a:moveTo>
                    <a:pt x="679938" y="343534"/>
                  </a:moveTo>
                  <a:lnTo>
                    <a:pt x="653922" y="343534"/>
                  </a:lnTo>
                  <a:lnTo>
                    <a:pt x="673227" y="425831"/>
                  </a:lnTo>
                  <a:lnTo>
                    <a:pt x="673227" y="425576"/>
                  </a:lnTo>
                  <a:lnTo>
                    <a:pt x="699202" y="425576"/>
                  </a:lnTo>
                  <a:lnTo>
                    <a:pt x="697991" y="420115"/>
                  </a:lnTo>
                  <a:lnTo>
                    <a:pt x="679938" y="343534"/>
                  </a:lnTo>
                  <a:close/>
                </a:path>
                <a:path w="772160" h="1551939">
                  <a:moveTo>
                    <a:pt x="591439" y="0"/>
                  </a:moveTo>
                  <a:lnTo>
                    <a:pt x="566801" y="6603"/>
                  </a:lnTo>
                  <a:lnTo>
                    <a:pt x="589407" y="91567"/>
                  </a:lnTo>
                  <a:lnTo>
                    <a:pt x="611759" y="176402"/>
                  </a:lnTo>
                  <a:lnTo>
                    <a:pt x="633348" y="260603"/>
                  </a:lnTo>
                  <a:lnTo>
                    <a:pt x="653922" y="343788"/>
                  </a:lnTo>
                  <a:lnTo>
                    <a:pt x="653922" y="343534"/>
                  </a:lnTo>
                  <a:lnTo>
                    <a:pt x="679938" y="343534"/>
                  </a:lnTo>
                  <a:lnTo>
                    <a:pt x="678560" y="337693"/>
                  </a:lnTo>
                  <a:lnTo>
                    <a:pt x="657860" y="254381"/>
                  </a:lnTo>
                  <a:lnTo>
                    <a:pt x="636270" y="170052"/>
                  </a:lnTo>
                  <a:lnTo>
                    <a:pt x="613917" y="85089"/>
                  </a:lnTo>
                  <a:lnTo>
                    <a:pt x="591439" y="0"/>
                  </a:lnTo>
                  <a:close/>
                </a:path>
                <a:path w="772160" h="1551939">
                  <a:moveTo>
                    <a:pt x="633222" y="260476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543526" y="1521698"/>
            <a:ext cx="6285230" cy="3581400"/>
            <a:chOff x="5543526" y="1521698"/>
            <a:chExt cx="6285230" cy="3581400"/>
          </a:xfrm>
        </p:grpSpPr>
        <p:sp>
          <p:nvSpPr>
            <p:cNvPr id="12" name="object 12"/>
            <p:cNvSpPr/>
            <p:nvPr/>
          </p:nvSpPr>
          <p:spPr>
            <a:xfrm>
              <a:off x="5543526" y="1521698"/>
              <a:ext cx="6285022" cy="33566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54979" y="1533144"/>
              <a:ext cx="6215633" cy="32872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80197" y="3966921"/>
              <a:ext cx="2023109" cy="7010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7916" y="4004691"/>
              <a:ext cx="1900555" cy="578485"/>
            </a:xfrm>
            <a:custGeom>
              <a:avLst/>
              <a:gdLst/>
              <a:ahLst/>
              <a:cxnLst/>
              <a:rect l="l" t="t" r="r" b="b"/>
              <a:pathLst>
                <a:path w="1900554" h="578485">
                  <a:moveTo>
                    <a:pt x="0" y="578357"/>
                  </a:moveTo>
                  <a:lnTo>
                    <a:pt x="1900427" y="578357"/>
                  </a:lnTo>
                  <a:lnTo>
                    <a:pt x="1900427" y="0"/>
                  </a:lnTo>
                  <a:lnTo>
                    <a:pt x="0" y="0"/>
                  </a:lnTo>
                  <a:lnTo>
                    <a:pt x="0" y="57835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88680" y="4589398"/>
              <a:ext cx="148590" cy="513715"/>
            </a:xfrm>
            <a:custGeom>
              <a:avLst/>
              <a:gdLst/>
              <a:ahLst/>
              <a:cxnLst/>
              <a:rect l="l" t="t" r="r" b="b"/>
              <a:pathLst>
                <a:path w="148590" h="513714">
                  <a:moveTo>
                    <a:pt x="0" y="430911"/>
                  </a:moveTo>
                  <a:lnTo>
                    <a:pt x="20320" y="513588"/>
                  </a:lnTo>
                  <a:lnTo>
                    <a:pt x="68679" y="454532"/>
                  </a:lnTo>
                  <a:lnTo>
                    <a:pt x="46736" y="454532"/>
                  </a:lnTo>
                  <a:lnTo>
                    <a:pt x="21971" y="448944"/>
                  </a:lnTo>
                  <a:lnTo>
                    <a:pt x="24789" y="436504"/>
                  </a:lnTo>
                  <a:lnTo>
                    <a:pt x="0" y="430911"/>
                  </a:lnTo>
                  <a:close/>
                </a:path>
                <a:path w="148590" h="513714">
                  <a:moveTo>
                    <a:pt x="24789" y="436504"/>
                  </a:moveTo>
                  <a:lnTo>
                    <a:pt x="21971" y="448944"/>
                  </a:lnTo>
                  <a:lnTo>
                    <a:pt x="46736" y="454532"/>
                  </a:lnTo>
                  <a:lnTo>
                    <a:pt x="49554" y="442092"/>
                  </a:lnTo>
                  <a:lnTo>
                    <a:pt x="24789" y="436504"/>
                  </a:lnTo>
                  <a:close/>
                </a:path>
                <a:path w="148590" h="513714">
                  <a:moveTo>
                    <a:pt x="49554" y="442092"/>
                  </a:moveTo>
                  <a:lnTo>
                    <a:pt x="46736" y="454532"/>
                  </a:lnTo>
                  <a:lnTo>
                    <a:pt x="68679" y="454532"/>
                  </a:lnTo>
                  <a:lnTo>
                    <a:pt x="74295" y="447675"/>
                  </a:lnTo>
                  <a:lnTo>
                    <a:pt x="49554" y="442092"/>
                  </a:lnTo>
                  <a:close/>
                </a:path>
                <a:path w="148590" h="513714">
                  <a:moveTo>
                    <a:pt x="123698" y="0"/>
                  </a:moveTo>
                  <a:lnTo>
                    <a:pt x="24789" y="436504"/>
                  </a:lnTo>
                  <a:lnTo>
                    <a:pt x="49554" y="442092"/>
                  </a:lnTo>
                  <a:lnTo>
                    <a:pt x="148463" y="5587"/>
                  </a:lnTo>
                  <a:lnTo>
                    <a:pt x="123698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2938" y="1108456"/>
            <a:ext cx="43218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1)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Head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powerbi.microsoft.com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and click “</a:t>
            </a: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Sign Up</a:t>
            </a:r>
            <a:r>
              <a:rPr sz="1400" b="1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rlito"/>
                <a:cs typeface="Carlito"/>
              </a:rPr>
              <a:t>Free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”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44517" y="1316355"/>
            <a:ext cx="549910" cy="471805"/>
            <a:chOff x="4144517" y="1316355"/>
            <a:chExt cx="549910" cy="471805"/>
          </a:xfrm>
        </p:grpSpPr>
        <p:sp>
          <p:nvSpPr>
            <p:cNvPr id="19" name="object 19"/>
            <p:cNvSpPr/>
            <p:nvPr/>
          </p:nvSpPr>
          <p:spPr>
            <a:xfrm>
              <a:off x="4144517" y="1512557"/>
              <a:ext cx="549478" cy="27522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2236" y="1550289"/>
              <a:ext cx="426720" cy="152400"/>
            </a:xfrm>
            <a:custGeom>
              <a:avLst/>
              <a:gdLst/>
              <a:ahLst/>
              <a:cxnLst/>
              <a:rect l="l" t="t" r="r" b="b"/>
              <a:pathLst>
                <a:path w="426720" h="152400">
                  <a:moveTo>
                    <a:pt x="0" y="152400"/>
                  </a:moveTo>
                  <a:lnTo>
                    <a:pt x="426720" y="152400"/>
                  </a:lnTo>
                  <a:lnTo>
                    <a:pt x="42672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29683" y="1316355"/>
              <a:ext cx="78739" cy="23609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2938" y="4061205"/>
            <a:ext cx="47682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2)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Click “</a:t>
            </a: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Download Free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”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to start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BI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Desktop</a:t>
            </a:r>
            <a:r>
              <a:rPr sz="1400" spc="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download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01258" y="5109464"/>
            <a:ext cx="5265420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0970">
              <a:lnSpc>
                <a:spcPct val="100000"/>
              </a:lnSpc>
              <a:spcBef>
                <a:spcPts val="95"/>
              </a:spcBef>
            </a:pPr>
            <a:r>
              <a:rPr sz="1400" b="1" spc="-25" dirty="0">
                <a:solidFill>
                  <a:srgbClr val="404040"/>
                </a:solidFill>
                <a:latin typeface="Carlito"/>
                <a:cs typeface="Carlito"/>
              </a:rPr>
              <a:t>IMPORTANT: </a:t>
            </a:r>
            <a:r>
              <a:rPr sz="1400" spc="-40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do </a:t>
            </a:r>
            <a:r>
              <a:rPr sz="1400" b="1" spc="-5" dirty="0">
                <a:solidFill>
                  <a:srgbClr val="404040"/>
                </a:solidFill>
                <a:latin typeface="Carlito"/>
                <a:cs typeface="Carlito"/>
              </a:rPr>
              <a:t>not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need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sign in or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register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BI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Pro 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account to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access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BI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Desktop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(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400" i="1" spc="-10" dirty="0">
                <a:solidFill>
                  <a:srgbClr val="404040"/>
                </a:solidFill>
                <a:latin typeface="Carlito"/>
                <a:cs typeface="Carlito"/>
              </a:rPr>
              <a:t>can simply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close this</a:t>
            </a:r>
            <a:r>
              <a:rPr sz="1400" i="1" spc="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dirty="0">
                <a:solidFill>
                  <a:srgbClr val="404040"/>
                </a:solidFill>
                <a:latin typeface="Carlito"/>
                <a:cs typeface="Carlito"/>
              </a:rPr>
              <a:t>window</a:t>
            </a:r>
            <a:r>
              <a:rPr sz="1400" dirty="0">
                <a:solidFill>
                  <a:srgbClr val="404040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755015" marR="5080" indent="-28575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Sign-in is only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required to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access the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sharing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400" spc="-10" dirty="0">
                <a:solidFill>
                  <a:srgbClr val="404040"/>
                </a:solidFill>
                <a:latin typeface="Carlito"/>
                <a:cs typeface="Carlito"/>
              </a:rPr>
              <a:t>collaboration  tools available through </a:t>
            </a:r>
            <a:r>
              <a:rPr sz="1400" spc="-15" dirty="0">
                <a:solidFill>
                  <a:srgbClr val="404040"/>
                </a:solidFill>
                <a:latin typeface="Carlito"/>
                <a:cs typeface="Carlito"/>
              </a:rPr>
              <a:t>Power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BI Service</a:t>
            </a:r>
            <a:r>
              <a:rPr sz="1400" spc="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(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app.powerbi.com</a:t>
            </a:r>
            <a:r>
              <a:rPr sz="1400" spc="-5" dirty="0">
                <a:solidFill>
                  <a:srgbClr val="404040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b="1" i="1" spc="-10" dirty="0">
                <a:solidFill>
                  <a:srgbClr val="404040"/>
                </a:solidFill>
                <a:latin typeface="Carlito"/>
                <a:cs typeface="Carlito"/>
              </a:rPr>
              <a:t>Note: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Microsoft requires a </a:t>
            </a:r>
            <a:r>
              <a:rPr sz="1400" b="1" i="1" spc="-5" dirty="0">
                <a:solidFill>
                  <a:srgbClr val="404040"/>
                </a:solidFill>
                <a:latin typeface="Carlito"/>
                <a:cs typeface="Carlito"/>
              </a:rPr>
              <a:t>work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1400" b="1" i="1" spc="-5" dirty="0">
                <a:solidFill>
                  <a:srgbClr val="404040"/>
                </a:solidFill>
                <a:latin typeface="Carlito"/>
                <a:cs typeface="Carlito"/>
              </a:rPr>
              <a:t>school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e-mail</a:t>
            </a:r>
            <a:r>
              <a:rPr sz="1400" i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404040"/>
                </a:solidFill>
                <a:latin typeface="Carlito"/>
                <a:cs typeface="Carlito"/>
              </a:rPr>
              <a:t>address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852" y="1060788"/>
            <a:ext cx="9402445" cy="524002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Don’t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use a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calculated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column when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a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measure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will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do the</a:t>
            </a:r>
            <a:r>
              <a:rPr sz="2400" b="1" spc="-6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trick</a:t>
            </a:r>
            <a:endParaRPr sz="2400">
              <a:latin typeface="Carlito"/>
              <a:cs typeface="Carlito"/>
            </a:endParaRPr>
          </a:p>
          <a:p>
            <a:pPr marL="802005" indent="-34353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Only use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calculated columns </a:t>
            </a:r>
            <a:r>
              <a:rPr sz="1800" i="1" spc="-15" dirty="0">
                <a:solidFill>
                  <a:srgbClr val="0D0D0D"/>
                </a:solidFill>
                <a:latin typeface="Carlito"/>
                <a:cs typeface="Carlito"/>
              </a:rPr>
              <a:t>to “stamp” </a:t>
            </a:r>
            <a:r>
              <a:rPr sz="1800" i="1" spc="-10" dirty="0">
                <a:solidFill>
                  <a:srgbClr val="0D0D0D"/>
                </a:solidFill>
                <a:latin typeface="Carlito"/>
                <a:cs typeface="Carlito"/>
              </a:rPr>
              <a:t>static, fixed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values </a:t>
            </a:r>
            <a:r>
              <a:rPr sz="18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each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row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in a</a:t>
            </a:r>
            <a:r>
              <a:rPr sz="1800" i="1" spc="13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0D0D0D"/>
                </a:solidFill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 marL="802005" indent="-3435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Use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measures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when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aggregation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is </a:t>
            </a:r>
            <a:r>
              <a:rPr sz="1800" i="1" spc="-15" dirty="0">
                <a:solidFill>
                  <a:srgbClr val="0D0D0D"/>
                </a:solidFill>
                <a:latin typeface="Carlito"/>
                <a:cs typeface="Carlito"/>
              </a:rPr>
              <a:t>necessary,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or </a:t>
            </a:r>
            <a:r>
              <a:rPr sz="1800" i="1" spc="-15" dirty="0">
                <a:solidFill>
                  <a:srgbClr val="0D0D0D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0D0D0D"/>
                </a:solidFill>
                <a:latin typeface="Carlito"/>
                <a:cs typeface="Carlito"/>
              </a:rPr>
              <a:t>create dynamic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values in a</a:t>
            </a:r>
            <a:r>
              <a:rPr sz="1800" i="1" spc="6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0D0D0D"/>
                </a:solidFill>
                <a:latin typeface="Carlito"/>
                <a:cs typeface="Carlito"/>
              </a:rPr>
              <a:t>report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0D0D0D"/>
                </a:solidFill>
                <a:latin typeface="Carlito"/>
                <a:cs typeface="Carlito"/>
              </a:rPr>
              <a:t>Write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measures </a:t>
            </a:r>
            <a:r>
              <a:rPr sz="2400" b="1" spc="-15" dirty="0">
                <a:solidFill>
                  <a:srgbClr val="0D0D0D"/>
                </a:solidFill>
                <a:latin typeface="Carlito"/>
                <a:cs typeface="Carlito"/>
              </a:rPr>
              <a:t>for even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simplest calculations </a:t>
            </a:r>
            <a:r>
              <a:rPr sz="2400" i="1" spc="-5" dirty="0">
                <a:solidFill>
                  <a:srgbClr val="0D0D0D"/>
                </a:solidFill>
                <a:latin typeface="Carlito"/>
                <a:cs typeface="Carlito"/>
              </a:rPr>
              <a:t>(i.e. Sum of</a:t>
            </a:r>
            <a:r>
              <a:rPr sz="2400" i="1" spc="8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i="1" spc="-5" dirty="0">
                <a:solidFill>
                  <a:srgbClr val="0D0D0D"/>
                </a:solidFill>
                <a:latin typeface="Carlito"/>
                <a:cs typeface="Carlito"/>
              </a:rPr>
              <a:t>Sales)</a:t>
            </a:r>
            <a:endParaRPr sz="2400">
              <a:latin typeface="Carlito"/>
              <a:cs typeface="Carlito"/>
            </a:endParaRPr>
          </a:p>
          <a:p>
            <a:pPr marL="808990" marR="25336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808990" algn="l"/>
                <a:tab pos="809625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Once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 create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measure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can be used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anywhere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the report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as an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input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30" dirty="0">
                <a:solidFill>
                  <a:srgbClr val="252525"/>
                </a:solidFill>
                <a:latin typeface="Carlito"/>
                <a:cs typeface="Carlito"/>
              </a:rPr>
              <a:t>other, 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complex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calculations (no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implicit</a:t>
            </a:r>
            <a:r>
              <a:rPr sz="1800" i="1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measures!)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Break measures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down </a:t>
            </a:r>
            <a:r>
              <a:rPr sz="2400" b="1" spc="-15" dirty="0">
                <a:solidFill>
                  <a:srgbClr val="0D0D0D"/>
                </a:solidFill>
                <a:latin typeface="Carlito"/>
                <a:cs typeface="Carlito"/>
              </a:rPr>
              <a:t>into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simple, component</a:t>
            </a:r>
            <a:r>
              <a:rPr sz="24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parts</a:t>
            </a:r>
            <a:endParaRPr sz="2400">
              <a:latin typeface="Carlito"/>
              <a:cs typeface="Carlito"/>
            </a:endParaRPr>
          </a:p>
          <a:p>
            <a:pPr marL="808990" marR="909955" indent="-342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808990" algn="l"/>
                <a:tab pos="809625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DAX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difficult language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master; focus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 practicing 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understanding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simple 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components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at first, then assemble them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more advanced</a:t>
            </a:r>
            <a:r>
              <a:rPr sz="18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formulas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20" dirty="0">
                <a:solidFill>
                  <a:srgbClr val="0D0D0D"/>
                </a:solidFill>
                <a:latin typeface="Carlito"/>
                <a:cs typeface="Carlito"/>
              </a:rPr>
              <a:t>Reference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columns with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table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name, and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measures</a:t>
            </a:r>
            <a:r>
              <a:rPr sz="2400" b="1" spc="2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alone</a:t>
            </a:r>
            <a:endParaRPr sz="2400">
              <a:latin typeface="Carlito"/>
              <a:cs typeface="Carlito"/>
            </a:endParaRPr>
          </a:p>
          <a:p>
            <a:pPr marL="784225" marR="5080" indent="-3429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784225" algn="l"/>
                <a:tab pos="784860" algn="l"/>
              </a:tabLst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“fully qualified”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references (preceeded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name)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helps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formulas 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readable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intuitive, 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differentiates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them from measure</a:t>
            </a:r>
            <a:r>
              <a:rPr sz="1800" i="1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references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66" y="242569"/>
            <a:ext cx="9831833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/>
              <a:t>BEST </a:t>
            </a:r>
            <a:r>
              <a:rPr sz="3200" spc="-10" dirty="0"/>
              <a:t>PRACTICES: </a:t>
            </a:r>
            <a:r>
              <a:rPr sz="3200" b="0" spc="-35" dirty="0">
                <a:latin typeface="Carlito"/>
                <a:cs typeface="Carlito"/>
              </a:rPr>
              <a:t>CALCULATED </a:t>
            </a:r>
            <a:r>
              <a:rPr sz="3200" b="0" spc="-20" dirty="0">
                <a:latin typeface="Carlito"/>
                <a:cs typeface="Carlito"/>
              </a:rPr>
              <a:t>COLUMNS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5" dirty="0">
                <a:latin typeface="Carlito"/>
                <a:cs typeface="Carlito"/>
              </a:rPr>
              <a:t>MEASURES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281" y="1162050"/>
            <a:ext cx="578358" cy="566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2281" y="2671572"/>
            <a:ext cx="578358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281" y="3928109"/>
            <a:ext cx="578358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281" y="5182361"/>
            <a:ext cx="578358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9652" y="1232408"/>
            <a:ext cx="10226040" cy="405574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100"/>
              </a:spcBef>
            </a:pP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Eliminate redundant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columns; </a:t>
            </a:r>
            <a:r>
              <a:rPr sz="2400" b="1" spc="-20" dirty="0">
                <a:solidFill>
                  <a:srgbClr val="0D0D0D"/>
                </a:solidFill>
                <a:latin typeface="Carlito"/>
                <a:cs typeface="Carlito"/>
              </a:rPr>
              <a:t>keep </a:t>
            </a:r>
            <a:r>
              <a:rPr sz="2400" b="1" spc="-15" dirty="0">
                <a:solidFill>
                  <a:srgbClr val="0D0D0D"/>
                </a:solidFill>
                <a:latin typeface="Carlito"/>
                <a:cs typeface="Carlito"/>
              </a:rPr>
              <a:t>data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tables</a:t>
            </a:r>
            <a:r>
              <a:rPr sz="2400" b="1" spc="45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narrow</a:t>
            </a:r>
            <a:endParaRPr sz="2400">
              <a:latin typeface="Carlito"/>
              <a:cs typeface="Carlito"/>
            </a:endParaRPr>
          </a:p>
          <a:p>
            <a:pPr marL="808990" marR="508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808990" algn="l"/>
                <a:tab pos="809625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 tables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should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ideally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contain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quantitative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foreign </a:t>
            </a:r>
            <a:r>
              <a:rPr sz="1800" i="1" spc="-20" dirty="0">
                <a:solidFill>
                  <a:srgbClr val="252525"/>
                </a:solidFill>
                <a:latin typeface="Carlito"/>
                <a:cs typeface="Carlito"/>
              </a:rPr>
              <a:t>keys;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extra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descriptive 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columns can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usually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live in a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related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lookup</a:t>
            </a:r>
            <a:r>
              <a:rPr sz="18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Imported columns </a:t>
            </a:r>
            <a:r>
              <a:rPr sz="2400" b="1" spc="-15" dirty="0">
                <a:solidFill>
                  <a:srgbClr val="0D0D0D"/>
                </a:solidFill>
                <a:latin typeface="Carlito"/>
                <a:cs typeface="Carlito"/>
              </a:rPr>
              <a:t>are better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than </a:t>
            </a: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calculated</a:t>
            </a:r>
            <a:r>
              <a:rPr sz="24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columns</a:t>
            </a:r>
            <a:endParaRPr sz="2400">
              <a:latin typeface="Carlito"/>
              <a:cs typeface="Carlito"/>
            </a:endParaRPr>
          </a:p>
          <a:p>
            <a:pPr marL="784225" indent="-34353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784225" algn="l"/>
                <a:tab pos="784860" algn="l"/>
              </a:tabLst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When possible, create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calculated columns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at the source (i.e.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your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raw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database)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or within</a:t>
            </a:r>
            <a:r>
              <a:rPr sz="1800" i="1" spc="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784225">
              <a:lnSpc>
                <a:spcPct val="100000"/>
              </a:lnSpc>
            </a:pP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Editor;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this is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more efficient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processing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those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calculations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8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400" b="1" spc="-10" dirty="0">
                <a:solidFill>
                  <a:srgbClr val="0D0D0D"/>
                </a:solidFill>
                <a:latin typeface="Carlito"/>
                <a:cs typeface="Carlito"/>
              </a:rPr>
              <a:t>Minimize </a:t>
            </a:r>
            <a:r>
              <a:rPr sz="2400" b="1" spc="-20" dirty="0">
                <a:solidFill>
                  <a:srgbClr val="0D0D0D"/>
                </a:solidFill>
                <a:latin typeface="Carlito"/>
                <a:cs typeface="Carlito"/>
              </a:rPr>
              <a:t>iterator </a:t>
            </a:r>
            <a:r>
              <a:rPr sz="2400" b="1" spc="-5" dirty="0">
                <a:solidFill>
                  <a:srgbClr val="0D0D0D"/>
                </a:solidFill>
                <a:latin typeface="Carlito"/>
                <a:cs typeface="Carlito"/>
              </a:rPr>
              <a:t>functions </a:t>
            </a:r>
            <a:r>
              <a:rPr sz="2400" b="1" spc="-25" dirty="0">
                <a:solidFill>
                  <a:srgbClr val="0D0D0D"/>
                </a:solidFill>
                <a:latin typeface="Carlito"/>
                <a:cs typeface="Carlito"/>
              </a:rPr>
              <a:t>(FILTER, </a:t>
            </a:r>
            <a:r>
              <a:rPr sz="2400" b="1" dirty="0">
                <a:solidFill>
                  <a:srgbClr val="0D0D0D"/>
                </a:solidFill>
                <a:latin typeface="Carlito"/>
                <a:cs typeface="Carlito"/>
              </a:rPr>
              <a:t>SUMX,</a:t>
            </a:r>
            <a:r>
              <a:rPr sz="2400" b="1" spc="20" dirty="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sz="2400" b="1" spc="-15" dirty="0">
                <a:solidFill>
                  <a:srgbClr val="0D0D0D"/>
                </a:solidFill>
                <a:latin typeface="Carlito"/>
                <a:cs typeface="Carlito"/>
              </a:rPr>
              <a:t>etc.)</a:t>
            </a:r>
            <a:endParaRPr sz="2400">
              <a:latin typeface="Carlito"/>
              <a:cs typeface="Carlito"/>
            </a:endParaRPr>
          </a:p>
          <a:p>
            <a:pPr marL="784225" indent="-34353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784225" algn="l"/>
                <a:tab pos="784860" algn="l"/>
              </a:tabLst>
            </a:pP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that cycle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through each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800" i="1" spc="-30" dirty="0">
                <a:solidFill>
                  <a:srgbClr val="252525"/>
                </a:solidFill>
                <a:latin typeface="Carlito"/>
                <a:cs typeface="Carlito"/>
              </a:rPr>
              <a:t>“expensive”,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meaning </a:t>
            </a: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they</a:t>
            </a:r>
            <a:r>
              <a:rPr sz="1800" i="1" spc="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30" dirty="0">
                <a:solidFill>
                  <a:srgbClr val="252525"/>
                </a:solidFill>
                <a:latin typeface="Carlito"/>
                <a:cs typeface="Carlito"/>
              </a:rPr>
              <a:t>take</a:t>
            </a:r>
            <a:endParaRPr sz="1800">
              <a:latin typeface="Carlito"/>
              <a:cs typeface="Carlito"/>
            </a:endParaRPr>
          </a:p>
          <a:p>
            <a:pPr marL="784225">
              <a:lnSpc>
                <a:spcPct val="100000"/>
              </a:lnSpc>
            </a:pPr>
            <a:r>
              <a:rPr sz="1800" i="1" dirty="0">
                <a:solidFill>
                  <a:srgbClr val="252525"/>
                </a:solidFill>
                <a:latin typeface="Carlito"/>
                <a:cs typeface="Carlito"/>
              </a:rPr>
              <a:t>time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consume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processing</a:t>
            </a:r>
            <a:r>
              <a:rPr sz="1800" i="1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power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9528" y="242569"/>
            <a:ext cx="8230871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/>
              <a:t>BEST </a:t>
            </a:r>
            <a:r>
              <a:rPr sz="3200" spc="-10" dirty="0"/>
              <a:t>PRACTICES: </a:t>
            </a:r>
            <a:r>
              <a:rPr sz="3200" b="0" spc="-5" dirty="0">
                <a:latin typeface="Carlito"/>
                <a:cs typeface="Carlito"/>
              </a:rPr>
              <a:t>SPEED </a:t>
            </a:r>
            <a:r>
              <a:rPr sz="3200" b="0" spc="5" dirty="0">
                <a:latin typeface="Arial"/>
                <a:cs typeface="Arial"/>
              </a:rPr>
              <a:t>&amp;</a:t>
            </a:r>
            <a:r>
              <a:rPr sz="3200" b="0" spc="-114" dirty="0">
                <a:latin typeface="Arial"/>
                <a:cs typeface="Arial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PERFORMANCE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354" y="1274825"/>
            <a:ext cx="578358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354" y="2727960"/>
            <a:ext cx="578358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354" y="4173473"/>
            <a:ext cx="578358" cy="566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7845"/>
            <a:ext cx="12192000" cy="1327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971800"/>
            <a:ext cx="9603275" cy="104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 </a:t>
            </a:r>
            <a:r>
              <a:rPr spc="-15" dirty="0"/>
              <a:t>REPORTS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3430" y="1366647"/>
            <a:ext cx="8641080" cy="4859020"/>
            <a:chOff x="773430" y="1366647"/>
            <a:chExt cx="8641080" cy="4859020"/>
          </a:xfrm>
        </p:grpSpPr>
        <p:sp>
          <p:nvSpPr>
            <p:cNvPr id="3" name="object 3"/>
            <p:cNvSpPr/>
            <p:nvPr/>
          </p:nvSpPr>
          <p:spPr>
            <a:xfrm>
              <a:off x="799335" y="1585686"/>
              <a:ext cx="8351524" cy="4391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0768" y="1597152"/>
              <a:ext cx="8282178" cy="4322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3430" y="1726628"/>
              <a:ext cx="5608320" cy="6454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1149" y="1764411"/>
              <a:ext cx="5485765" cy="523240"/>
            </a:xfrm>
            <a:custGeom>
              <a:avLst/>
              <a:gdLst/>
              <a:ahLst/>
              <a:cxnLst/>
              <a:rect l="l" t="t" r="r" b="b"/>
              <a:pathLst>
                <a:path w="5485765" h="523239">
                  <a:moveTo>
                    <a:pt x="0" y="522732"/>
                  </a:moveTo>
                  <a:lnTo>
                    <a:pt x="5485638" y="522732"/>
                  </a:lnTo>
                  <a:lnTo>
                    <a:pt x="5485638" y="0"/>
                  </a:lnTo>
                  <a:lnTo>
                    <a:pt x="0" y="0"/>
                  </a:lnTo>
                  <a:lnTo>
                    <a:pt x="0" y="5227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3477" y="1375410"/>
              <a:ext cx="202565" cy="397510"/>
            </a:xfrm>
            <a:custGeom>
              <a:avLst/>
              <a:gdLst/>
              <a:ahLst/>
              <a:cxnLst/>
              <a:rect l="l" t="t" r="r" b="b"/>
              <a:pathLst>
                <a:path w="202565" h="397510">
                  <a:moveTo>
                    <a:pt x="49832" y="72210"/>
                  </a:moveTo>
                  <a:lnTo>
                    <a:pt x="24951" y="77246"/>
                  </a:lnTo>
                  <a:lnTo>
                    <a:pt x="27939" y="91439"/>
                  </a:lnTo>
                  <a:lnTo>
                    <a:pt x="34797" y="120523"/>
                  </a:lnTo>
                  <a:lnTo>
                    <a:pt x="50418" y="176656"/>
                  </a:lnTo>
                  <a:lnTo>
                    <a:pt x="69976" y="229107"/>
                  </a:lnTo>
                  <a:lnTo>
                    <a:pt x="94106" y="276351"/>
                  </a:lnTo>
                  <a:lnTo>
                    <a:pt x="121919" y="319404"/>
                  </a:lnTo>
                  <a:lnTo>
                    <a:pt x="151764" y="359155"/>
                  </a:lnTo>
                  <a:lnTo>
                    <a:pt x="182625" y="397128"/>
                  </a:lnTo>
                  <a:lnTo>
                    <a:pt x="202437" y="381126"/>
                  </a:lnTo>
                  <a:lnTo>
                    <a:pt x="171576" y="343280"/>
                  </a:lnTo>
                  <a:lnTo>
                    <a:pt x="156844" y="324230"/>
                  </a:lnTo>
                  <a:lnTo>
                    <a:pt x="142773" y="304926"/>
                  </a:lnTo>
                  <a:lnTo>
                    <a:pt x="129122" y="284861"/>
                  </a:lnTo>
                  <a:lnTo>
                    <a:pt x="116260" y="263905"/>
                  </a:lnTo>
                  <a:lnTo>
                    <a:pt x="103885" y="241426"/>
                  </a:lnTo>
                  <a:lnTo>
                    <a:pt x="93451" y="219201"/>
                  </a:lnTo>
                  <a:lnTo>
                    <a:pt x="83184" y="194182"/>
                  </a:lnTo>
                  <a:lnTo>
                    <a:pt x="74721" y="169163"/>
                  </a:lnTo>
                  <a:lnTo>
                    <a:pt x="66661" y="142366"/>
                  </a:lnTo>
                  <a:lnTo>
                    <a:pt x="59533" y="114553"/>
                  </a:lnTo>
                  <a:lnTo>
                    <a:pt x="52793" y="86105"/>
                  </a:lnTo>
                  <a:lnTo>
                    <a:pt x="49832" y="72210"/>
                  </a:lnTo>
                  <a:close/>
                </a:path>
                <a:path w="202565" h="397510">
                  <a:moveTo>
                    <a:pt x="171633" y="343280"/>
                  </a:moveTo>
                  <a:lnTo>
                    <a:pt x="171831" y="343535"/>
                  </a:lnTo>
                  <a:lnTo>
                    <a:pt x="171633" y="343280"/>
                  </a:lnTo>
                  <a:close/>
                </a:path>
                <a:path w="202565" h="397510">
                  <a:moveTo>
                    <a:pt x="156912" y="324230"/>
                  </a:moveTo>
                  <a:lnTo>
                    <a:pt x="157098" y="324485"/>
                  </a:lnTo>
                  <a:lnTo>
                    <a:pt x="156912" y="324230"/>
                  </a:lnTo>
                  <a:close/>
                </a:path>
                <a:path w="202565" h="397510">
                  <a:moveTo>
                    <a:pt x="142494" y="304545"/>
                  </a:moveTo>
                  <a:lnTo>
                    <a:pt x="142747" y="304926"/>
                  </a:lnTo>
                  <a:lnTo>
                    <a:pt x="142494" y="304545"/>
                  </a:lnTo>
                  <a:close/>
                </a:path>
                <a:path w="202565" h="397510">
                  <a:moveTo>
                    <a:pt x="128778" y="284352"/>
                  </a:moveTo>
                  <a:lnTo>
                    <a:pt x="129031" y="284861"/>
                  </a:lnTo>
                  <a:lnTo>
                    <a:pt x="128778" y="284352"/>
                  </a:lnTo>
                  <a:close/>
                </a:path>
                <a:path w="202565" h="397510">
                  <a:moveTo>
                    <a:pt x="115950" y="263398"/>
                  </a:moveTo>
                  <a:lnTo>
                    <a:pt x="116204" y="263905"/>
                  </a:lnTo>
                  <a:lnTo>
                    <a:pt x="115950" y="263398"/>
                  </a:lnTo>
                  <a:close/>
                </a:path>
                <a:path w="202565" h="397510">
                  <a:moveTo>
                    <a:pt x="103966" y="241426"/>
                  </a:moveTo>
                  <a:lnTo>
                    <a:pt x="104266" y="242062"/>
                  </a:lnTo>
                  <a:lnTo>
                    <a:pt x="103966" y="241426"/>
                  </a:lnTo>
                  <a:close/>
                </a:path>
                <a:path w="202565" h="397510">
                  <a:moveTo>
                    <a:pt x="93090" y="218439"/>
                  </a:moveTo>
                  <a:lnTo>
                    <a:pt x="93344" y="219201"/>
                  </a:lnTo>
                  <a:lnTo>
                    <a:pt x="93090" y="218439"/>
                  </a:lnTo>
                  <a:close/>
                </a:path>
                <a:path w="202565" h="397510">
                  <a:moveTo>
                    <a:pt x="83419" y="194759"/>
                  </a:moveTo>
                  <a:close/>
                </a:path>
                <a:path w="202565" h="397510">
                  <a:moveTo>
                    <a:pt x="83223" y="194182"/>
                  </a:moveTo>
                  <a:lnTo>
                    <a:pt x="83419" y="194759"/>
                  </a:lnTo>
                  <a:lnTo>
                    <a:pt x="83223" y="194182"/>
                  </a:lnTo>
                  <a:close/>
                </a:path>
                <a:path w="202565" h="397510">
                  <a:moveTo>
                    <a:pt x="74548" y="168655"/>
                  </a:moveTo>
                  <a:lnTo>
                    <a:pt x="74675" y="169163"/>
                  </a:lnTo>
                  <a:lnTo>
                    <a:pt x="74548" y="168655"/>
                  </a:lnTo>
                  <a:close/>
                </a:path>
                <a:path w="202565" h="397510">
                  <a:moveTo>
                    <a:pt x="66577" y="141986"/>
                  </a:moveTo>
                  <a:lnTo>
                    <a:pt x="66675" y="142366"/>
                  </a:lnTo>
                  <a:lnTo>
                    <a:pt x="66577" y="141986"/>
                  </a:lnTo>
                  <a:close/>
                </a:path>
                <a:path w="202565" h="397510">
                  <a:moveTo>
                    <a:pt x="59435" y="114173"/>
                  </a:moveTo>
                  <a:lnTo>
                    <a:pt x="59435" y="114553"/>
                  </a:lnTo>
                  <a:lnTo>
                    <a:pt x="59435" y="114173"/>
                  </a:lnTo>
                  <a:close/>
                </a:path>
                <a:path w="202565" h="397510">
                  <a:moveTo>
                    <a:pt x="52704" y="85725"/>
                  </a:moveTo>
                  <a:lnTo>
                    <a:pt x="52704" y="86105"/>
                  </a:lnTo>
                  <a:lnTo>
                    <a:pt x="52704" y="85725"/>
                  </a:lnTo>
                  <a:close/>
                </a:path>
                <a:path w="202565" h="397510">
                  <a:moveTo>
                    <a:pt x="22225" y="0"/>
                  </a:moveTo>
                  <a:lnTo>
                    <a:pt x="0" y="82295"/>
                  </a:lnTo>
                  <a:lnTo>
                    <a:pt x="24951" y="77246"/>
                  </a:lnTo>
                  <a:lnTo>
                    <a:pt x="22351" y="64897"/>
                  </a:lnTo>
                  <a:lnTo>
                    <a:pt x="47243" y="59689"/>
                  </a:lnTo>
                  <a:lnTo>
                    <a:pt x="68826" y="59689"/>
                  </a:lnTo>
                  <a:lnTo>
                    <a:pt x="22225" y="0"/>
                  </a:lnTo>
                  <a:close/>
                </a:path>
                <a:path w="202565" h="397510">
                  <a:moveTo>
                    <a:pt x="47243" y="59689"/>
                  </a:moveTo>
                  <a:lnTo>
                    <a:pt x="22351" y="64897"/>
                  </a:lnTo>
                  <a:lnTo>
                    <a:pt x="24951" y="77246"/>
                  </a:lnTo>
                  <a:lnTo>
                    <a:pt x="49832" y="72210"/>
                  </a:lnTo>
                  <a:lnTo>
                    <a:pt x="47243" y="59689"/>
                  </a:lnTo>
                  <a:close/>
                </a:path>
                <a:path w="202565" h="397510">
                  <a:moveTo>
                    <a:pt x="68826" y="59689"/>
                  </a:moveTo>
                  <a:lnTo>
                    <a:pt x="47243" y="59689"/>
                  </a:lnTo>
                  <a:lnTo>
                    <a:pt x="49832" y="72210"/>
                  </a:lnTo>
                  <a:lnTo>
                    <a:pt x="74675" y="67182"/>
                  </a:lnTo>
                  <a:lnTo>
                    <a:pt x="68826" y="5968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4148" y="5676900"/>
              <a:ext cx="2489454" cy="3360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867" y="5714618"/>
              <a:ext cx="2367280" cy="213360"/>
            </a:xfrm>
            <a:custGeom>
              <a:avLst/>
              <a:gdLst/>
              <a:ahLst/>
              <a:cxnLst/>
              <a:rect l="l" t="t" r="r" b="b"/>
              <a:pathLst>
                <a:path w="2367279" h="213360">
                  <a:moveTo>
                    <a:pt x="0" y="213359"/>
                  </a:moveTo>
                  <a:lnTo>
                    <a:pt x="2366772" y="213359"/>
                  </a:lnTo>
                  <a:lnTo>
                    <a:pt x="2366772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0486" y="5928461"/>
              <a:ext cx="136525" cy="297180"/>
            </a:xfrm>
            <a:custGeom>
              <a:avLst/>
              <a:gdLst/>
              <a:ahLst/>
              <a:cxnLst/>
              <a:rect l="l" t="t" r="r" b="b"/>
              <a:pathLst>
                <a:path w="136525" h="297179">
                  <a:moveTo>
                    <a:pt x="20193" y="214325"/>
                  </a:moveTo>
                  <a:lnTo>
                    <a:pt x="0" y="297078"/>
                  </a:lnTo>
                  <a:lnTo>
                    <a:pt x="78358" y="263639"/>
                  </a:lnTo>
                  <a:lnTo>
                    <a:pt x="70150" y="256679"/>
                  </a:lnTo>
                  <a:lnTo>
                    <a:pt x="50926" y="256679"/>
                  </a:lnTo>
                  <a:lnTo>
                    <a:pt x="31241" y="240652"/>
                  </a:lnTo>
                  <a:lnTo>
                    <a:pt x="39381" y="230593"/>
                  </a:lnTo>
                  <a:lnTo>
                    <a:pt x="20193" y="214325"/>
                  </a:lnTo>
                  <a:close/>
                </a:path>
                <a:path w="136525" h="297179">
                  <a:moveTo>
                    <a:pt x="39381" y="230593"/>
                  </a:moveTo>
                  <a:lnTo>
                    <a:pt x="31241" y="240652"/>
                  </a:lnTo>
                  <a:lnTo>
                    <a:pt x="50926" y="256679"/>
                  </a:lnTo>
                  <a:lnTo>
                    <a:pt x="58756" y="247019"/>
                  </a:lnTo>
                  <a:lnTo>
                    <a:pt x="39381" y="230593"/>
                  </a:lnTo>
                  <a:close/>
                </a:path>
                <a:path w="136525" h="297179">
                  <a:moveTo>
                    <a:pt x="58756" y="247019"/>
                  </a:moveTo>
                  <a:lnTo>
                    <a:pt x="50926" y="256679"/>
                  </a:lnTo>
                  <a:lnTo>
                    <a:pt x="70150" y="256679"/>
                  </a:lnTo>
                  <a:lnTo>
                    <a:pt x="58756" y="247019"/>
                  </a:lnTo>
                  <a:close/>
                </a:path>
                <a:path w="136525" h="297179">
                  <a:moveTo>
                    <a:pt x="91908" y="201409"/>
                  </a:moveTo>
                  <a:lnTo>
                    <a:pt x="61594" y="201409"/>
                  </a:lnTo>
                  <a:lnTo>
                    <a:pt x="61213" y="201955"/>
                  </a:lnTo>
                  <a:lnTo>
                    <a:pt x="48640" y="219214"/>
                  </a:lnTo>
                  <a:lnTo>
                    <a:pt x="39381" y="230593"/>
                  </a:lnTo>
                  <a:lnTo>
                    <a:pt x="58756" y="247019"/>
                  </a:lnTo>
                  <a:lnTo>
                    <a:pt x="68961" y="234429"/>
                  </a:lnTo>
                  <a:lnTo>
                    <a:pt x="82295" y="216077"/>
                  </a:lnTo>
                  <a:lnTo>
                    <a:pt x="91908" y="201409"/>
                  </a:lnTo>
                  <a:close/>
                </a:path>
                <a:path w="136525" h="297179">
                  <a:moveTo>
                    <a:pt x="49021" y="218681"/>
                  </a:moveTo>
                  <a:lnTo>
                    <a:pt x="48590" y="219214"/>
                  </a:lnTo>
                  <a:lnTo>
                    <a:pt x="49021" y="218681"/>
                  </a:lnTo>
                  <a:close/>
                </a:path>
                <a:path w="136525" h="297179">
                  <a:moveTo>
                    <a:pt x="61348" y="201748"/>
                  </a:moveTo>
                  <a:lnTo>
                    <a:pt x="61197" y="201955"/>
                  </a:lnTo>
                  <a:lnTo>
                    <a:pt x="61348" y="201748"/>
                  </a:lnTo>
                  <a:close/>
                </a:path>
                <a:path w="136525" h="297179">
                  <a:moveTo>
                    <a:pt x="102097" y="183946"/>
                  </a:moveTo>
                  <a:lnTo>
                    <a:pt x="72896" y="183949"/>
                  </a:lnTo>
                  <a:lnTo>
                    <a:pt x="72516" y="184619"/>
                  </a:lnTo>
                  <a:lnTo>
                    <a:pt x="61348" y="201748"/>
                  </a:lnTo>
                  <a:lnTo>
                    <a:pt x="61594" y="201409"/>
                  </a:lnTo>
                  <a:lnTo>
                    <a:pt x="91908" y="201409"/>
                  </a:lnTo>
                  <a:lnTo>
                    <a:pt x="94487" y="197472"/>
                  </a:lnTo>
                  <a:lnTo>
                    <a:pt x="102097" y="183946"/>
                  </a:lnTo>
                  <a:close/>
                </a:path>
                <a:path w="136525" h="297179">
                  <a:moveTo>
                    <a:pt x="72895" y="183949"/>
                  </a:moveTo>
                  <a:lnTo>
                    <a:pt x="72461" y="184619"/>
                  </a:lnTo>
                  <a:lnTo>
                    <a:pt x="72895" y="183949"/>
                  </a:lnTo>
                  <a:close/>
                </a:path>
                <a:path w="136525" h="297179">
                  <a:moveTo>
                    <a:pt x="118082" y="148805"/>
                  </a:moveTo>
                  <a:lnTo>
                    <a:pt x="91058" y="148805"/>
                  </a:lnTo>
                  <a:lnTo>
                    <a:pt x="90677" y="149821"/>
                  </a:lnTo>
                  <a:lnTo>
                    <a:pt x="82422" y="167284"/>
                  </a:lnTo>
                  <a:lnTo>
                    <a:pt x="72895" y="183949"/>
                  </a:lnTo>
                  <a:lnTo>
                    <a:pt x="102097" y="183946"/>
                  </a:lnTo>
                  <a:lnTo>
                    <a:pt x="105156" y="178511"/>
                  </a:lnTo>
                  <a:lnTo>
                    <a:pt x="114300" y="159092"/>
                  </a:lnTo>
                  <a:lnTo>
                    <a:pt x="118082" y="148805"/>
                  </a:lnTo>
                  <a:close/>
                </a:path>
                <a:path w="136525" h="297179">
                  <a:moveTo>
                    <a:pt x="82803" y="166433"/>
                  </a:moveTo>
                  <a:lnTo>
                    <a:pt x="82322" y="167284"/>
                  </a:lnTo>
                  <a:lnTo>
                    <a:pt x="82803" y="166433"/>
                  </a:lnTo>
                  <a:close/>
                </a:path>
                <a:path w="136525" h="297179">
                  <a:moveTo>
                    <a:pt x="91022" y="148883"/>
                  </a:moveTo>
                  <a:lnTo>
                    <a:pt x="90584" y="149821"/>
                  </a:lnTo>
                  <a:lnTo>
                    <a:pt x="91022" y="148883"/>
                  </a:lnTo>
                  <a:close/>
                </a:path>
                <a:path w="136525" h="297179">
                  <a:moveTo>
                    <a:pt x="123757" y="131152"/>
                  </a:moveTo>
                  <a:lnTo>
                    <a:pt x="97536" y="131152"/>
                  </a:lnTo>
                  <a:lnTo>
                    <a:pt x="91022" y="148883"/>
                  </a:lnTo>
                  <a:lnTo>
                    <a:pt x="118082" y="148805"/>
                  </a:lnTo>
                  <a:lnTo>
                    <a:pt x="121538" y="139407"/>
                  </a:lnTo>
                  <a:lnTo>
                    <a:pt x="123757" y="131152"/>
                  </a:lnTo>
                  <a:close/>
                </a:path>
                <a:path w="136525" h="297179">
                  <a:moveTo>
                    <a:pt x="128099" y="113334"/>
                  </a:moveTo>
                  <a:lnTo>
                    <a:pt x="102362" y="113334"/>
                  </a:lnTo>
                  <a:lnTo>
                    <a:pt x="97159" y="132177"/>
                  </a:lnTo>
                  <a:lnTo>
                    <a:pt x="97536" y="131152"/>
                  </a:lnTo>
                  <a:lnTo>
                    <a:pt x="123757" y="131152"/>
                  </a:lnTo>
                  <a:lnTo>
                    <a:pt x="126872" y="119557"/>
                  </a:lnTo>
                  <a:lnTo>
                    <a:pt x="128099" y="113334"/>
                  </a:lnTo>
                  <a:close/>
                </a:path>
                <a:path w="136525" h="297179">
                  <a:moveTo>
                    <a:pt x="131408" y="95110"/>
                  </a:moveTo>
                  <a:lnTo>
                    <a:pt x="105790" y="95110"/>
                  </a:lnTo>
                  <a:lnTo>
                    <a:pt x="105663" y="95846"/>
                  </a:lnTo>
                  <a:lnTo>
                    <a:pt x="102112" y="114238"/>
                  </a:lnTo>
                  <a:lnTo>
                    <a:pt x="102362" y="113334"/>
                  </a:lnTo>
                  <a:lnTo>
                    <a:pt x="128099" y="113334"/>
                  </a:lnTo>
                  <a:lnTo>
                    <a:pt x="130809" y="99580"/>
                  </a:lnTo>
                  <a:lnTo>
                    <a:pt x="131408" y="95110"/>
                  </a:lnTo>
                  <a:close/>
                </a:path>
                <a:path w="136525" h="297179">
                  <a:moveTo>
                    <a:pt x="105696" y="95603"/>
                  </a:moveTo>
                  <a:lnTo>
                    <a:pt x="105649" y="95846"/>
                  </a:lnTo>
                  <a:lnTo>
                    <a:pt x="105696" y="95603"/>
                  </a:lnTo>
                  <a:close/>
                </a:path>
                <a:path w="136525" h="297179">
                  <a:moveTo>
                    <a:pt x="135211" y="57797"/>
                  </a:moveTo>
                  <a:lnTo>
                    <a:pt x="109855" y="57797"/>
                  </a:lnTo>
                  <a:lnTo>
                    <a:pt x="108203" y="77228"/>
                  </a:lnTo>
                  <a:lnTo>
                    <a:pt x="105696" y="95603"/>
                  </a:lnTo>
                  <a:lnTo>
                    <a:pt x="105790" y="95110"/>
                  </a:lnTo>
                  <a:lnTo>
                    <a:pt x="131408" y="95110"/>
                  </a:lnTo>
                  <a:lnTo>
                    <a:pt x="133476" y="79654"/>
                  </a:lnTo>
                  <a:lnTo>
                    <a:pt x="135127" y="59664"/>
                  </a:lnTo>
                  <a:lnTo>
                    <a:pt x="135211" y="57797"/>
                  </a:lnTo>
                  <a:close/>
                </a:path>
                <a:path w="136525" h="297179">
                  <a:moveTo>
                    <a:pt x="108203" y="76606"/>
                  </a:moveTo>
                  <a:lnTo>
                    <a:pt x="108121" y="77228"/>
                  </a:lnTo>
                  <a:lnTo>
                    <a:pt x="108203" y="76606"/>
                  </a:lnTo>
                  <a:close/>
                </a:path>
                <a:path w="136525" h="297179">
                  <a:moveTo>
                    <a:pt x="111251" y="0"/>
                  </a:moveTo>
                  <a:lnTo>
                    <a:pt x="110616" y="39141"/>
                  </a:lnTo>
                  <a:lnTo>
                    <a:pt x="110574" y="39700"/>
                  </a:lnTo>
                  <a:lnTo>
                    <a:pt x="109727" y="58305"/>
                  </a:lnTo>
                  <a:lnTo>
                    <a:pt x="109855" y="57797"/>
                  </a:lnTo>
                  <a:lnTo>
                    <a:pt x="135211" y="57797"/>
                  </a:lnTo>
                  <a:lnTo>
                    <a:pt x="136016" y="39700"/>
                  </a:lnTo>
                  <a:lnTo>
                    <a:pt x="136525" y="368"/>
                  </a:lnTo>
                  <a:lnTo>
                    <a:pt x="111251" y="0"/>
                  </a:lnTo>
                  <a:close/>
                </a:path>
                <a:path w="136525" h="297179">
                  <a:moveTo>
                    <a:pt x="110616" y="38773"/>
                  </a:moveTo>
                  <a:lnTo>
                    <a:pt x="110600" y="39141"/>
                  </a:lnTo>
                  <a:lnTo>
                    <a:pt x="110616" y="38773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09459" y="2258555"/>
              <a:ext cx="1053058" cy="11422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47178" y="2296286"/>
              <a:ext cx="930910" cy="1019810"/>
            </a:xfrm>
            <a:custGeom>
              <a:avLst/>
              <a:gdLst/>
              <a:ahLst/>
              <a:cxnLst/>
              <a:rect l="l" t="t" r="r" b="b"/>
              <a:pathLst>
                <a:path w="930909" h="1019810">
                  <a:moveTo>
                    <a:pt x="0" y="1019556"/>
                  </a:moveTo>
                  <a:lnTo>
                    <a:pt x="930401" y="1019556"/>
                  </a:lnTo>
                  <a:lnTo>
                    <a:pt x="930401" y="0"/>
                  </a:lnTo>
                  <a:lnTo>
                    <a:pt x="0" y="0"/>
                  </a:lnTo>
                  <a:lnTo>
                    <a:pt x="0" y="10195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1010" y="2260866"/>
              <a:ext cx="1087386" cy="35524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18728" y="2298572"/>
              <a:ext cx="965200" cy="3430270"/>
            </a:xfrm>
            <a:custGeom>
              <a:avLst/>
              <a:gdLst/>
              <a:ahLst/>
              <a:cxnLst/>
              <a:rect l="l" t="t" r="r" b="b"/>
              <a:pathLst>
                <a:path w="965200" h="3430270">
                  <a:moveTo>
                    <a:pt x="0" y="3429762"/>
                  </a:moveTo>
                  <a:lnTo>
                    <a:pt x="964692" y="3429762"/>
                  </a:lnTo>
                  <a:lnTo>
                    <a:pt x="964692" y="0"/>
                  </a:lnTo>
                  <a:lnTo>
                    <a:pt x="0" y="0"/>
                  </a:lnTo>
                  <a:lnTo>
                    <a:pt x="0" y="342976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5845" y="1366646"/>
              <a:ext cx="1988185" cy="1219835"/>
            </a:xfrm>
            <a:custGeom>
              <a:avLst/>
              <a:gdLst/>
              <a:ahLst/>
              <a:cxnLst/>
              <a:rect l="l" t="t" r="r" b="b"/>
              <a:pathLst>
                <a:path w="1988184" h="1219835">
                  <a:moveTo>
                    <a:pt x="85217" y="81153"/>
                  </a:moveTo>
                  <a:lnTo>
                    <a:pt x="78689" y="60833"/>
                  </a:lnTo>
                  <a:lnTo>
                    <a:pt x="59182" y="0"/>
                  </a:lnTo>
                  <a:lnTo>
                    <a:pt x="9906" y="69469"/>
                  </a:lnTo>
                  <a:lnTo>
                    <a:pt x="35102" y="73380"/>
                  </a:lnTo>
                  <a:lnTo>
                    <a:pt x="32766" y="90297"/>
                  </a:lnTo>
                  <a:lnTo>
                    <a:pt x="28321" y="125222"/>
                  </a:lnTo>
                  <a:lnTo>
                    <a:pt x="24257" y="163703"/>
                  </a:lnTo>
                  <a:lnTo>
                    <a:pt x="20447" y="206629"/>
                  </a:lnTo>
                  <a:lnTo>
                    <a:pt x="16891" y="254762"/>
                  </a:lnTo>
                  <a:lnTo>
                    <a:pt x="13652" y="310388"/>
                  </a:lnTo>
                  <a:lnTo>
                    <a:pt x="10998" y="371221"/>
                  </a:lnTo>
                  <a:lnTo>
                    <a:pt x="8737" y="438150"/>
                  </a:lnTo>
                  <a:lnTo>
                    <a:pt x="6705" y="510540"/>
                  </a:lnTo>
                  <a:lnTo>
                    <a:pt x="4432" y="626999"/>
                  </a:lnTo>
                  <a:lnTo>
                    <a:pt x="2908" y="708660"/>
                  </a:lnTo>
                  <a:lnTo>
                    <a:pt x="2400" y="750316"/>
                  </a:lnTo>
                  <a:lnTo>
                    <a:pt x="1130" y="835025"/>
                  </a:lnTo>
                  <a:lnTo>
                    <a:pt x="0" y="920369"/>
                  </a:lnTo>
                  <a:lnTo>
                    <a:pt x="25400" y="920623"/>
                  </a:lnTo>
                  <a:lnTo>
                    <a:pt x="26543" y="834644"/>
                  </a:lnTo>
                  <a:lnTo>
                    <a:pt x="27813" y="750062"/>
                  </a:lnTo>
                  <a:lnTo>
                    <a:pt x="28321" y="708279"/>
                  </a:lnTo>
                  <a:lnTo>
                    <a:pt x="28956" y="667385"/>
                  </a:lnTo>
                  <a:lnTo>
                    <a:pt x="29718" y="626491"/>
                  </a:lnTo>
                  <a:lnTo>
                    <a:pt x="31242" y="547878"/>
                  </a:lnTo>
                  <a:lnTo>
                    <a:pt x="32131" y="510451"/>
                  </a:lnTo>
                  <a:lnTo>
                    <a:pt x="32143" y="509905"/>
                  </a:lnTo>
                  <a:lnTo>
                    <a:pt x="33159" y="473075"/>
                  </a:lnTo>
                  <a:lnTo>
                    <a:pt x="34175" y="437388"/>
                  </a:lnTo>
                  <a:lnTo>
                    <a:pt x="35179" y="403948"/>
                  </a:lnTo>
                  <a:lnTo>
                    <a:pt x="35204" y="403098"/>
                  </a:lnTo>
                  <a:lnTo>
                    <a:pt x="36487" y="370205"/>
                  </a:lnTo>
                  <a:lnTo>
                    <a:pt x="37719" y="339979"/>
                  </a:lnTo>
                  <a:lnTo>
                    <a:pt x="37719" y="339852"/>
                  </a:lnTo>
                  <a:lnTo>
                    <a:pt x="37769" y="338836"/>
                  </a:lnTo>
                  <a:lnTo>
                    <a:pt x="39179" y="309118"/>
                  </a:lnTo>
                  <a:lnTo>
                    <a:pt x="40728" y="281051"/>
                  </a:lnTo>
                  <a:lnTo>
                    <a:pt x="42291" y="256374"/>
                  </a:lnTo>
                  <a:lnTo>
                    <a:pt x="42392" y="254762"/>
                  </a:lnTo>
                  <a:lnTo>
                    <a:pt x="45720" y="208661"/>
                  </a:lnTo>
                  <a:lnTo>
                    <a:pt x="49530" y="166243"/>
                  </a:lnTo>
                  <a:lnTo>
                    <a:pt x="51562" y="146608"/>
                  </a:lnTo>
                  <a:lnTo>
                    <a:pt x="53568" y="128270"/>
                  </a:lnTo>
                  <a:lnTo>
                    <a:pt x="53606" y="128143"/>
                  </a:lnTo>
                  <a:lnTo>
                    <a:pt x="55727" y="110490"/>
                  </a:lnTo>
                  <a:lnTo>
                    <a:pt x="55765" y="110363"/>
                  </a:lnTo>
                  <a:lnTo>
                    <a:pt x="57912" y="93599"/>
                  </a:lnTo>
                  <a:lnTo>
                    <a:pt x="60159" y="77597"/>
                  </a:lnTo>
                  <a:lnTo>
                    <a:pt x="60198" y="77343"/>
                  </a:lnTo>
                  <a:lnTo>
                    <a:pt x="60071" y="77597"/>
                  </a:lnTo>
                  <a:lnTo>
                    <a:pt x="60121" y="77266"/>
                  </a:lnTo>
                  <a:lnTo>
                    <a:pt x="85217" y="81153"/>
                  </a:lnTo>
                  <a:close/>
                </a:path>
                <a:path w="1988184" h="1219835">
                  <a:moveTo>
                    <a:pt x="1988185" y="1134872"/>
                  </a:moveTo>
                  <a:lnTo>
                    <a:pt x="1902968" y="1136777"/>
                  </a:lnTo>
                  <a:lnTo>
                    <a:pt x="1914245" y="1158176"/>
                  </a:lnTo>
                  <a:lnTo>
                    <a:pt x="1902244" y="1163218"/>
                  </a:lnTo>
                  <a:lnTo>
                    <a:pt x="1894713" y="1165352"/>
                  </a:lnTo>
                  <a:lnTo>
                    <a:pt x="1895094" y="1165225"/>
                  </a:lnTo>
                  <a:lnTo>
                    <a:pt x="1894586" y="1165352"/>
                  </a:lnTo>
                  <a:lnTo>
                    <a:pt x="1886077" y="1167511"/>
                  </a:lnTo>
                  <a:lnTo>
                    <a:pt x="1886331" y="1167511"/>
                  </a:lnTo>
                  <a:lnTo>
                    <a:pt x="1876679" y="1169670"/>
                  </a:lnTo>
                  <a:lnTo>
                    <a:pt x="1876933" y="1169670"/>
                  </a:lnTo>
                  <a:lnTo>
                    <a:pt x="1866773" y="1171702"/>
                  </a:lnTo>
                  <a:lnTo>
                    <a:pt x="1867154" y="1171702"/>
                  </a:lnTo>
                  <a:lnTo>
                    <a:pt x="1845310" y="1175639"/>
                  </a:lnTo>
                  <a:lnTo>
                    <a:pt x="1845691" y="1175639"/>
                  </a:lnTo>
                  <a:lnTo>
                    <a:pt x="1822196" y="1179195"/>
                  </a:lnTo>
                  <a:lnTo>
                    <a:pt x="1822323" y="1179195"/>
                  </a:lnTo>
                  <a:lnTo>
                    <a:pt x="1797431" y="1182624"/>
                  </a:lnTo>
                  <a:lnTo>
                    <a:pt x="1797558" y="1182624"/>
                  </a:lnTo>
                  <a:lnTo>
                    <a:pt x="1771523" y="1185672"/>
                  </a:lnTo>
                  <a:lnTo>
                    <a:pt x="1771650" y="1185672"/>
                  </a:lnTo>
                  <a:lnTo>
                    <a:pt x="1717040" y="1191768"/>
                  </a:lnTo>
                  <a:lnTo>
                    <a:pt x="1689100" y="1194562"/>
                  </a:lnTo>
                  <a:lnTo>
                    <a:pt x="1691767" y="1219835"/>
                  </a:lnTo>
                  <a:lnTo>
                    <a:pt x="1774444" y="1210945"/>
                  </a:lnTo>
                  <a:lnTo>
                    <a:pt x="1825879" y="1204341"/>
                  </a:lnTo>
                  <a:lnTo>
                    <a:pt x="1871853" y="1196594"/>
                  </a:lnTo>
                  <a:lnTo>
                    <a:pt x="1910842" y="1187196"/>
                  </a:lnTo>
                  <a:lnTo>
                    <a:pt x="1926170" y="1180795"/>
                  </a:lnTo>
                  <a:lnTo>
                    <a:pt x="1938528" y="1204214"/>
                  </a:lnTo>
                  <a:lnTo>
                    <a:pt x="1975358" y="1152779"/>
                  </a:lnTo>
                  <a:lnTo>
                    <a:pt x="1988185" y="1134872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9459" y="3323844"/>
              <a:ext cx="1053058" cy="12915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47178" y="3361563"/>
              <a:ext cx="930910" cy="1169035"/>
            </a:xfrm>
            <a:custGeom>
              <a:avLst/>
              <a:gdLst/>
              <a:ahLst/>
              <a:cxnLst/>
              <a:rect l="l" t="t" r="r" b="b"/>
              <a:pathLst>
                <a:path w="930909" h="1169035">
                  <a:moveTo>
                    <a:pt x="0" y="1168908"/>
                  </a:moveTo>
                  <a:lnTo>
                    <a:pt x="930401" y="1168908"/>
                  </a:lnTo>
                  <a:lnTo>
                    <a:pt x="930401" y="0"/>
                  </a:lnTo>
                  <a:lnTo>
                    <a:pt x="0" y="0"/>
                  </a:lnTo>
                  <a:lnTo>
                    <a:pt x="0" y="1168908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9459" y="4551426"/>
              <a:ext cx="1053058" cy="12634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47178" y="4589145"/>
              <a:ext cx="930910" cy="1141095"/>
            </a:xfrm>
            <a:custGeom>
              <a:avLst/>
              <a:gdLst/>
              <a:ahLst/>
              <a:cxnLst/>
              <a:rect l="l" t="t" r="r" b="b"/>
              <a:pathLst>
                <a:path w="930909" h="1141095">
                  <a:moveTo>
                    <a:pt x="0" y="1140713"/>
                  </a:moveTo>
                  <a:lnTo>
                    <a:pt x="930401" y="1140713"/>
                  </a:lnTo>
                  <a:lnTo>
                    <a:pt x="930401" y="0"/>
                  </a:lnTo>
                  <a:lnTo>
                    <a:pt x="0" y="0"/>
                  </a:lnTo>
                  <a:lnTo>
                    <a:pt x="0" y="114071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15989" y="2258567"/>
              <a:ext cx="1175753" cy="35562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3708" y="2296286"/>
              <a:ext cx="1053465" cy="3434079"/>
            </a:xfrm>
            <a:custGeom>
              <a:avLst/>
              <a:gdLst/>
              <a:ahLst/>
              <a:cxnLst/>
              <a:rect l="l" t="t" r="r" b="b"/>
              <a:pathLst>
                <a:path w="1053465" h="3434079">
                  <a:moveTo>
                    <a:pt x="0" y="3433572"/>
                  </a:moveTo>
                  <a:lnTo>
                    <a:pt x="1053084" y="3433572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4335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49974" y="3614546"/>
              <a:ext cx="2764155" cy="2596515"/>
            </a:xfrm>
            <a:custGeom>
              <a:avLst/>
              <a:gdLst/>
              <a:ahLst/>
              <a:cxnLst/>
              <a:rect l="l" t="t" r="r" b="b"/>
              <a:pathLst>
                <a:path w="2764154" h="2596515">
                  <a:moveTo>
                    <a:pt x="142875" y="2596134"/>
                  </a:moveTo>
                  <a:lnTo>
                    <a:pt x="136842" y="2550020"/>
                  </a:lnTo>
                  <a:lnTo>
                    <a:pt x="131826" y="2511653"/>
                  </a:lnTo>
                  <a:lnTo>
                    <a:pt x="111366" y="2525458"/>
                  </a:lnTo>
                  <a:lnTo>
                    <a:pt x="108318" y="2520378"/>
                  </a:lnTo>
                  <a:lnTo>
                    <a:pt x="107823" y="2519553"/>
                  </a:lnTo>
                  <a:lnTo>
                    <a:pt x="107632" y="2519108"/>
                  </a:lnTo>
                  <a:lnTo>
                    <a:pt x="104051" y="2511133"/>
                  </a:lnTo>
                  <a:lnTo>
                    <a:pt x="103886" y="2510764"/>
                  </a:lnTo>
                  <a:lnTo>
                    <a:pt x="104013" y="2511133"/>
                  </a:lnTo>
                  <a:lnTo>
                    <a:pt x="99860" y="2501061"/>
                  </a:lnTo>
                  <a:lnTo>
                    <a:pt x="99695" y="2500655"/>
                  </a:lnTo>
                  <a:lnTo>
                    <a:pt x="99822" y="2501061"/>
                  </a:lnTo>
                  <a:lnTo>
                    <a:pt x="95605" y="2490000"/>
                  </a:lnTo>
                  <a:lnTo>
                    <a:pt x="95567" y="2489860"/>
                  </a:lnTo>
                  <a:lnTo>
                    <a:pt x="95529" y="2489720"/>
                  </a:lnTo>
                  <a:lnTo>
                    <a:pt x="91440" y="2478163"/>
                  </a:lnTo>
                  <a:lnTo>
                    <a:pt x="91325" y="2477808"/>
                  </a:lnTo>
                  <a:lnTo>
                    <a:pt x="87350" y="2465362"/>
                  </a:lnTo>
                  <a:lnTo>
                    <a:pt x="87312" y="2465197"/>
                  </a:lnTo>
                  <a:lnTo>
                    <a:pt x="87274" y="2465019"/>
                  </a:lnTo>
                  <a:lnTo>
                    <a:pt x="83388" y="2451468"/>
                  </a:lnTo>
                  <a:lnTo>
                    <a:pt x="83312" y="2451163"/>
                  </a:lnTo>
                  <a:lnTo>
                    <a:pt x="83312" y="2451468"/>
                  </a:lnTo>
                  <a:lnTo>
                    <a:pt x="79425" y="2436431"/>
                  </a:lnTo>
                  <a:lnTo>
                    <a:pt x="79375" y="2436228"/>
                  </a:lnTo>
                  <a:lnTo>
                    <a:pt x="79375" y="2436431"/>
                  </a:lnTo>
                  <a:lnTo>
                    <a:pt x="75488" y="2420264"/>
                  </a:lnTo>
                  <a:lnTo>
                    <a:pt x="75438" y="2420061"/>
                  </a:lnTo>
                  <a:lnTo>
                    <a:pt x="75438" y="2420264"/>
                  </a:lnTo>
                  <a:lnTo>
                    <a:pt x="71539" y="2403221"/>
                  </a:lnTo>
                  <a:lnTo>
                    <a:pt x="71577" y="2403017"/>
                  </a:lnTo>
                  <a:lnTo>
                    <a:pt x="67830" y="2385136"/>
                  </a:lnTo>
                  <a:lnTo>
                    <a:pt x="64033" y="2366226"/>
                  </a:lnTo>
                  <a:lnTo>
                    <a:pt x="64008" y="2366086"/>
                  </a:lnTo>
                  <a:lnTo>
                    <a:pt x="64008" y="2366226"/>
                  </a:lnTo>
                  <a:lnTo>
                    <a:pt x="60350" y="2346655"/>
                  </a:lnTo>
                  <a:lnTo>
                    <a:pt x="60325" y="2346515"/>
                  </a:lnTo>
                  <a:lnTo>
                    <a:pt x="60325" y="2346655"/>
                  </a:lnTo>
                  <a:lnTo>
                    <a:pt x="56642" y="2326233"/>
                  </a:lnTo>
                  <a:lnTo>
                    <a:pt x="56769" y="2326233"/>
                  </a:lnTo>
                  <a:lnTo>
                    <a:pt x="53098" y="2305291"/>
                  </a:lnTo>
                  <a:lnTo>
                    <a:pt x="45986" y="2261578"/>
                  </a:lnTo>
                  <a:lnTo>
                    <a:pt x="38976" y="2216137"/>
                  </a:lnTo>
                  <a:lnTo>
                    <a:pt x="31991" y="2169630"/>
                  </a:lnTo>
                  <a:lnTo>
                    <a:pt x="25146" y="2122627"/>
                  </a:lnTo>
                  <a:lnTo>
                    <a:pt x="0" y="2126284"/>
                  </a:lnTo>
                  <a:lnTo>
                    <a:pt x="6845" y="2173363"/>
                  </a:lnTo>
                  <a:lnTo>
                    <a:pt x="13843" y="2219998"/>
                  </a:lnTo>
                  <a:lnTo>
                    <a:pt x="20828" y="2265515"/>
                  </a:lnTo>
                  <a:lnTo>
                    <a:pt x="28067" y="2309431"/>
                  </a:lnTo>
                  <a:lnTo>
                    <a:pt x="35306" y="2351151"/>
                  </a:lnTo>
                  <a:lnTo>
                    <a:pt x="42926" y="2390178"/>
                  </a:lnTo>
                  <a:lnTo>
                    <a:pt x="54737" y="2442565"/>
                  </a:lnTo>
                  <a:lnTo>
                    <a:pt x="67310" y="2486063"/>
                  </a:lnTo>
                  <a:lnTo>
                    <a:pt x="85471" y="2531567"/>
                  </a:lnTo>
                  <a:lnTo>
                    <a:pt x="90309" y="2539669"/>
                  </a:lnTo>
                  <a:lnTo>
                    <a:pt x="68707" y="2554236"/>
                  </a:lnTo>
                  <a:lnTo>
                    <a:pt x="142875" y="2596134"/>
                  </a:lnTo>
                  <a:close/>
                </a:path>
                <a:path w="2764154" h="2596515">
                  <a:moveTo>
                    <a:pt x="2761869" y="1214628"/>
                  </a:moveTo>
                  <a:lnTo>
                    <a:pt x="2676652" y="1214755"/>
                  </a:lnTo>
                  <a:lnTo>
                    <a:pt x="2688044" y="1237475"/>
                  </a:lnTo>
                  <a:lnTo>
                    <a:pt x="2677160" y="1242949"/>
                  </a:lnTo>
                  <a:lnTo>
                    <a:pt x="2677287" y="1242822"/>
                  </a:lnTo>
                  <a:lnTo>
                    <a:pt x="2598166" y="1281938"/>
                  </a:lnTo>
                  <a:lnTo>
                    <a:pt x="2518918" y="1319911"/>
                  </a:lnTo>
                  <a:lnTo>
                    <a:pt x="2439289" y="1355979"/>
                  </a:lnTo>
                  <a:lnTo>
                    <a:pt x="2439543" y="1355979"/>
                  </a:lnTo>
                  <a:lnTo>
                    <a:pt x="2399411" y="1373251"/>
                  </a:lnTo>
                  <a:lnTo>
                    <a:pt x="2399538" y="1373251"/>
                  </a:lnTo>
                  <a:lnTo>
                    <a:pt x="2359279" y="1389888"/>
                  </a:lnTo>
                  <a:lnTo>
                    <a:pt x="2359406" y="1389761"/>
                  </a:lnTo>
                  <a:lnTo>
                    <a:pt x="2318893" y="1405763"/>
                  </a:lnTo>
                  <a:lnTo>
                    <a:pt x="2319147" y="1405763"/>
                  </a:lnTo>
                  <a:lnTo>
                    <a:pt x="2278380" y="1421003"/>
                  </a:lnTo>
                  <a:lnTo>
                    <a:pt x="2278634" y="1420876"/>
                  </a:lnTo>
                  <a:lnTo>
                    <a:pt x="2278265" y="1421003"/>
                  </a:lnTo>
                  <a:lnTo>
                    <a:pt x="2237740" y="1435227"/>
                  </a:lnTo>
                  <a:lnTo>
                    <a:pt x="2237994" y="1435100"/>
                  </a:lnTo>
                  <a:lnTo>
                    <a:pt x="2196846" y="1448562"/>
                  </a:lnTo>
                  <a:lnTo>
                    <a:pt x="2197100" y="1448435"/>
                  </a:lnTo>
                  <a:lnTo>
                    <a:pt x="2155571" y="1461008"/>
                  </a:lnTo>
                  <a:lnTo>
                    <a:pt x="2155825" y="1460881"/>
                  </a:lnTo>
                  <a:lnTo>
                    <a:pt x="2114169" y="1472311"/>
                  </a:lnTo>
                  <a:lnTo>
                    <a:pt x="2114550" y="1472184"/>
                  </a:lnTo>
                  <a:lnTo>
                    <a:pt x="2072386" y="1482471"/>
                  </a:lnTo>
                  <a:lnTo>
                    <a:pt x="2072640" y="1482471"/>
                  </a:lnTo>
                  <a:lnTo>
                    <a:pt x="2030349" y="1491742"/>
                  </a:lnTo>
                  <a:lnTo>
                    <a:pt x="2030730" y="1491742"/>
                  </a:lnTo>
                  <a:lnTo>
                    <a:pt x="1988058" y="1499997"/>
                  </a:lnTo>
                  <a:lnTo>
                    <a:pt x="1988312" y="1499997"/>
                  </a:lnTo>
                  <a:lnTo>
                    <a:pt x="1945386" y="1507236"/>
                  </a:lnTo>
                  <a:lnTo>
                    <a:pt x="1945640" y="1507236"/>
                  </a:lnTo>
                  <a:lnTo>
                    <a:pt x="1902587" y="1513840"/>
                  </a:lnTo>
                  <a:lnTo>
                    <a:pt x="1902841" y="1513840"/>
                  </a:lnTo>
                  <a:lnTo>
                    <a:pt x="1859534" y="1519555"/>
                  </a:lnTo>
                  <a:lnTo>
                    <a:pt x="1859661" y="1519555"/>
                  </a:lnTo>
                  <a:lnTo>
                    <a:pt x="1816227" y="1524635"/>
                  </a:lnTo>
                  <a:lnTo>
                    <a:pt x="1816354" y="1524635"/>
                  </a:lnTo>
                  <a:lnTo>
                    <a:pt x="1772793" y="1529080"/>
                  </a:lnTo>
                  <a:lnTo>
                    <a:pt x="1773047" y="1529080"/>
                  </a:lnTo>
                  <a:lnTo>
                    <a:pt x="1685163" y="1536319"/>
                  </a:lnTo>
                  <a:lnTo>
                    <a:pt x="1685417" y="1536319"/>
                  </a:lnTo>
                  <a:lnTo>
                    <a:pt x="1597152" y="1541780"/>
                  </a:lnTo>
                  <a:lnTo>
                    <a:pt x="1597406" y="1541780"/>
                  </a:lnTo>
                  <a:lnTo>
                    <a:pt x="1508887" y="1546225"/>
                  </a:lnTo>
                  <a:lnTo>
                    <a:pt x="1420241" y="1550162"/>
                  </a:lnTo>
                  <a:lnTo>
                    <a:pt x="1421257" y="1575562"/>
                  </a:lnTo>
                  <a:lnTo>
                    <a:pt x="1598676" y="1567180"/>
                  </a:lnTo>
                  <a:lnTo>
                    <a:pt x="1687068" y="1561592"/>
                  </a:lnTo>
                  <a:lnTo>
                    <a:pt x="1775206" y="1554353"/>
                  </a:lnTo>
                  <a:lnTo>
                    <a:pt x="1819021" y="1549908"/>
                  </a:lnTo>
                  <a:lnTo>
                    <a:pt x="1862709" y="1544828"/>
                  </a:lnTo>
                  <a:lnTo>
                    <a:pt x="1906270" y="1538986"/>
                  </a:lnTo>
                  <a:lnTo>
                    <a:pt x="1949577" y="1532382"/>
                  </a:lnTo>
                  <a:lnTo>
                    <a:pt x="1992757" y="1525016"/>
                  </a:lnTo>
                  <a:lnTo>
                    <a:pt x="2035683" y="1516634"/>
                  </a:lnTo>
                  <a:lnTo>
                    <a:pt x="2078228" y="1507236"/>
                  </a:lnTo>
                  <a:lnTo>
                    <a:pt x="2120646" y="1496822"/>
                  </a:lnTo>
                  <a:lnTo>
                    <a:pt x="2162683" y="1485392"/>
                  </a:lnTo>
                  <a:lnTo>
                    <a:pt x="2204593" y="1472819"/>
                  </a:lnTo>
                  <a:lnTo>
                    <a:pt x="2206129" y="1472311"/>
                  </a:lnTo>
                  <a:lnTo>
                    <a:pt x="2240572" y="1461008"/>
                  </a:lnTo>
                  <a:lnTo>
                    <a:pt x="2245995" y="1459230"/>
                  </a:lnTo>
                  <a:lnTo>
                    <a:pt x="2276310" y="1448562"/>
                  </a:lnTo>
                  <a:lnTo>
                    <a:pt x="2287143" y="1444752"/>
                  </a:lnTo>
                  <a:lnTo>
                    <a:pt x="2312771" y="1435227"/>
                  </a:lnTo>
                  <a:lnTo>
                    <a:pt x="2328164" y="1429512"/>
                  </a:lnTo>
                  <a:lnTo>
                    <a:pt x="2368804" y="1413383"/>
                  </a:lnTo>
                  <a:lnTo>
                    <a:pt x="2409317" y="1396619"/>
                  </a:lnTo>
                  <a:lnTo>
                    <a:pt x="2424938" y="1389888"/>
                  </a:lnTo>
                  <a:lnTo>
                    <a:pt x="2449703" y="1379220"/>
                  </a:lnTo>
                  <a:lnTo>
                    <a:pt x="2529840" y="1342771"/>
                  </a:lnTo>
                  <a:lnTo>
                    <a:pt x="2609342" y="1304671"/>
                  </a:lnTo>
                  <a:lnTo>
                    <a:pt x="2688590" y="1265682"/>
                  </a:lnTo>
                  <a:lnTo>
                    <a:pt x="2699461" y="1260221"/>
                  </a:lnTo>
                  <a:lnTo>
                    <a:pt x="2710815" y="1282827"/>
                  </a:lnTo>
                  <a:lnTo>
                    <a:pt x="2749029" y="1231773"/>
                  </a:lnTo>
                  <a:lnTo>
                    <a:pt x="2761869" y="1214628"/>
                  </a:lnTo>
                  <a:close/>
                </a:path>
                <a:path w="2764154" h="2596515">
                  <a:moveTo>
                    <a:pt x="2764155" y="0"/>
                  </a:moveTo>
                  <a:lnTo>
                    <a:pt x="2678938" y="127"/>
                  </a:lnTo>
                  <a:lnTo>
                    <a:pt x="2690330" y="22847"/>
                  </a:lnTo>
                  <a:lnTo>
                    <a:pt x="2679446" y="28321"/>
                  </a:lnTo>
                  <a:lnTo>
                    <a:pt x="2679573" y="28194"/>
                  </a:lnTo>
                  <a:lnTo>
                    <a:pt x="2600452" y="67310"/>
                  </a:lnTo>
                  <a:lnTo>
                    <a:pt x="2521204" y="105283"/>
                  </a:lnTo>
                  <a:lnTo>
                    <a:pt x="2441575" y="141351"/>
                  </a:lnTo>
                  <a:lnTo>
                    <a:pt x="2441829" y="141351"/>
                  </a:lnTo>
                  <a:lnTo>
                    <a:pt x="2401697" y="158623"/>
                  </a:lnTo>
                  <a:lnTo>
                    <a:pt x="2401824" y="158623"/>
                  </a:lnTo>
                  <a:lnTo>
                    <a:pt x="2361565" y="175260"/>
                  </a:lnTo>
                  <a:lnTo>
                    <a:pt x="2361692" y="175133"/>
                  </a:lnTo>
                  <a:lnTo>
                    <a:pt x="2321179" y="191135"/>
                  </a:lnTo>
                  <a:lnTo>
                    <a:pt x="2321433" y="191135"/>
                  </a:lnTo>
                  <a:lnTo>
                    <a:pt x="2280666" y="206375"/>
                  </a:lnTo>
                  <a:lnTo>
                    <a:pt x="2280920" y="206248"/>
                  </a:lnTo>
                  <a:lnTo>
                    <a:pt x="2280551" y="206375"/>
                  </a:lnTo>
                  <a:lnTo>
                    <a:pt x="2240026" y="220599"/>
                  </a:lnTo>
                  <a:lnTo>
                    <a:pt x="2240280" y="220472"/>
                  </a:lnTo>
                  <a:lnTo>
                    <a:pt x="2199132" y="233934"/>
                  </a:lnTo>
                  <a:lnTo>
                    <a:pt x="2199386" y="233807"/>
                  </a:lnTo>
                  <a:lnTo>
                    <a:pt x="2157857" y="246380"/>
                  </a:lnTo>
                  <a:lnTo>
                    <a:pt x="2158111" y="246253"/>
                  </a:lnTo>
                  <a:lnTo>
                    <a:pt x="2116455" y="257683"/>
                  </a:lnTo>
                  <a:lnTo>
                    <a:pt x="2116836" y="257556"/>
                  </a:lnTo>
                  <a:lnTo>
                    <a:pt x="2074672" y="267843"/>
                  </a:lnTo>
                  <a:lnTo>
                    <a:pt x="2074926" y="267843"/>
                  </a:lnTo>
                  <a:lnTo>
                    <a:pt x="2032635" y="277114"/>
                  </a:lnTo>
                  <a:lnTo>
                    <a:pt x="2033016" y="277114"/>
                  </a:lnTo>
                  <a:lnTo>
                    <a:pt x="1990344" y="285369"/>
                  </a:lnTo>
                  <a:lnTo>
                    <a:pt x="1990598" y="285369"/>
                  </a:lnTo>
                  <a:lnTo>
                    <a:pt x="1947672" y="292608"/>
                  </a:lnTo>
                  <a:lnTo>
                    <a:pt x="1947926" y="292608"/>
                  </a:lnTo>
                  <a:lnTo>
                    <a:pt x="1904873" y="299212"/>
                  </a:lnTo>
                  <a:lnTo>
                    <a:pt x="1905127" y="299212"/>
                  </a:lnTo>
                  <a:lnTo>
                    <a:pt x="1861820" y="304927"/>
                  </a:lnTo>
                  <a:lnTo>
                    <a:pt x="1861947" y="304927"/>
                  </a:lnTo>
                  <a:lnTo>
                    <a:pt x="1818513" y="310007"/>
                  </a:lnTo>
                  <a:lnTo>
                    <a:pt x="1818640" y="310007"/>
                  </a:lnTo>
                  <a:lnTo>
                    <a:pt x="1775079" y="314452"/>
                  </a:lnTo>
                  <a:lnTo>
                    <a:pt x="1775333" y="314452"/>
                  </a:lnTo>
                  <a:lnTo>
                    <a:pt x="1687449" y="321691"/>
                  </a:lnTo>
                  <a:lnTo>
                    <a:pt x="1687703" y="321691"/>
                  </a:lnTo>
                  <a:lnTo>
                    <a:pt x="1599438" y="327152"/>
                  </a:lnTo>
                  <a:lnTo>
                    <a:pt x="1599692" y="327152"/>
                  </a:lnTo>
                  <a:lnTo>
                    <a:pt x="1511173" y="331597"/>
                  </a:lnTo>
                  <a:lnTo>
                    <a:pt x="1422527" y="335534"/>
                  </a:lnTo>
                  <a:lnTo>
                    <a:pt x="1423543" y="360934"/>
                  </a:lnTo>
                  <a:lnTo>
                    <a:pt x="1600962" y="352552"/>
                  </a:lnTo>
                  <a:lnTo>
                    <a:pt x="1689354" y="346964"/>
                  </a:lnTo>
                  <a:lnTo>
                    <a:pt x="1777492" y="339725"/>
                  </a:lnTo>
                  <a:lnTo>
                    <a:pt x="1821307" y="335280"/>
                  </a:lnTo>
                  <a:lnTo>
                    <a:pt x="1864995" y="330200"/>
                  </a:lnTo>
                  <a:lnTo>
                    <a:pt x="1908556" y="324358"/>
                  </a:lnTo>
                  <a:lnTo>
                    <a:pt x="1951863" y="317754"/>
                  </a:lnTo>
                  <a:lnTo>
                    <a:pt x="1995043" y="310388"/>
                  </a:lnTo>
                  <a:lnTo>
                    <a:pt x="2037969" y="302006"/>
                  </a:lnTo>
                  <a:lnTo>
                    <a:pt x="2080514" y="292608"/>
                  </a:lnTo>
                  <a:lnTo>
                    <a:pt x="2122932" y="282194"/>
                  </a:lnTo>
                  <a:lnTo>
                    <a:pt x="2164969" y="270764"/>
                  </a:lnTo>
                  <a:lnTo>
                    <a:pt x="2206879" y="258191"/>
                  </a:lnTo>
                  <a:lnTo>
                    <a:pt x="2208415" y="257683"/>
                  </a:lnTo>
                  <a:lnTo>
                    <a:pt x="2242858" y="246380"/>
                  </a:lnTo>
                  <a:lnTo>
                    <a:pt x="2248281" y="244602"/>
                  </a:lnTo>
                  <a:lnTo>
                    <a:pt x="2278596" y="233934"/>
                  </a:lnTo>
                  <a:lnTo>
                    <a:pt x="2289429" y="230124"/>
                  </a:lnTo>
                  <a:lnTo>
                    <a:pt x="2315057" y="220599"/>
                  </a:lnTo>
                  <a:lnTo>
                    <a:pt x="2330450" y="214884"/>
                  </a:lnTo>
                  <a:lnTo>
                    <a:pt x="2371090" y="198755"/>
                  </a:lnTo>
                  <a:lnTo>
                    <a:pt x="2411603" y="181991"/>
                  </a:lnTo>
                  <a:lnTo>
                    <a:pt x="2427224" y="175260"/>
                  </a:lnTo>
                  <a:lnTo>
                    <a:pt x="2451989" y="164592"/>
                  </a:lnTo>
                  <a:lnTo>
                    <a:pt x="2532126" y="128143"/>
                  </a:lnTo>
                  <a:lnTo>
                    <a:pt x="2611628" y="90043"/>
                  </a:lnTo>
                  <a:lnTo>
                    <a:pt x="2690876" y="51054"/>
                  </a:lnTo>
                  <a:lnTo>
                    <a:pt x="2701747" y="45593"/>
                  </a:lnTo>
                  <a:lnTo>
                    <a:pt x="2713101" y="68199"/>
                  </a:lnTo>
                  <a:lnTo>
                    <a:pt x="2751315" y="17145"/>
                  </a:lnTo>
                  <a:lnTo>
                    <a:pt x="2764155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680967" y="242569"/>
            <a:ext cx="4829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Carlito"/>
                <a:cs typeface="Carlito"/>
              </a:rPr>
              <a:t>THE </a:t>
            </a:r>
            <a:r>
              <a:rPr sz="3200" b="0" spc="-10" dirty="0">
                <a:latin typeface="Carlito"/>
                <a:cs typeface="Carlito"/>
              </a:rPr>
              <a:t>POWER </a:t>
            </a:r>
            <a:r>
              <a:rPr sz="3200" b="0" spc="-5" dirty="0">
                <a:latin typeface="Carlito"/>
                <a:cs typeface="Carlito"/>
              </a:rPr>
              <a:t>BI </a:t>
            </a:r>
            <a:r>
              <a:rPr sz="3200" b="0" spc="-10" dirty="0">
                <a:latin typeface="Carlito"/>
                <a:cs typeface="Carlito"/>
              </a:rPr>
              <a:t>REPORT</a:t>
            </a:r>
            <a:r>
              <a:rPr sz="3200" b="0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VIEW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6177" y="1154429"/>
            <a:ext cx="5049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View Options 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Themes, Layouts,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Gridlines,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Filter/Bookmarks/Selection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Panes,</a:t>
            </a:r>
            <a:r>
              <a:rPr sz="1200" i="1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etc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5927" y="6255003"/>
            <a:ext cx="4255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Report Pages 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Similar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to Excel tabs;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each is a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blank reporting</a:t>
            </a:r>
            <a:r>
              <a:rPr sz="1200" i="1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canvas</a:t>
            </a:r>
            <a:r>
              <a:rPr sz="12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38416" y="1154429"/>
            <a:ext cx="3641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Visualization Options 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Charts, Slicers,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Maps,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Matrices,</a:t>
            </a:r>
            <a:r>
              <a:rPr sz="12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etc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74454" y="2380996"/>
            <a:ext cx="2367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Carlito"/>
                <a:cs typeface="Carlito"/>
              </a:rPr>
              <a:t>Field </a:t>
            </a: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List </a:t>
            </a:r>
            <a:r>
              <a:rPr sz="1200" spc="-20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20" dirty="0">
                <a:solidFill>
                  <a:srgbClr val="252525"/>
                </a:solidFill>
                <a:latin typeface="Carlito"/>
                <a:cs typeface="Carlito"/>
              </a:rPr>
              <a:t>Tables,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Columns,</a:t>
            </a:r>
            <a:r>
              <a:rPr sz="12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Measures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74454" y="3397758"/>
            <a:ext cx="1939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Fields/Format/Analytics </a:t>
            </a: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Pane  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Visual-specific configuration</a:t>
            </a:r>
            <a:r>
              <a:rPr sz="1200" i="1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dirty="0">
                <a:solidFill>
                  <a:srgbClr val="252525"/>
                </a:solidFill>
                <a:latin typeface="Carlito"/>
                <a:cs typeface="Carlito"/>
              </a:rPr>
              <a:t>&amp; 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formatting</a:t>
            </a:r>
            <a:r>
              <a:rPr sz="1200" i="1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tools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74454" y="4641088"/>
            <a:ext cx="202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Carlito"/>
                <a:cs typeface="Carlito"/>
              </a:rPr>
              <a:t>Drill through </a:t>
            </a: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Filters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(Options </a:t>
            </a:r>
            <a:r>
              <a:rPr sz="1200" i="1" spc="-10" dirty="0">
                <a:solidFill>
                  <a:srgbClr val="252525"/>
                </a:solidFill>
                <a:latin typeface="Carlito"/>
                <a:cs typeface="Carlito"/>
              </a:rPr>
              <a:t>for 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page-level drill through</a:t>
            </a:r>
            <a:r>
              <a:rPr sz="1200" i="1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filters)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09333" y="6255003"/>
            <a:ext cx="38690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52525"/>
                </a:solidFill>
                <a:latin typeface="Carlito"/>
                <a:cs typeface="Carlito"/>
              </a:rPr>
              <a:t>Filters Pane 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Visual-Level, Page-Level, and Report-Level</a:t>
            </a:r>
            <a:r>
              <a:rPr sz="1200" i="1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srgbClr val="252525"/>
                </a:solidFill>
                <a:latin typeface="Carlito"/>
                <a:cs typeface="Carlito"/>
              </a:rPr>
              <a:t>Filters</a:t>
            </a:r>
            <a:r>
              <a:rPr sz="12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941" y="1343403"/>
            <a:ext cx="10525125" cy="4935855"/>
            <a:chOff x="678941" y="1343403"/>
            <a:chExt cx="10525125" cy="4935855"/>
          </a:xfrm>
        </p:grpSpPr>
        <p:sp>
          <p:nvSpPr>
            <p:cNvPr id="3" name="object 3"/>
            <p:cNvSpPr/>
            <p:nvPr/>
          </p:nvSpPr>
          <p:spPr>
            <a:xfrm>
              <a:off x="3970004" y="1343403"/>
              <a:ext cx="7233697" cy="1108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81450" y="1354836"/>
              <a:ext cx="7164324" cy="10393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09253" y="1547571"/>
              <a:ext cx="1303781" cy="931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46973" y="1585340"/>
              <a:ext cx="1181100" cy="809625"/>
            </a:xfrm>
            <a:custGeom>
              <a:avLst/>
              <a:gdLst/>
              <a:ahLst/>
              <a:cxnLst/>
              <a:rect l="l" t="t" r="r" b="b"/>
              <a:pathLst>
                <a:path w="1181100" h="809625">
                  <a:moveTo>
                    <a:pt x="0" y="809243"/>
                  </a:moveTo>
                  <a:lnTo>
                    <a:pt x="1181100" y="8092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0924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954" y="1344143"/>
              <a:ext cx="2872057" cy="44044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5423" y="1355598"/>
              <a:ext cx="2802636" cy="43350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941" y="1693938"/>
              <a:ext cx="1548383" cy="10919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6660" y="1731645"/>
              <a:ext cx="1426210" cy="969644"/>
            </a:xfrm>
            <a:custGeom>
              <a:avLst/>
              <a:gdLst/>
              <a:ahLst/>
              <a:cxnLst/>
              <a:rect l="l" t="t" r="r" b="b"/>
              <a:pathLst>
                <a:path w="1426210" h="969644">
                  <a:moveTo>
                    <a:pt x="0" y="969263"/>
                  </a:moveTo>
                  <a:lnTo>
                    <a:pt x="1425702" y="969263"/>
                  </a:lnTo>
                  <a:lnTo>
                    <a:pt x="1425702" y="0"/>
                  </a:lnTo>
                  <a:lnTo>
                    <a:pt x="0" y="0"/>
                  </a:lnTo>
                  <a:lnTo>
                    <a:pt x="0" y="9692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1186" y="2096388"/>
              <a:ext cx="2339340" cy="996950"/>
            </a:xfrm>
            <a:custGeom>
              <a:avLst/>
              <a:gdLst/>
              <a:ahLst/>
              <a:cxnLst/>
              <a:rect l="l" t="t" r="r" b="b"/>
              <a:pathLst>
                <a:path w="2339340" h="996950">
                  <a:moveTo>
                    <a:pt x="2263521" y="920241"/>
                  </a:moveTo>
                  <a:lnTo>
                    <a:pt x="2263100" y="945463"/>
                  </a:lnTo>
                  <a:lnTo>
                    <a:pt x="2275966" y="945769"/>
                  </a:lnTo>
                  <a:lnTo>
                    <a:pt x="2275332" y="971169"/>
                  </a:lnTo>
                  <a:lnTo>
                    <a:pt x="2262672" y="971169"/>
                  </a:lnTo>
                  <a:lnTo>
                    <a:pt x="2262251" y="996441"/>
                  </a:lnTo>
                  <a:lnTo>
                    <a:pt x="2314975" y="971169"/>
                  </a:lnTo>
                  <a:lnTo>
                    <a:pt x="2275332" y="971169"/>
                  </a:lnTo>
                  <a:lnTo>
                    <a:pt x="2262677" y="970868"/>
                  </a:lnTo>
                  <a:lnTo>
                    <a:pt x="2315602" y="970868"/>
                  </a:lnTo>
                  <a:lnTo>
                    <a:pt x="2339086" y="959612"/>
                  </a:lnTo>
                  <a:lnTo>
                    <a:pt x="2263521" y="920241"/>
                  </a:lnTo>
                  <a:close/>
                </a:path>
                <a:path w="2339340" h="996950">
                  <a:moveTo>
                    <a:pt x="2263100" y="945463"/>
                  </a:moveTo>
                  <a:lnTo>
                    <a:pt x="2262677" y="970868"/>
                  </a:lnTo>
                  <a:lnTo>
                    <a:pt x="2275332" y="971169"/>
                  </a:lnTo>
                  <a:lnTo>
                    <a:pt x="2275966" y="945769"/>
                  </a:lnTo>
                  <a:lnTo>
                    <a:pt x="2263100" y="945463"/>
                  </a:lnTo>
                  <a:close/>
                </a:path>
                <a:path w="2339340" h="996950">
                  <a:moveTo>
                    <a:pt x="1514490" y="588772"/>
                  </a:moveTo>
                  <a:lnTo>
                    <a:pt x="1479296" y="588772"/>
                  </a:lnTo>
                  <a:lnTo>
                    <a:pt x="1513966" y="624839"/>
                  </a:lnTo>
                  <a:lnTo>
                    <a:pt x="1563433" y="677672"/>
                  </a:lnTo>
                  <a:lnTo>
                    <a:pt x="1611884" y="728726"/>
                  </a:lnTo>
                  <a:lnTo>
                    <a:pt x="1644141" y="760602"/>
                  </a:lnTo>
                  <a:lnTo>
                    <a:pt x="1676908" y="790828"/>
                  </a:lnTo>
                  <a:lnTo>
                    <a:pt x="1710436" y="818388"/>
                  </a:lnTo>
                  <a:lnTo>
                    <a:pt x="1745234" y="843152"/>
                  </a:lnTo>
                  <a:lnTo>
                    <a:pt x="1781555" y="864615"/>
                  </a:lnTo>
                  <a:lnTo>
                    <a:pt x="1818386" y="882903"/>
                  </a:lnTo>
                  <a:lnTo>
                    <a:pt x="1854580" y="898778"/>
                  </a:lnTo>
                  <a:lnTo>
                    <a:pt x="1890522" y="912749"/>
                  </a:lnTo>
                  <a:lnTo>
                    <a:pt x="1961768" y="934974"/>
                  </a:lnTo>
                  <a:lnTo>
                    <a:pt x="2032000" y="950595"/>
                  </a:lnTo>
                  <a:lnTo>
                    <a:pt x="2101341" y="960882"/>
                  </a:lnTo>
                  <a:lnTo>
                    <a:pt x="2169795" y="967105"/>
                  </a:lnTo>
                  <a:lnTo>
                    <a:pt x="2237866" y="970280"/>
                  </a:lnTo>
                  <a:lnTo>
                    <a:pt x="2262677" y="970868"/>
                  </a:lnTo>
                  <a:lnTo>
                    <a:pt x="2263100" y="945463"/>
                  </a:lnTo>
                  <a:lnTo>
                    <a:pt x="2238502" y="944880"/>
                  </a:lnTo>
                  <a:lnTo>
                    <a:pt x="2204974" y="943737"/>
                  </a:lnTo>
                  <a:lnTo>
                    <a:pt x="2205228" y="943737"/>
                  </a:lnTo>
                  <a:lnTo>
                    <a:pt x="2171446" y="941832"/>
                  </a:lnTo>
                  <a:lnTo>
                    <a:pt x="2171700" y="941832"/>
                  </a:lnTo>
                  <a:lnTo>
                    <a:pt x="2137791" y="939164"/>
                  </a:lnTo>
                  <a:lnTo>
                    <a:pt x="2138045" y="939164"/>
                  </a:lnTo>
                  <a:lnTo>
                    <a:pt x="2105347" y="935736"/>
                  </a:lnTo>
                  <a:lnTo>
                    <a:pt x="2104390" y="935736"/>
                  </a:lnTo>
                  <a:lnTo>
                    <a:pt x="2071175" y="931290"/>
                  </a:lnTo>
                  <a:lnTo>
                    <a:pt x="2070608" y="931290"/>
                  </a:lnTo>
                  <a:lnTo>
                    <a:pt x="2037079" y="925702"/>
                  </a:lnTo>
                  <a:lnTo>
                    <a:pt x="2036826" y="925702"/>
                  </a:lnTo>
                  <a:lnTo>
                    <a:pt x="2002898" y="918718"/>
                  </a:lnTo>
                  <a:lnTo>
                    <a:pt x="2002663" y="918718"/>
                  </a:lnTo>
                  <a:lnTo>
                    <a:pt x="1967991" y="910336"/>
                  </a:lnTo>
                  <a:lnTo>
                    <a:pt x="1934448" y="900557"/>
                  </a:lnTo>
                  <a:lnTo>
                    <a:pt x="1934083" y="900557"/>
                  </a:lnTo>
                  <a:lnTo>
                    <a:pt x="1898903" y="888746"/>
                  </a:lnTo>
                  <a:lnTo>
                    <a:pt x="1899083" y="888746"/>
                  </a:lnTo>
                  <a:lnTo>
                    <a:pt x="1864635" y="875411"/>
                  </a:lnTo>
                  <a:lnTo>
                    <a:pt x="1864487" y="875411"/>
                  </a:lnTo>
                  <a:lnTo>
                    <a:pt x="1829375" y="859916"/>
                  </a:lnTo>
                  <a:lnTo>
                    <a:pt x="1829180" y="859916"/>
                  </a:lnTo>
                  <a:lnTo>
                    <a:pt x="1811150" y="851153"/>
                  </a:lnTo>
                  <a:lnTo>
                    <a:pt x="1793366" y="842137"/>
                  </a:lnTo>
                  <a:lnTo>
                    <a:pt x="1793518" y="842137"/>
                  </a:lnTo>
                  <a:lnTo>
                    <a:pt x="1775840" y="832358"/>
                  </a:lnTo>
                  <a:lnTo>
                    <a:pt x="1759434" y="822071"/>
                  </a:lnTo>
                  <a:lnTo>
                    <a:pt x="1742186" y="810387"/>
                  </a:lnTo>
                  <a:lnTo>
                    <a:pt x="1725802" y="798195"/>
                  </a:lnTo>
                  <a:lnTo>
                    <a:pt x="1709547" y="785240"/>
                  </a:lnTo>
                  <a:lnTo>
                    <a:pt x="1693842" y="771778"/>
                  </a:lnTo>
                  <a:lnTo>
                    <a:pt x="1677825" y="757427"/>
                  </a:lnTo>
                  <a:lnTo>
                    <a:pt x="1661936" y="742441"/>
                  </a:lnTo>
                  <a:lnTo>
                    <a:pt x="1629917" y="710691"/>
                  </a:lnTo>
                  <a:lnTo>
                    <a:pt x="1598175" y="677545"/>
                  </a:lnTo>
                  <a:lnTo>
                    <a:pt x="1532254" y="607313"/>
                  </a:lnTo>
                  <a:lnTo>
                    <a:pt x="1514490" y="588772"/>
                  </a:lnTo>
                  <a:close/>
                </a:path>
                <a:path w="2339340" h="996950">
                  <a:moveTo>
                    <a:pt x="2104136" y="935609"/>
                  </a:moveTo>
                  <a:lnTo>
                    <a:pt x="2104390" y="935736"/>
                  </a:lnTo>
                  <a:lnTo>
                    <a:pt x="2105347" y="935736"/>
                  </a:lnTo>
                  <a:lnTo>
                    <a:pt x="2104136" y="935609"/>
                  </a:lnTo>
                  <a:close/>
                </a:path>
                <a:path w="2339340" h="996950">
                  <a:moveTo>
                    <a:pt x="2070227" y="931163"/>
                  </a:moveTo>
                  <a:lnTo>
                    <a:pt x="2070608" y="931290"/>
                  </a:lnTo>
                  <a:lnTo>
                    <a:pt x="2071175" y="931290"/>
                  </a:lnTo>
                  <a:lnTo>
                    <a:pt x="2070227" y="931163"/>
                  </a:lnTo>
                  <a:close/>
                </a:path>
                <a:path w="2339340" h="996950">
                  <a:moveTo>
                    <a:pt x="2036317" y="925576"/>
                  </a:moveTo>
                  <a:lnTo>
                    <a:pt x="2036826" y="925702"/>
                  </a:lnTo>
                  <a:lnTo>
                    <a:pt x="2037079" y="925702"/>
                  </a:lnTo>
                  <a:lnTo>
                    <a:pt x="2036317" y="925576"/>
                  </a:lnTo>
                  <a:close/>
                </a:path>
                <a:path w="2339340" h="996950">
                  <a:moveTo>
                    <a:pt x="2002282" y="918590"/>
                  </a:moveTo>
                  <a:lnTo>
                    <a:pt x="2002663" y="918718"/>
                  </a:lnTo>
                  <a:lnTo>
                    <a:pt x="2002898" y="918718"/>
                  </a:lnTo>
                  <a:lnTo>
                    <a:pt x="2002282" y="918590"/>
                  </a:lnTo>
                  <a:close/>
                </a:path>
                <a:path w="2339340" h="996950">
                  <a:moveTo>
                    <a:pt x="1968414" y="910438"/>
                  </a:moveTo>
                  <a:close/>
                </a:path>
                <a:path w="2339340" h="996950">
                  <a:moveTo>
                    <a:pt x="1968063" y="910336"/>
                  </a:moveTo>
                  <a:lnTo>
                    <a:pt x="1968414" y="910438"/>
                  </a:lnTo>
                  <a:lnTo>
                    <a:pt x="1968063" y="910336"/>
                  </a:lnTo>
                  <a:close/>
                </a:path>
                <a:path w="2339340" h="996950">
                  <a:moveTo>
                    <a:pt x="1933575" y="900302"/>
                  </a:moveTo>
                  <a:lnTo>
                    <a:pt x="1934083" y="900557"/>
                  </a:lnTo>
                  <a:lnTo>
                    <a:pt x="1934448" y="900557"/>
                  </a:lnTo>
                  <a:lnTo>
                    <a:pt x="1933575" y="900302"/>
                  </a:lnTo>
                  <a:close/>
                </a:path>
                <a:path w="2339340" h="996950">
                  <a:moveTo>
                    <a:pt x="1899083" y="888746"/>
                  </a:moveTo>
                  <a:lnTo>
                    <a:pt x="1898903" y="888746"/>
                  </a:lnTo>
                  <a:lnTo>
                    <a:pt x="1899412" y="888873"/>
                  </a:lnTo>
                  <a:lnTo>
                    <a:pt x="1899083" y="888746"/>
                  </a:lnTo>
                  <a:close/>
                </a:path>
                <a:path w="2339340" h="996950">
                  <a:moveTo>
                    <a:pt x="1863978" y="875157"/>
                  </a:moveTo>
                  <a:lnTo>
                    <a:pt x="1864487" y="875411"/>
                  </a:lnTo>
                  <a:lnTo>
                    <a:pt x="1864635" y="875411"/>
                  </a:lnTo>
                  <a:lnTo>
                    <a:pt x="1863978" y="875157"/>
                  </a:lnTo>
                  <a:close/>
                </a:path>
                <a:path w="2339340" h="996950">
                  <a:moveTo>
                    <a:pt x="1828800" y="859663"/>
                  </a:moveTo>
                  <a:lnTo>
                    <a:pt x="1829180" y="859916"/>
                  </a:lnTo>
                  <a:lnTo>
                    <a:pt x="1829375" y="859916"/>
                  </a:lnTo>
                  <a:lnTo>
                    <a:pt x="1828800" y="859663"/>
                  </a:lnTo>
                  <a:close/>
                </a:path>
                <a:path w="2339340" h="996950">
                  <a:moveTo>
                    <a:pt x="1811231" y="851195"/>
                  </a:moveTo>
                  <a:lnTo>
                    <a:pt x="1811401" y="851281"/>
                  </a:lnTo>
                  <a:lnTo>
                    <a:pt x="1811231" y="851195"/>
                  </a:lnTo>
                  <a:close/>
                </a:path>
                <a:path w="2339340" h="996950">
                  <a:moveTo>
                    <a:pt x="1811150" y="851153"/>
                  </a:moveTo>
                  <a:close/>
                </a:path>
                <a:path w="2339340" h="996950">
                  <a:moveTo>
                    <a:pt x="1793518" y="842137"/>
                  </a:moveTo>
                  <a:lnTo>
                    <a:pt x="1793366" y="842137"/>
                  </a:lnTo>
                  <a:lnTo>
                    <a:pt x="1793748" y="842263"/>
                  </a:lnTo>
                  <a:lnTo>
                    <a:pt x="1793518" y="842137"/>
                  </a:lnTo>
                  <a:close/>
                </a:path>
                <a:path w="2339340" h="996950">
                  <a:moveTo>
                    <a:pt x="1775941" y="832358"/>
                  </a:moveTo>
                  <a:lnTo>
                    <a:pt x="1776349" y="832612"/>
                  </a:lnTo>
                  <a:lnTo>
                    <a:pt x="1775941" y="832358"/>
                  </a:lnTo>
                  <a:close/>
                </a:path>
                <a:path w="2339340" h="996950">
                  <a:moveTo>
                    <a:pt x="1758823" y="821689"/>
                  </a:moveTo>
                  <a:lnTo>
                    <a:pt x="1759330" y="822071"/>
                  </a:lnTo>
                  <a:lnTo>
                    <a:pt x="1758823" y="821689"/>
                  </a:lnTo>
                  <a:close/>
                </a:path>
                <a:path w="2339340" h="996950">
                  <a:moveTo>
                    <a:pt x="1742224" y="810387"/>
                  </a:moveTo>
                  <a:lnTo>
                    <a:pt x="1742566" y="810640"/>
                  </a:lnTo>
                  <a:lnTo>
                    <a:pt x="1742224" y="810387"/>
                  </a:lnTo>
                  <a:close/>
                </a:path>
                <a:path w="2339340" h="996950">
                  <a:moveTo>
                    <a:pt x="1725864" y="798195"/>
                  </a:moveTo>
                  <a:lnTo>
                    <a:pt x="1726184" y="798449"/>
                  </a:lnTo>
                  <a:lnTo>
                    <a:pt x="1725864" y="798195"/>
                  </a:lnTo>
                  <a:close/>
                </a:path>
                <a:path w="2339340" h="996950">
                  <a:moveTo>
                    <a:pt x="1709630" y="785240"/>
                  </a:moveTo>
                  <a:lnTo>
                    <a:pt x="1709927" y="785495"/>
                  </a:lnTo>
                  <a:lnTo>
                    <a:pt x="1709630" y="785240"/>
                  </a:lnTo>
                  <a:close/>
                </a:path>
                <a:path w="2339340" h="996950">
                  <a:moveTo>
                    <a:pt x="1693545" y="771525"/>
                  </a:moveTo>
                  <a:lnTo>
                    <a:pt x="1693799" y="771778"/>
                  </a:lnTo>
                  <a:lnTo>
                    <a:pt x="1693545" y="771525"/>
                  </a:lnTo>
                  <a:close/>
                </a:path>
                <a:path w="2339340" h="996950">
                  <a:moveTo>
                    <a:pt x="1677542" y="757174"/>
                  </a:moveTo>
                  <a:lnTo>
                    <a:pt x="1677797" y="757427"/>
                  </a:lnTo>
                  <a:lnTo>
                    <a:pt x="1677542" y="757174"/>
                  </a:lnTo>
                  <a:close/>
                </a:path>
                <a:path w="2339340" h="996950">
                  <a:moveTo>
                    <a:pt x="1661667" y="742188"/>
                  </a:moveTo>
                  <a:lnTo>
                    <a:pt x="1661922" y="742441"/>
                  </a:lnTo>
                  <a:lnTo>
                    <a:pt x="1661667" y="742188"/>
                  </a:lnTo>
                  <a:close/>
                </a:path>
                <a:path w="2339340" h="996950">
                  <a:moveTo>
                    <a:pt x="1630132" y="710905"/>
                  </a:moveTo>
                  <a:close/>
                </a:path>
                <a:path w="2339340" h="996950">
                  <a:moveTo>
                    <a:pt x="1629928" y="710691"/>
                  </a:moveTo>
                  <a:lnTo>
                    <a:pt x="1630132" y="710905"/>
                  </a:lnTo>
                  <a:lnTo>
                    <a:pt x="1629928" y="710691"/>
                  </a:lnTo>
                  <a:close/>
                </a:path>
                <a:path w="2339340" h="996950">
                  <a:moveTo>
                    <a:pt x="1598175" y="677545"/>
                  </a:moveTo>
                  <a:close/>
                </a:path>
                <a:path w="2339340" h="996950">
                  <a:moveTo>
                    <a:pt x="1513839" y="624713"/>
                  </a:moveTo>
                  <a:close/>
                </a:path>
                <a:path w="2339340" h="996950">
                  <a:moveTo>
                    <a:pt x="1479314" y="588791"/>
                  </a:moveTo>
                  <a:close/>
                </a:path>
                <a:path w="2339340" h="996950">
                  <a:moveTo>
                    <a:pt x="1443017" y="517525"/>
                  </a:moveTo>
                  <a:lnTo>
                    <a:pt x="1405382" y="517525"/>
                  </a:lnTo>
                  <a:lnTo>
                    <a:pt x="1424813" y="535305"/>
                  </a:lnTo>
                  <a:lnTo>
                    <a:pt x="1443482" y="553085"/>
                  </a:lnTo>
                  <a:lnTo>
                    <a:pt x="1479314" y="588791"/>
                  </a:lnTo>
                  <a:lnTo>
                    <a:pt x="1514490" y="588772"/>
                  </a:lnTo>
                  <a:lnTo>
                    <a:pt x="1497457" y="570991"/>
                  </a:lnTo>
                  <a:lnTo>
                    <a:pt x="1461135" y="534797"/>
                  </a:lnTo>
                  <a:lnTo>
                    <a:pt x="1443017" y="517525"/>
                  </a:lnTo>
                  <a:close/>
                </a:path>
                <a:path w="2339340" h="996950">
                  <a:moveTo>
                    <a:pt x="1443227" y="552958"/>
                  </a:moveTo>
                  <a:lnTo>
                    <a:pt x="1443355" y="553085"/>
                  </a:lnTo>
                  <a:lnTo>
                    <a:pt x="1443227" y="552958"/>
                  </a:lnTo>
                  <a:close/>
                </a:path>
                <a:path w="2339340" h="996950">
                  <a:moveTo>
                    <a:pt x="1424559" y="535177"/>
                  </a:moveTo>
                  <a:lnTo>
                    <a:pt x="1424693" y="535305"/>
                  </a:lnTo>
                  <a:lnTo>
                    <a:pt x="1424559" y="535177"/>
                  </a:lnTo>
                  <a:close/>
                </a:path>
                <a:path w="2339340" h="996950">
                  <a:moveTo>
                    <a:pt x="1404754" y="482981"/>
                  </a:moveTo>
                  <a:lnTo>
                    <a:pt x="1365377" y="482981"/>
                  </a:lnTo>
                  <a:lnTo>
                    <a:pt x="1385951" y="500252"/>
                  </a:lnTo>
                  <a:lnTo>
                    <a:pt x="1405636" y="517778"/>
                  </a:lnTo>
                  <a:lnTo>
                    <a:pt x="1405382" y="517525"/>
                  </a:lnTo>
                  <a:lnTo>
                    <a:pt x="1443017" y="517525"/>
                  </a:lnTo>
                  <a:lnTo>
                    <a:pt x="1442085" y="516636"/>
                  </a:lnTo>
                  <a:lnTo>
                    <a:pt x="1422527" y="498728"/>
                  </a:lnTo>
                  <a:lnTo>
                    <a:pt x="1404754" y="482981"/>
                  </a:lnTo>
                  <a:close/>
                </a:path>
                <a:path w="2339340" h="996950">
                  <a:moveTo>
                    <a:pt x="1385697" y="500125"/>
                  </a:moveTo>
                  <a:lnTo>
                    <a:pt x="1385840" y="500252"/>
                  </a:lnTo>
                  <a:lnTo>
                    <a:pt x="1385697" y="500125"/>
                  </a:lnTo>
                  <a:close/>
                </a:path>
                <a:path w="2339340" h="996950">
                  <a:moveTo>
                    <a:pt x="1384802" y="466089"/>
                  </a:moveTo>
                  <a:lnTo>
                    <a:pt x="1344295" y="466089"/>
                  </a:lnTo>
                  <a:lnTo>
                    <a:pt x="1365630" y="483235"/>
                  </a:lnTo>
                  <a:lnTo>
                    <a:pt x="1365377" y="482981"/>
                  </a:lnTo>
                  <a:lnTo>
                    <a:pt x="1404754" y="482981"/>
                  </a:lnTo>
                  <a:lnTo>
                    <a:pt x="1402461" y="480949"/>
                  </a:lnTo>
                  <a:lnTo>
                    <a:pt x="1384802" y="466089"/>
                  </a:lnTo>
                  <a:close/>
                </a:path>
                <a:path w="2339340" h="996950">
                  <a:moveTo>
                    <a:pt x="1343405" y="433577"/>
                  </a:moveTo>
                  <a:lnTo>
                    <a:pt x="1300099" y="433577"/>
                  </a:lnTo>
                  <a:lnTo>
                    <a:pt x="1322832" y="449834"/>
                  </a:lnTo>
                  <a:lnTo>
                    <a:pt x="1344549" y="466344"/>
                  </a:lnTo>
                  <a:lnTo>
                    <a:pt x="1344295" y="466089"/>
                  </a:lnTo>
                  <a:lnTo>
                    <a:pt x="1384802" y="466089"/>
                  </a:lnTo>
                  <a:lnTo>
                    <a:pt x="1381633" y="463423"/>
                  </a:lnTo>
                  <a:lnTo>
                    <a:pt x="1360042" y="446150"/>
                  </a:lnTo>
                  <a:lnTo>
                    <a:pt x="1343405" y="433577"/>
                  </a:lnTo>
                  <a:close/>
                </a:path>
                <a:path w="2339340" h="996950">
                  <a:moveTo>
                    <a:pt x="1322577" y="449707"/>
                  </a:moveTo>
                  <a:lnTo>
                    <a:pt x="1322745" y="449834"/>
                  </a:lnTo>
                  <a:lnTo>
                    <a:pt x="1322577" y="449707"/>
                  </a:lnTo>
                  <a:close/>
                </a:path>
                <a:path w="2339340" h="996950">
                  <a:moveTo>
                    <a:pt x="1321831" y="417957"/>
                  </a:moveTo>
                  <a:lnTo>
                    <a:pt x="1276730" y="417957"/>
                  </a:lnTo>
                  <a:lnTo>
                    <a:pt x="1277112" y="418211"/>
                  </a:lnTo>
                  <a:lnTo>
                    <a:pt x="1300352" y="433832"/>
                  </a:lnTo>
                  <a:lnTo>
                    <a:pt x="1300099" y="433577"/>
                  </a:lnTo>
                  <a:lnTo>
                    <a:pt x="1343405" y="433577"/>
                  </a:lnTo>
                  <a:lnTo>
                    <a:pt x="1337690" y="429260"/>
                  </a:lnTo>
                  <a:lnTo>
                    <a:pt x="1321831" y="417957"/>
                  </a:lnTo>
                  <a:close/>
                </a:path>
                <a:path w="2339340" h="996950">
                  <a:moveTo>
                    <a:pt x="1277063" y="418180"/>
                  </a:moveTo>
                  <a:close/>
                </a:path>
                <a:path w="2339340" h="996950">
                  <a:moveTo>
                    <a:pt x="1299773" y="402844"/>
                  </a:moveTo>
                  <a:lnTo>
                    <a:pt x="1252727" y="402844"/>
                  </a:lnTo>
                  <a:lnTo>
                    <a:pt x="1277063" y="418180"/>
                  </a:lnTo>
                  <a:lnTo>
                    <a:pt x="1276730" y="417957"/>
                  </a:lnTo>
                  <a:lnTo>
                    <a:pt x="1321831" y="417957"/>
                  </a:lnTo>
                  <a:lnTo>
                    <a:pt x="1314703" y="412876"/>
                  </a:lnTo>
                  <a:lnTo>
                    <a:pt x="1299773" y="402844"/>
                  </a:lnTo>
                  <a:close/>
                </a:path>
                <a:path w="2339340" h="996950">
                  <a:moveTo>
                    <a:pt x="1227582" y="388365"/>
                  </a:moveTo>
                  <a:lnTo>
                    <a:pt x="1253109" y="403098"/>
                  </a:lnTo>
                  <a:lnTo>
                    <a:pt x="1252727" y="402844"/>
                  </a:lnTo>
                  <a:lnTo>
                    <a:pt x="1299773" y="402844"/>
                  </a:lnTo>
                  <a:lnTo>
                    <a:pt x="1290701" y="396748"/>
                  </a:lnTo>
                  <a:lnTo>
                    <a:pt x="1277506" y="388493"/>
                  </a:lnTo>
                  <a:lnTo>
                    <a:pt x="1227963" y="388493"/>
                  </a:lnTo>
                  <a:lnTo>
                    <a:pt x="1227582" y="388365"/>
                  </a:lnTo>
                  <a:close/>
                </a:path>
                <a:path w="2339340" h="996950">
                  <a:moveTo>
                    <a:pt x="1254137" y="374396"/>
                  </a:moveTo>
                  <a:lnTo>
                    <a:pt x="1201674" y="374396"/>
                  </a:lnTo>
                  <a:lnTo>
                    <a:pt x="1227963" y="388493"/>
                  </a:lnTo>
                  <a:lnTo>
                    <a:pt x="1277506" y="388493"/>
                  </a:lnTo>
                  <a:lnTo>
                    <a:pt x="1265936" y="381253"/>
                  </a:lnTo>
                  <a:lnTo>
                    <a:pt x="1254137" y="374396"/>
                  </a:lnTo>
                  <a:close/>
                </a:path>
                <a:path w="2339340" h="996950">
                  <a:moveTo>
                    <a:pt x="1230432" y="361061"/>
                  </a:moveTo>
                  <a:lnTo>
                    <a:pt x="1174623" y="361061"/>
                  </a:lnTo>
                  <a:lnTo>
                    <a:pt x="1201927" y="374650"/>
                  </a:lnTo>
                  <a:lnTo>
                    <a:pt x="1201674" y="374396"/>
                  </a:lnTo>
                  <a:lnTo>
                    <a:pt x="1254137" y="374396"/>
                  </a:lnTo>
                  <a:lnTo>
                    <a:pt x="1240154" y="366268"/>
                  </a:lnTo>
                  <a:lnTo>
                    <a:pt x="1230432" y="361061"/>
                  </a:lnTo>
                  <a:close/>
                </a:path>
                <a:path w="2339340" h="996950">
                  <a:moveTo>
                    <a:pt x="1205888" y="348234"/>
                  </a:moveTo>
                  <a:lnTo>
                    <a:pt x="1146683" y="348234"/>
                  </a:lnTo>
                  <a:lnTo>
                    <a:pt x="1175003" y="361314"/>
                  </a:lnTo>
                  <a:lnTo>
                    <a:pt x="1174623" y="361061"/>
                  </a:lnTo>
                  <a:lnTo>
                    <a:pt x="1230432" y="361061"/>
                  </a:lnTo>
                  <a:lnTo>
                    <a:pt x="1213358" y="351916"/>
                  </a:lnTo>
                  <a:lnTo>
                    <a:pt x="1205888" y="348234"/>
                  </a:lnTo>
                  <a:close/>
                </a:path>
                <a:path w="2339340" h="996950">
                  <a:moveTo>
                    <a:pt x="1179754" y="335534"/>
                  </a:moveTo>
                  <a:lnTo>
                    <a:pt x="1117727" y="335534"/>
                  </a:lnTo>
                  <a:lnTo>
                    <a:pt x="1146937" y="348361"/>
                  </a:lnTo>
                  <a:lnTo>
                    <a:pt x="1146683" y="348234"/>
                  </a:lnTo>
                  <a:lnTo>
                    <a:pt x="1205888" y="348234"/>
                  </a:lnTo>
                  <a:lnTo>
                    <a:pt x="1185799" y="338327"/>
                  </a:lnTo>
                  <a:lnTo>
                    <a:pt x="1179754" y="335534"/>
                  </a:lnTo>
                  <a:close/>
                </a:path>
                <a:path w="2339340" h="996950">
                  <a:moveTo>
                    <a:pt x="1004888" y="263778"/>
                  </a:moveTo>
                  <a:lnTo>
                    <a:pt x="928624" y="263778"/>
                  </a:lnTo>
                  <a:lnTo>
                    <a:pt x="961898" y="275336"/>
                  </a:lnTo>
                  <a:lnTo>
                    <a:pt x="961770" y="275336"/>
                  </a:lnTo>
                  <a:lnTo>
                    <a:pt x="994537" y="287020"/>
                  </a:lnTo>
                  <a:lnTo>
                    <a:pt x="1026540" y="298831"/>
                  </a:lnTo>
                  <a:lnTo>
                    <a:pt x="1057783" y="310896"/>
                  </a:lnTo>
                  <a:lnTo>
                    <a:pt x="1088136" y="323088"/>
                  </a:lnTo>
                  <a:lnTo>
                    <a:pt x="1088008" y="323088"/>
                  </a:lnTo>
                  <a:lnTo>
                    <a:pt x="1117854" y="335661"/>
                  </a:lnTo>
                  <a:lnTo>
                    <a:pt x="1117727" y="335534"/>
                  </a:lnTo>
                  <a:lnTo>
                    <a:pt x="1179754" y="335534"/>
                  </a:lnTo>
                  <a:lnTo>
                    <a:pt x="1157224" y="325120"/>
                  </a:lnTo>
                  <a:lnTo>
                    <a:pt x="1127887" y="312293"/>
                  </a:lnTo>
                  <a:lnTo>
                    <a:pt x="1097788" y="299593"/>
                  </a:lnTo>
                  <a:lnTo>
                    <a:pt x="1067054" y="287274"/>
                  </a:lnTo>
                  <a:lnTo>
                    <a:pt x="1035431" y="275082"/>
                  </a:lnTo>
                  <a:lnTo>
                    <a:pt x="1004888" y="263778"/>
                  </a:lnTo>
                  <a:close/>
                </a:path>
                <a:path w="2339340" h="996950">
                  <a:moveTo>
                    <a:pt x="973463" y="252475"/>
                  </a:moveTo>
                  <a:lnTo>
                    <a:pt x="894588" y="252475"/>
                  </a:lnTo>
                  <a:lnTo>
                    <a:pt x="928751" y="263906"/>
                  </a:lnTo>
                  <a:lnTo>
                    <a:pt x="928624" y="263778"/>
                  </a:lnTo>
                  <a:lnTo>
                    <a:pt x="1004888" y="263778"/>
                  </a:lnTo>
                  <a:lnTo>
                    <a:pt x="1003173" y="263144"/>
                  </a:lnTo>
                  <a:lnTo>
                    <a:pt x="973463" y="252475"/>
                  </a:lnTo>
                  <a:close/>
                </a:path>
                <a:path w="2339340" h="996950">
                  <a:moveTo>
                    <a:pt x="5587" y="0"/>
                  </a:moveTo>
                  <a:lnTo>
                    <a:pt x="0" y="24891"/>
                  </a:lnTo>
                  <a:lnTo>
                    <a:pt x="246633" y="80518"/>
                  </a:lnTo>
                  <a:lnTo>
                    <a:pt x="408050" y="118490"/>
                  </a:lnTo>
                  <a:lnTo>
                    <a:pt x="487299" y="137795"/>
                  </a:lnTo>
                  <a:lnTo>
                    <a:pt x="487171" y="137795"/>
                  </a:lnTo>
                  <a:lnTo>
                    <a:pt x="565276" y="157607"/>
                  </a:lnTo>
                  <a:lnTo>
                    <a:pt x="641731" y="177800"/>
                  </a:lnTo>
                  <a:lnTo>
                    <a:pt x="716533" y="198374"/>
                  </a:lnTo>
                  <a:lnTo>
                    <a:pt x="789432" y="219583"/>
                  </a:lnTo>
                  <a:lnTo>
                    <a:pt x="825119" y="230377"/>
                  </a:lnTo>
                  <a:lnTo>
                    <a:pt x="860298" y="241300"/>
                  </a:lnTo>
                  <a:lnTo>
                    <a:pt x="860170" y="241300"/>
                  </a:lnTo>
                  <a:lnTo>
                    <a:pt x="894714" y="252602"/>
                  </a:lnTo>
                  <a:lnTo>
                    <a:pt x="973463" y="252475"/>
                  </a:lnTo>
                  <a:lnTo>
                    <a:pt x="936751" y="239775"/>
                  </a:lnTo>
                  <a:lnTo>
                    <a:pt x="867918" y="217170"/>
                  </a:lnTo>
                  <a:lnTo>
                    <a:pt x="796544" y="195199"/>
                  </a:lnTo>
                  <a:lnTo>
                    <a:pt x="723392" y="173989"/>
                  </a:lnTo>
                  <a:lnTo>
                    <a:pt x="648335" y="153288"/>
                  </a:lnTo>
                  <a:lnTo>
                    <a:pt x="571626" y="132969"/>
                  </a:lnTo>
                  <a:lnTo>
                    <a:pt x="493394" y="113157"/>
                  </a:lnTo>
                  <a:lnTo>
                    <a:pt x="252221" y="55752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9027" y="3726218"/>
              <a:ext cx="1484376" cy="2963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66747" y="3763899"/>
              <a:ext cx="1362075" cy="173990"/>
            </a:xfrm>
            <a:custGeom>
              <a:avLst/>
              <a:gdLst/>
              <a:ahLst/>
              <a:cxnLst/>
              <a:rect l="l" t="t" r="r" b="b"/>
              <a:pathLst>
                <a:path w="1362075" h="173989">
                  <a:moveTo>
                    <a:pt x="0" y="173736"/>
                  </a:moveTo>
                  <a:lnTo>
                    <a:pt x="1361694" y="173736"/>
                  </a:lnTo>
                  <a:lnTo>
                    <a:pt x="1361694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0094" y="3930396"/>
              <a:ext cx="1170940" cy="1243965"/>
            </a:xfrm>
            <a:custGeom>
              <a:avLst/>
              <a:gdLst/>
              <a:ahLst/>
              <a:cxnLst/>
              <a:rect l="l" t="t" r="r" b="b"/>
              <a:pathLst>
                <a:path w="1170939" h="1243964">
                  <a:moveTo>
                    <a:pt x="1096517" y="1167510"/>
                  </a:moveTo>
                  <a:lnTo>
                    <a:pt x="1095387" y="1192634"/>
                  </a:lnTo>
                  <a:lnTo>
                    <a:pt x="1108328" y="1193418"/>
                  </a:lnTo>
                  <a:lnTo>
                    <a:pt x="1106677" y="1218818"/>
                  </a:lnTo>
                  <a:lnTo>
                    <a:pt x="1094209" y="1218818"/>
                  </a:lnTo>
                  <a:lnTo>
                    <a:pt x="1093089" y="1243710"/>
                  </a:lnTo>
                  <a:lnTo>
                    <a:pt x="1148778" y="1218818"/>
                  </a:lnTo>
                  <a:lnTo>
                    <a:pt x="1106677" y="1218818"/>
                  </a:lnTo>
                  <a:lnTo>
                    <a:pt x="1094245" y="1218009"/>
                  </a:lnTo>
                  <a:lnTo>
                    <a:pt x="1150588" y="1218009"/>
                  </a:lnTo>
                  <a:lnTo>
                    <a:pt x="1170939" y="1208912"/>
                  </a:lnTo>
                  <a:lnTo>
                    <a:pt x="1096517" y="1167510"/>
                  </a:lnTo>
                  <a:close/>
                </a:path>
                <a:path w="1170939" h="1243964">
                  <a:moveTo>
                    <a:pt x="1095387" y="1192634"/>
                  </a:moveTo>
                  <a:lnTo>
                    <a:pt x="1094245" y="1218009"/>
                  </a:lnTo>
                  <a:lnTo>
                    <a:pt x="1106677" y="1218818"/>
                  </a:lnTo>
                  <a:lnTo>
                    <a:pt x="1108328" y="1193418"/>
                  </a:lnTo>
                  <a:lnTo>
                    <a:pt x="1095387" y="1192634"/>
                  </a:lnTo>
                  <a:close/>
                </a:path>
                <a:path w="1170939" h="1243964">
                  <a:moveTo>
                    <a:pt x="20827" y="0"/>
                  </a:moveTo>
                  <a:lnTo>
                    <a:pt x="205739" y="310895"/>
                  </a:lnTo>
                  <a:lnTo>
                    <a:pt x="306324" y="453262"/>
                  </a:lnTo>
                  <a:lnTo>
                    <a:pt x="355472" y="521969"/>
                  </a:lnTo>
                  <a:lnTo>
                    <a:pt x="403859" y="588644"/>
                  </a:lnTo>
                  <a:lnTo>
                    <a:pt x="427735" y="621156"/>
                  </a:lnTo>
                  <a:lnTo>
                    <a:pt x="451357" y="653033"/>
                  </a:lnTo>
                  <a:lnTo>
                    <a:pt x="474725" y="684276"/>
                  </a:lnTo>
                  <a:lnTo>
                    <a:pt x="520445" y="744727"/>
                  </a:lnTo>
                  <a:lnTo>
                    <a:pt x="565022" y="802004"/>
                  </a:lnTo>
                  <a:lnTo>
                    <a:pt x="608202" y="855979"/>
                  </a:lnTo>
                  <a:lnTo>
                    <a:pt x="649858" y="906398"/>
                  </a:lnTo>
                  <a:lnTo>
                    <a:pt x="709294" y="974597"/>
                  </a:lnTo>
                  <a:lnTo>
                    <a:pt x="747138" y="1015110"/>
                  </a:lnTo>
                  <a:lnTo>
                    <a:pt x="782446" y="1050289"/>
                  </a:lnTo>
                  <a:lnTo>
                    <a:pt x="816228" y="1081531"/>
                  </a:lnTo>
                  <a:lnTo>
                    <a:pt x="848613" y="1108709"/>
                  </a:lnTo>
                  <a:lnTo>
                    <a:pt x="879347" y="1132204"/>
                  </a:lnTo>
                  <a:lnTo>
                    <a:pt x="923035" y="1160906"/>
                  </a:lnTo>
                  <a:lnTo>
                    <a:pt x="963929" y="1182751"/>
                  </a:lnTo>
                  <a:lnTo>
                    <a:pt x="1002410" y="1198498"/>
                  </a:lnTo>
                  <a:lnTo>
                    <a:pt x="1038987" y="1209293"/>
                  </a:lnTo>
                  <a:lnTo>
                    <a:pt x="1085214" y="1217421"/>
                  </a:lnTo>
                  <a:lnTo>
                    <a:pt x="1094245" y="1218009"/>
                  </a:lnTo>
                  <a:lnTo>
                    <a:pt x="1095387" y="1192634"/>
                  </a:lnTo>
                  <a:lnTo>
                    <a:pt x="1089469" y="1192276"/>
                  </a:lnTo>
                  <a:lnTo>
                    <a:pt x="1088389" y="1192276"/>
                  </a:lnTo>
                  <a:lnTo>
                    <a:pt x="1087374" y="1192148"/>
                  </a:lnTo>
                  <a:lnTo>
                    <a:pt x="1087544" y="1192148"/>
                  </a:lnTo>
                  <a:lnTo>
                    <a:pt x="1067264" y="1189101"/>
                  </a:lnTo>
                  <a:lnTo>
                    <a:pt x="1067053" y="1189101"/>
                  </a:lnTo>
                  <a:lnTo>
                    <a:pt x="1044575" y="1184528"/>
                  </a:lnTo>
                  <a:lnTo>
                    <a:pt x="1044878" y="1184528"/>
                  </a:lnTo>
                  <a:lnTo>
                    <a:pt x="1021968" y="1178178"/>
                  </a:lnTo>
                  <a:lnTo>
                    <a:pt x="1010538" y="1174495"/>
                  </a:lnTo>
                  <a:lnTo>
                    <a:pt x="1010708" y="1174495"/>
                  </a:lnTo>
                  <a:lnTo>
                    <a:pt x="998854" y="1170051"/>
                  </a:lnTo>
                  <a:lnTo>
                    <a:pt x="987291" y="1165352"/>
                  </a:lnTo>
                  <a:lnTo>
                    <a:pt x="974470" y="1159636"/>
                  </a:lnTo>
                  <a:lnTo>
                    <a:pt x="961770" y="1153414"/>
                  </a:lnTo>
                  <a:lnTo>
                    <a:pt x="961911" y="1153414"/>
                  </a:lnTo>
                  <a:lnTo>
                    <a:pt x="949424" y="1146809"/>
                  </a:lnTo>
                  <a:lnTo>
                    <a:pt x="935863" y="1138935"/>
                  </a:lnTo>
                  <a:lnTo>
                    <a:pt x="922146" y="1130680"/>
                  </a:lnTo>
                  <a:lnTo>
                    <a:pt x="922275" y="1130680"/>
                  </a:lnTo>
                  <a:lnTo>
                    <a:pt x="908810" y="1121664"/>
                  </a:lnTo>
                  <a:lnTo>
                    <a:pt x="894079" y="1111503"/>
                  </a:lnTo>
                  <a:lnTo>
                    <a:pt x="879347" y="1100581"/>
                  </a:lnTo>
                  <a:lnTo>
                    <a:pt x="864685" y="1089024"/>
                  </a:lnTo>
                  <a:lnTo>
                    <a:pt x="849176" y="1076324"/>
                  </a:lnTo>
                  <a:lnTo>
                    <a:pt x="832992" y="1062481"/>
                  </a:lnTo>
                  <a:lnTo>
                    <a:pt x="817016" y="1047876"/>
                  </a:lnTo>
                  <a:lnTo>
                    <a:pt x="800108" y="1032001"/>
                  </a:lnTo>
                  <a:lnTo>
                    <a:pt x="782701" y="1014983"/>
                  </a:lnTo>
                  <a:lnTo>
                    <a:pt x="782829" y="1014983"/>
                  </a:lnTo>
                  <a:lnTo>
                    <a:pt x="765053" y="996949"/>
                  </a:lnTo>
                  <a:lnTo>
                    <a:pt x="746770" y="977772"/>
                  </a:lnTo>
                  <a:lnTo>
                    <a:pt x="728104" y="957452"/>
                  </a:lnTo>
                  <a:lnTo>
                    <a:pt x="708913" y="935989"/>
                  </a:lnTo>
                  <a:lnTo>
                    <a:pt x="689340" y="913637"/>
                  </a:lnTo>
                  <a:lnTo>
                    <a:pt x="669163" y="890015"/>
                  </a:lnTo>
                  <a:lnTo>
                    <a:pt x="648822" y="865504"/>
                  </a:lnTo>
                  <a:lnTo>
                    <a:pt x="627992" y="840104"/>
                  </a:lnTo>
                  <a:lnTo>
                    <a:pt x="606653" y="813561"/>
                  </a:lnTo>
                  <a:lnTo>
                    <a:pt x="584962" y="786256"/>
                  </a:lnTo>
                  <a:lnTo>
                    <a:pt x="562963" y="758189"/>
                  </a:lnTo>
                  <a:lnTo>
                    <a:pt x="540512" y="729233"/>
                  </a:lnTo>
                  <a:lnTo>
                    <a:pt x="518002" y="699515"/>
                  </a:lnTo>
                  <a:lnTo>
                    <a:pt x="471677" y="637920"/>
                  </a:lnTo>
                  <a:lnTo>
                    <a:pt x="400303" y="540638"/>
                  </a:lnTo>
                  <a:lnTo>
                    <a:pt x="376046" y="507110"/>
                  </a:lnTo>
                  <a:lnTo>
                    <a:pt x="376174" y="507110"/>
                  </a:lnTo>
                  <a:lnTo>
                    <a:pt x="327025" y="438530"/>
                  </a:lnTo>
                  <a:lnTo>
                    <a:pt x="276987" y="368045"/>
                  </a:lnTo>
                  <a:lnTo>
                    <a:pt x="175513" y="223265"/>
                  </a:lnTo>
                  <a:lnTo>
                    <a:pt x="20827" y="0"/>
                  </a:lnTo>
                  <a:close/>
                </a:path>
                <a:path w="1170939" h="1243964">
                  <a:moveTo>
                    <a:pt x="1087374" y="1192148"/>
                  </a:moveTo>
                  <a:lnTo>
                    <a:pt x="1088389" y="1192276"/>
                  </a:lnTo>
                  <a:lnTo>
                    <a:pt x="1087660" y="1192166"/>
                  </a:lnTo>
                  <a:lnTo>
                    <a:pt x="1087374" y="1192148"/>
                  </a:lnTo>
                  <a:close/>
                </a:path>
                <a:path w="1170939" h="1243964">
                  <a:moveTo>
                    <a:pt x="1087660" y="1192166"/>
                  </a:moveTo>
                  <a:lnTo>
                    <a:pt x="1088389" y="1192276"/>
                  </a:lnTo>
                  <a:lnTo>
                    <a:pt x="1089469" y="1192276"/>
                  </a:lnTo>
                  <a:lnTo>
                    <a:pt x="1087660" y="1192166"/>
                  </a:lnTo>
                  <a:close/>
                </a:path>
                <a:path w="1170939" h="1243964">
                  <a:moveTo>
                    <a:pt x="1087544" y="1192148"/>
                  </a:moveTo>
                  <a:lnTo>
                    <a:pt x="1087374" y="1192148"/>
                  </a:lnTo>
                  <a:lnTo>
                    <a:pt x="1087660" y="1192166"/>
                  </a:lnTo>
                  <a:close/>
                </a:path>
                <a:path w="1170939" h="1243964">
                  <a:moveTo>
                    <a:pt x="1066459" y="1188980"/>
                  </a:moveTo>
                  <a:lnTo>
                    <a:pt x="1067053" y="1189101"/>
                  </a:lnTo>
                  <a:lnTo>
                    <a:pt x="1067264" y="1189101"/>
                  </a:lnTo>
                  <a:lnTo>
                    <a:pt x="1066459" y="1188980"/>
                  </a:lnTo>
                  <a:close/>
                </a:path>
                <a:path w="1170939" h="1243964">
                  <a:moveTo>
                    <a:pt x="1066429" y="1188973"/>
                  </a:moveTo>
                  <a:close/>
                </a:path>
                <a:path w="1170939" h="1243964">
                  <a:moveTo>
                    <a:pt x="1044878" y="1184528"/>
                  </a:moveTo>
                  <a:lnTo>
                    <a:pt x="1044575" y="1184528"/>
                  </a:lnTo>
                  <a:lnTo>
                    <a:pt x="1045337" y="1184655"/>
                  </a:lnTo>
                  <a:lnTo>
                    <a:pt x="1044878" y="1184528"/>
                  </a:lnTo>
                  <a:close/>
                </a:path>
                <a:path w="1170939" h="1243964">
                  <a:moveTo>
                    <a:pt x="1022079" y="1178178"/>
                  </a:moveTo>
                  <a:lnTo>
                    <a:pt x="1022476" y="1178305"/>
                  </a:lnTo>
                  <a:lnTo>
                    <a:pt x="1022079" y="1178178"/>
                  </a:lnTo>
                  <a:close/>
                </a:path>
                <a:path w="1170939" h="1243964">
                  <a:moveTo>
                    <a:pt x="1010708" y="1174495"/>
                  </a:moveTo>
                  <a:lnTo>
                    <a:pt x="1010538" y="1174495"/>
                  </a:lnTo>
                  <a:lnTo>
                    <a:pt x="1011046" y="1174622"/>
                  </a:lnTo>
                  <a:lnTo>
                    <a:pt x="1010708" y="1174495"/>
                  </a:lnTo>
                  <a:close/>
                </a:path>
                <a:path w="1170939" h="1243964">
                  <a:moveTo>
                    <a:pt x="998921" y="1170051"/>
                  </a:moveTo>
                  <a:lnTo>
                    <a:pt x="999235" y="1170177"/>
                  </a:lnTo>
                  <a:lnTo>
                    <a:pt x="998921" y="1170051"/>
                  </a:lnTo>
                  <a:close/>
                </a:path>
                <a:path w="1170939" h="1243964">
                  <a:moveTo>
                    <a:pt x="986663" y="1165097"/>
                  </a:moveTo>
                  <a:lnTo>
                    <a:pt x="987170" y="1165352"/>
                  </a:lnTo>
                  <a:lnTo>
                    <a:pt x="986663" y="1165097"/>
                  </a:lnTo>
                  <a:close/>
                </a:path>
                <a:path w="1170939" h="1243964">
                  <a:moveTo>
                    <a:pt x="974590" y="1159636"/>
                  </a:moveTo>
                  <a:lnTo>
                    <a:pt x="974851" y="1159764"/>
                  </a:lnTo>
                  <a:lnTo>
                    <a:pt x="974590" y="1159636"/>
                  </a:lnTo>
                  <a:close/>
                </a:path>
                <a:path w="1170939" h="1243964">
                  <a:moveTo>
                    <a:pt x="961911" y="1153414"/>
                  </a:moveTo>
                  <a:lnTo>
                    <a:pt x="961770" y="1153414"/>
                  </a:lnTo>
                  <a:lnTo>
                    <a:pt x="962151" y="1153540"/>
                  </a:lnTo>
                  <a:lnTo>
                    <a:pt x="961911" y="1153414"/>
                  </a:lnTo>
                  <a:close/>
                </a:path>
                <a:path w="1170939" h="1243964">
                  <a:moveTo>
                    <a:pt x="948943" y="1146555"/>
                  </a:moveTo>
                  <a:lnTo>
                    <a:pt x="949325" y="1146809"/>
                  </a:lnTo>
                  <a:lnTo>
                    <a:pt x="948943" y="1146555"/>
                  </a:lnTo>
                  <a:close/>
                </a:path>
                <a:path w="1170939" h="1243964">
                  <a:moveTo>
                    <a:pt x="935905" y="1138935"/>
                  </a:moveTo>
                  <a:lnTo>
                    <a:pt x="936116" y="1139062"/>
                  </a:lnTo>
                  <a:lnTo>
                    <a:pt x="935905" y="1138935"/>
                  </a:lnTo>
                  <a:close/>
                </a:path>
                <a:path w="1170939" h="1243964">
                  <a:moveTo>
                    <a:pt x="922275" y="1130680"/>
                  </a:moveTo>
                  <a:lnTo>
                    <a:pt x="922146" y="1130680"/>
                  </a:lnTo>
                  <a:lnTo>
                    <a:pt x="922654" y="1130934"/>
                  </a:lnTo>
                  <a:lnTo>
                    <a:pt x="922275" y="1130680"/>
                  </a:lnTo>
                  <a:close/>
                </a:path>
                <a:path w="1170939" h="1243964">
                  <a:moveTo>
                    <a:pt x="908430" y="1121409"/>
                  </a:moveTo>
                  <a:lnTo>
                    <a:pt x="908684" y="1121664"/>
                  </a:lnTo>
                  <a:lnTo>
                    <a:pt x="908430" y="1121409"/>
                  </a:lnTo>
                  <a:close/>
                </a:path>
                <a:path w="1170939" h="1243964">
                  <a:moveTo>
                    <a:pt x="894161" y="1111503"/>
                  </a:moveTo>
                  <a:lnTo>
                    <a:pt x="894333" y="1111630"/>
                  </a:lnTo>
                  <a:lnTo>
                    <a:pt x="894161" y="1111503"/>
                  </a:lnTo>
                  <a:close/>
                </a:path>
                <a:path w="1170939" h="1243964">
                  <a:moveTo>
                    <a:pt x="879405" y="1100581"/>
                  </a:moveTo>
                  <a:lnTo>
                    <a:pt x="879728" y="1100835"/>
                  </a:lnTo>
                  <a:lnTo>
                    <a:pt x="879405" y="1100581"/>
                  </a:lnTo>
                  <a:close/>
                </a:path>
                <a:path w="1170939" h="1243964">
                  <a:moveTo>
                    <a:pt x="864362" y="1088770"/>
                  </a:moveTo>
                  <a:lnTo>
                    <a:pt x="864615" y="1089024"/>
                  </a:lnTo>
                  <a:lnTo>
                    <a:pt x="864362" y="1088770"/>
                  </a:lnTo>
                  <a:close/>
                </a:path>
                <a:path w="1170939" h="1243964">
                  <a:moveTo>
                    <a:pt x="848867" y="1076070"/>
                  </a:moveTo>
                  <a:lnTo>
                    <a:pt x="849121" y="1076324"/>
                  </a:lnTo>
                  <a:lnTo>
                    <a:pt x="848867" y="1076070"/>
                  </a:lnTo>
                  <a:close/>
                </a:path>
                <a:path w="1170939" h="1243964">
                  <a:moveTo>
                    <a:pt x="833107" y="1062481"/>
                  </a:moveTo>
                  <a:lnTo>
                    <a:pt x="833246" y="1062608"/>
                  </a:lnTo>
                  <a:lnTo>
                    <a:pt x="833107" y="1062481"/>
                  </a:lnTo>
                  <a:close/>
                </a:path>
                <a:path w="1170939" h="1243964">
                  <a:moveTo>
                    <a:pt x="816737" y="1047622"/>
                  </a:moveTo>
                  <a:lnTo>
                    <a:pt x="816990" y="1047876"/>
                  </a:lnTo>
                  <a:lnTo>
                    <a:pt x="816737" y="1047622"/>
                  </a:lnTo>
                  <a:close/>
                </a:path>
                <a:path w="1170939" h="1243964">
                  <a:moveTo>
                    <a:pt x="799972" y="1031874"/>
                  </a:moveTo>
                  <a:lnTo>
                    <a:pt x="800100" y="1032001"/>
                  </a:lnTo>
                  <a:lnTo>
                    <a:pt x="799972" y="1031874"/>
                  </a:lnTo>
                  <a:close/>
                </a:path>
                <a:path w="1170939" h="1243964">
                  <a:moveTo>
                    <a:pt x="782829" y="1014983"/>
                  </a:moveTo>
                  <a:lnTo>
                    <a:pt x="782701" y="1014983"/>
                  </a:lnTo>
                  <a:lnTo>
                    <a:pt x="782954" y="1015110"/>
                  </a:lnTo>
                  <a:close/>
                </a:path>
                <a:path w="1170939" h="1243964">
                  <a:moveTo>
                    <a:pt x="765053" y="996949"/>
                  </a:moveTo>
                  <a:lnTo>
                    <a:pt x="765175" y="997076"/>
                  </a:lnTo>
                  <a:lnTo>
                    <a:pt x="765053" y="996949"/>
                  </a:lnTo>
                  <a:close/>
                </a:path>
                <a:path w="1170939" h="1243964">
                  <a:moveTo>
                    <a:pt x="746770" y="977772"/>
                  </a:moveTo>
                  <a:close/>
                </a:path>
                <a:path w="1170939" h="1243964">
                  <a:moveTo>
                    <a:pt x="728104" y="957452"/>
                  </a:moveTo>
                  <a:close/>
                </a:path>
                <a:path w="1170939" h="1243964">
                  <a:moveTo>
                    <a:pt x="689247" y="913510"/>
                  </a:moveTo>
                  <a:close/>
                </a:path>
                <a:path w="1170939" h="1243964">
                  <a:moveTo>
                    <a:pt x="648738" y="865377"/>
                  </a:moveTo>
                  <a:close/>
                </a:path>
                <a:path w="1170939" h="1243964">
                  <a:moveTo>
                    <a:pt x="627888" y="839977"/>
                  </a:moveTo>
                  <a:close/>
                </a:path>
                <a:path w="1170939" h="1243964">
                  <a:moveTo>
                    <a:pt x="606577" y="813434"/>
                  </a:moveTo>
                  <a:close/>
                </a:path>
                <a:path w="1170939" h="1243964">
                  <a:moveTo>
                    <a:pt x="562863" y="758062"/>
                  </a:moveTo>
                  <a:lnTo>
                    <a:pt x="562863" y="758189"/>
                  </a:lnTo>
                  <a:lnTo>
                    <a:pt x="562863" y="758062"/>
                  </a:lnTo>
                  <a:close/>
                </a:path>
                <a:path w="1170939" h="1243964">
                  <a:moveTo>
                    <a:pt x="517905" y="699388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3315" y="4563777"/>
              <a:ext cx="1591808" cy="17150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28442" y="242569"/>
            <a:ext cx="61360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INSERTING </a:t>
            </a:r>
            <a:r>
              <a:rPr sz="3200" b="0" spc="-15" dirty="0">
                <a:latin typeface="Carlito"/>
                <a:cs typeface="Carlito"/>
              </a:rPr>
              <a:t>OBJECTS </a:t>
            </a:r>
            <a:r>
              <a:rPr sz="3200" b="0" spc="5" dirty="0">
                <a:latin typeface="Arial"/>
                <a:cs typeface="Arial"/>
              </a:rPr>
              <a:t>&amp; </a:t>
            </a:r>
            <a:r>
              <a:rPr sz="3200" b="0" spc="-10" dirty="0">
                <a:latin typeface="Carlito"/>
                <a:cs typeface="Carlito"/>
              </a:rPr>
              <a:t>BASIC</a:t>
            </a:r>
            <a:r>
              <a:rPr sz="3200" b="0" spc="-70" dirty="0">
                <a:latin typeface="Carlito"/>
                <a:cs typeface="Carlito"/>
              </a:rPr>
              <a:t> </a:t>
            </a:r>
            <a:r>
              <a:rPr sz="3200" b="0" spc="-15" dirty="0">
                <a:latin typeface="Carlito"/>
                <a:cs typeface="Carlito"/>
              </a:rPr>
              <a:t>CHARTS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21195" y="2805683"/>
            <a:ext cx="4595495" cy="133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Click 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visualization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type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or use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New Visual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”  option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b="1" dirty="0">
                <a:solidFill>
                  <a:srgbClr val="252525"/>
                </a:solidFill>
                <a:latin typeface="Carlito"/>
                <a:cs typeface="Carlito"/>
              </a:rPr>
              <a:t>Home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tab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insert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blank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chart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template 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usually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chart by </a:t>
            </a:r>
            <a:r>
              <a:rPr sz="1600" i="1" spc="-10" dirty="0">
                <a:solidFill>
                  <a:srgbClr val="252525"/>
                </a:solidFill>
                <a:latin typeface="Carlito"/>
                <a:cs typeface="Carlito"/>
              </a:rPr>
              <a:t>default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  <a:p>
            <a:pPr marL="12700" marR="55880">
              <a:lnSpc>
                <a:spcPct val="100000"/>
              </a:lnSpc>
              <a:spcBef>
                <a:spcPts val="1210"/>
              </a:spcBef>
            </a:pP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400" i="1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also add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visuals, along with 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Pages, Buttons, 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Images, and more from the </a:t>
            </a:r>
            <a:r>
              <a:rPr sz="1400" b="1" i="1" spc="-5" dirty="0">
                <a:solidFill>
                  <a:srgbClr val="252525"/>
                </a:solidFill>
                <a:latin typeface="Carlito"/>
                <a:cs typeface="Carlito"/>
              </a:rPr>
              <a:t>Insert</a:t>
            </a:r>
            <a:r>
              <a:rPr sz="1400" b="1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15" dirty="0">
                <a:solidFill>
                  <a:srgbClr val="252525"/>
                </a:solidFill>
                <a:latin typeface="Carlito"/>
                <a:cs typeface="Carlito"/>
              </a:rPr>
              <a:t>tab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97647" y="2679436"/>
            <a:ext cx="1558347" cy="16869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12814" y="5070602"/>
            <a:ext cx="38881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Drag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fields or measures directly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report 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canvas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automatically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generate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new</a:t>
            </a:r>
            <a:r>
              <a:rPr sz="16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visual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39" y="6648704"/>
            <a:ext cx="4498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Carlito"/>
                <a:cs typeface="Carlito"/>
              </a:rPr>
              <a:t>*In the </a:t>
            </a:r>
            <a:r>
              <a:rPr sz="900" i="1" spc="-5" dirty="0">
                <a:latin typeface="Carlito"/>
                <a:cs typeface="Carlito"/>
              </a:rPr>
              <a:t>newest versions of Power </a:t>
            </a:r>
            <a:r>
              <a:rPr sz="900" i="1" dirty="0">
                <a:latin typeface="Carlito"/>
                <a:cs typeface="Carlito"/>
              </a:rPr>
              <a:t>BI, these </a:t>
            </a:r>
            <a:r>
              <a:rPr sz="900" i="1" spc="-5" dirty="0">
                <a:latin typeface="Carlito"/>
                <a:cs typeface="Carlito"/>
              </a:rPr>
              <a:t>tools can be found </a:t>
            </a:r>
            <a:r>
              <a:rPr sz="900" i="1" dirty="0">
                <a:latin typeface="Carlito"/>
                <a:cs typeface="Carlito"/>
              </a:rPr>
              <a:t>in </a:t>
            </a:r>
            <a:r>
              <a:rPr sz="900" i="1" spc="-5" dirty="0">
                <a:latin typeface="Carlito"/>
                <a:cs typeface="Carlito"/>
              </a:rPr>
              <a:t>both </a:t>
            </a:r>
            <a:r>
              <a:rPr sz="900" i="1" dirty="0">
                <a:latin typeface="Carlito"/>
                <a:cs typeface="Carlito"/>
              </a:rPr>
              <a:t>the </a:t>
            </a:r>
            <a:r>
              <a:rPr sz="900" b="1" i="1" dirty="0">
                <a:latin typeface="Carlito"/>
                <a:cs typeface="Carlito"/>
              </a:rPr>
              <a:t>Home </a:t>
            </a:r>
            <a:r>
              <a:rPr sz="900" i="1" spc="-5" dirty="0">
                <a:latin typeface="Carlito"/>
                <a:cs typeface="Carlito"/>
              </a:rPr>
              <a:t>and </a:t>
            </a:r>
            <a:r>
              <a:rPr sz="900" b="1" i="1" dirty="0">
                <a:latin typeface="Carlito"/>
                <a:cs typeface="Carlito"/>
              </a:rPr>
              <a:t>Insert</a:t>
            </a:r>
            <a:r>
              <a:rPr sz="900" b="1" i="1" spc="-130" dirty="0">
                <a:latin typeface="Carlito"/>
                <a:cs typeface="Carlito"/>
              </a:rPr>
              <a:t> </a:t>
            </a:r>
            <a:r>
              <a:rPr sz="900" i="1" spc="-5" dirty="0">
                <a:latin typeface="Carlito"/>
                <a:cs typeface="Carlito"/>
              </a:rPr>
              <a:t>menus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4838" y="242569"/>
            <a:ext cx="3860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FORMATTING </a:t>
            </a:r>
            <a:r>
              <a:rPr sz="3200" b="0" spc="-10" dirty="0">
                <a:latin typeface="Carlito"/>
                <a:cs typeface="Carlito"/>
              </a:rPr>
              <a:t>OPTIONS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78502" y="3070074"/>
            <a:ext cx="2867660" cy="3519170"/>
            <a:chOff x="4778502" y="3070074"/>
            <a:chExt cx="2867660" cy="3519170"/>
          </a:xfrm>
        </p:grpSpPr>
        <p:sp>
          <p:nvSpPr>
            <p:cNvPr id="5" name="object 5"/>
            <p:cNvSpPr/>
            <p:nvPr/>
          </p:nvSpPr>
          <p:spPr>
            <a:xfrm>
              <a:off x="4812707" y="3070074"/>
              <a:ext cx="1322239" cy="3518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4222" y="3081527"/>
              <a:ext cx="1252727" cy="34495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8502" y="5787389"/>
              <a:ext cx="1383791" cy="3430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16221" y="5825108"/>
              <a:ext cx="1261110" cy="220345"/>
            </a:xfrm>
            <a:custGeom>
              <a:avLst/>
              <a:gdLst/>
              <a:ahLst/>
              <a:cxnLst/>
              <a:rect l="l" t="t" r="r" b="b"/>
              <a:pathLst>
                <a:path w="1261110" h="220345">
                  <a:moveTo>
                    <a:pt x="0" y="220217"/>
                  </a:moveTo>
                  <a:lnTo>
                    <a:pt x="1261110" y="220217"/>
                  </a:lnTo>
                  <a:lnTo>
                    <a:pt x="1261110" y="0"/>
                  </a:lnTo>
                  <a:lnTo>
                    <a:pt x="0" y="0"/>
                  </a:lnTo>
                  <a:lnTo>
                    <a:pt x="0" y="220217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05058" y="4081908"/>
              <a:ext cx="1113578" cy="1372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4" y="4093463"/>
              <a:ext cx="1043940" cy="13030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9286" y="4058411"/>
              <a:ext cx="1166660" cy="14234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7005" y="4096130"/>
              <a:ext cx="1043940" cy="1301115"/>
            </a:xfrm>
            <a:custGeom>
              <a:avLst/>
              <a:gdLst/>
              <a:ahLst/>
              <a:cxnLst/>
              <a:rect l="l" t="t" r="r" b="b"/>
              <a:pathLst>
                <a:path w="1043940" h="1301114">
                  <a:moveTo>
                    <a:pt x="0" y="1300734"/>
                  </a:moveTo>
                  <a:lnTo>
                    <a:pt x="1043940" y="1300734"/>
                  </a:lnTo>
                  <a:lnTo>
                    <a:pt x="1043940" y="0"/>
                  </a:lnTo>
                  <a:lnTo>
                    <a:pt x="0" y="0"/>
                  </a:lnTo>
                  <a:lnTo>
                    <a:pt x="0" y="130073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6950" y="4093463"/>
              <a:ext cx="439420" cy="1951989"/>
            </a:xfrm>
            <a:custGeom>
              <a:avLst/>
              <a:gdLst/>
              <a:ahLst/>
              <a:cxnLst/>
              <a:rect l="l" t="t" r="r" b="b"/>
              <a:pathLst>
                <a:path w="439420" h="1951989">
                  <a:moveTo>
                    <a:pt x="0" y="1731810"/>
                  </a:moveTo>
                  <a:lnTo>
                    <a:pt x="439420" y="0"/>
                  </a:lnTo>
                </a:path>
                <a:path w="439420" h="1951989">
                  <a:moveTo>
                    <a:pt x="0" y="1951634"/>
                  </a:moveTo>
                  <a:lnTo>
                    <a:pt x="439420" y="1303020"/>
                  </a:lnTo>
                </a:path>
              </a:pathLst>
            </a:custGeom>
            <a:ln w="635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636507" y="3042666"/>
            <a:ext cx="2793365" cy="3574415"/>
            <a:chOff x="8636507" y="3042666"/>
            <a:chExt cx="2793365" cy="3574415"/>
          </a:xfrm>
        </p:grpSpPr>
        <p:sp>
          <p:nvSpPr>
            <p:cNvPr id="15" name="object 15"/>
            <p:cNvSpPr/>
            <p:nvPr/>
          </p:nvSpPr>
          <p:spPr>
            <a:xfrm>
              <a:off x="8670728" y="3070047"/>
              <a:ext cx="1323732" cy="25939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82227" y="3081528"/>
              <a:ext cx="1254252" cy="25245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7269" y="4050766"/>
              <a:ext cx="1383792" cy="3422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74988" y="4088511"/>
              <a:ext cx="1261110" cy="219710"/>
            </a:xfrm>
            <a:custGeom>
              <a:avLst/>
              <a:gdLst/>
              <a:ahLst/>
              <a:cxnLst/>
              <a:rect l="l" t="t" r="r" b="b"/>
              <a:pathLst>
                <a:path w="1261109" h="219710">
                  <a:moveTo>
                    <a:pt x="0" y="219456"/>
                  </a:moveTo>
                  <a:lnTo>
                    <a:pt x="1261109" y="219456"/>
                  </a:lnTo>
                  <a:lnTo>
                    <a:pt x="1261109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36507" y="4322826"/>
              <a:ext cx="1383792" cy="3430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74226" y="4360544"/>
              <a:ext cx="1261110" cy="220345"/>
            </a:xfrm>
            <a:custGeom>
              <a:avLst/>
              <a:gdLst/>
              <a:ahLst/>
              <a:cxnLst/>
              <a:rect l="l" t="t" r="r" b="b"/>
              <a:pathLst>
                <a:path w="1261109" h="220345">
                  <a:moveTo>
                    <a:pt x="0" y="220217"/>
                  </a:moveTo>
                  <a:lnTo>
                    <a:pt x="1261109" y="220217"/>
                  </a:lnTo>
                  <a:lnTo>
                    <a:pt x="1261109" y="0"/>
                  </a:lnTo>
                  <a:lnTo>
                    <a:pt x="0" y="0"/>
                  </a:lnTo>
                  <a:lnTo>
                    <a:pt x="0" y="22021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80685" y="3070056"/>
              <a:ext cx="1011991" cy="146312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92155" y="3081528"/>
              <a:ext cx="942594" cy="13936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54817" y="3042666"/>
              <a:ext cx="1059954" cy="15179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92536" y="3080385"/>
              <a:ext cx="937260" cy="1395730"/>
            </a:xfrm>
            <a:custGeom>
              <a:avLst/>
              <a:gdLst/>
              <a:ahLst/>
              <a:cxnLst/>
              <a:rect l="l" t="t" r="r" b="b"/>
              <a:pathLst>
                <a:path w="937259" h="1395729">
                  <a:moveTo>
                    <a:pt x="0" y="1395221"/>
                  </a:moveTo>
                  <a:lnTo>
                    <a:pt x="937259" y="1395221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139522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34955" y="3080004"/>
              <a:ext cx="452120" cy="1397000"/>
            </a:xfrm>
            <a:custGeom>
              <a:avLst/>
              <a:gdLst/>
              <a:ahLst/>
              <a:cxnLst/>
              <a:rect l="l" t="t" r="r" b="b"/>
              <a:pathLst>
                <a:path w="452120" h="1397000">
                  <a:moveTo>
                    <a:pt x="0" y="1008126"/>
                  </a:moveTo>
                  <a:lnTo>
                    <a:pt x="452120" y="0"/>
                  </a:lnTo>
                </a:path>
                <a:path w="452120" h="1397000">
                  <a:moveTo>
                    <a:pt x="3048" y="1240536"/>
                  </a:moveTo>
                  <a:lnTo>
                    <a:pt x="452120" y="1396619"/>
                  </a:lnTo>
                </a:path>
              </a:pathLst>
            </a:custGeom>
            <a:ln w="635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80626" y="4928536"/>
              <a:ext cx="1021277" cy="16606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92155" y="4940045"/>
              <a:ext cx="951738" cy="15910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54817" y="4902733"/>
              <a:ext cx="1074432" cy="171373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92536" y="4940426"/>
              <a:ext cx="951865" cy="1591310"/>
            </a:xfrm>
            <a:custGeom>
              <a:avLst/>
              <a:gdLst/>
              <a:ahLst/>
              <a:cxnLst/>
              <a:rect l="l" t="t" r="r" b="b"/>
              <a:pathLst>
                <a:path w="951865" h="1591309">
                  <a:moveTo>
                    <a:pt x="0" y="1591056"/>
                  </a:moveTo>
                  <a:lnTo>
                    <a:pt x="951738" y="1591056"/>
                  </a:lnTo>
                  <a:lnTo>
                    <a:pt x="951738" y="0"/>
                  </a:lnTo>
                  <a:lnTo>
                    <a:pt x="0" y="0"/>
                  </a:lnTo>
                  <a:lnTo>
                    <a:pt x="0" y="15910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41051" y="4363974"/>
              <a:ext cx="446405" cy="2167255"/>
            </a:xfrm>
            <a:custGeom>
              <a:avLst/>
              <a:gdLst/>
              <a:ahLst/>
              <a:cxnLst/>
              <a:rect l="l" t="t" r="r" b="b"/>
              <a:pathLst>
                <a:path w="446404" h="2167254">
                  <a:moveTo>
                    <a:pt x="0" y="0"/>
                  </a:moveTo>
                  <a:lnTo>
                    <a:pt x="445770" y="575818"/>
                  </a:lnTo>
                </a:path>
                <a:path w="446404" h="2167254">
                  <a:moveTo>
                    <a:pt x="762" y="227837"/>
                  </a:moveTo>
                  <a:lnTo>
                    <a:pt x="446404" y="2167140"/>
                  </a:lnTo>
                </a:path>
              </a:pathLst>
            </a:custGeom>
            <a:ln w="635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65987" y="3070074"/>
            <a:ext cx="2830195" cy="3519170"/>
            <a:chOff x="665987" y="3070074"/>
            <a:chExt cx="2830195" cy="3519170"/>
          </a:xfrm>
        </p:grpSpPr>
        <p:sp>
          <p:nvSpPr>
            <p:cNvPr id="32" name="object 32"/>
            <p:cNvSpPr/>
            <p:nvPr/>
          </p:nvSpPr>
          <p:spPr>
            <a:xfrm>
              <a:off x="702525" y="3070074"/>
              <a:ext cx="1326718" cy="35189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993" y="3081527"/>
              <a:ext cx="1257300" cy="34495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987" y="4056125"/>
              <a:ext cx="1373886" cy="33007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3706" y="4093844"/>
              <a:ext cx="1251585" cy="207645"/>
            </a:xfrm>
            <a:custGeom>
              <a:avLst/>
              <a:gdLst/>
              <a:ahLst/>
              <a:cxnLst/>
              <a:rect l="l" t="t" r="r" b="b"/>
              <a:pathLst>
                <a:path w="1251585" h="207645">
                  <a:moveTo>
                    <a:pt x="0" y="207263"/>
                  </a:moveTo>
                  <a:lnTo>
                    <a:pt x="1251204" y="207263"/>
                  </a:lnTo>
                  <a:lnTo>
                    <a:pt x="1251204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97101" y="3548574"/>
              <a:ext cx="1071710" cy="216729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08681" y="3560063"/>
              <a:ext cx="1002030" cy="20977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9058" y="3515105"/>
              <a:ext cx="1127023" cy="222808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06777" y="3552824"/>
              <a:ext cx="1004569" cy="2105660"/>
            </a:xfrm>
            <a:custGeom>
              <a:avLst/>
              <a:gdLst/>
              <a:ahLst/>
              <a:cxnLst/>
              <a:rect l="l" t="t" r="r" b="b"/>
              <a:pathLst>
                <a:path w="1004570" h="2105660">
                  <a:moveTo>
                    <a:pt x="0" y="2105406"/>
                  </a:moveTo>
                  <a:lnTo>
                    <a:pt x="1004315" y="2105406"/>
                  </a:lnTo>
                  <a:lnTo>
                    <a:pt x="1004315" y="0"/>
                  </a:lnTo>
                  <a:lnTo>
                    <a:pt x="0" y="0"/>
                  </a:lnTo>
                  <a:lnTo>
                    <a:pt x="0" y="210540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4529" y="3557777"/>
              <a:ext cx="451484" cy="2107565"/>
            </a:xfrm>
            <a:custGeom>
              <a:avLst/>
              <a:gdLst/>
              <a:ahLst/>
              <a:cxnLst/>
              <a:rect l="l" t="t" r="r" b="b"/>
              <a:pathLst>
                <a:path w="451485" h="2107565">
                  <a:moveTo>
                    <a:pt x="0" y="535686"/>
                  </a:moveTo>
                  <a:lnTo>
                    <a:pt x="451484" y="0"/>
                  </a:lnTo>
                </a:path>
                <a:path w="451485" h="2107565">
                  <a:moveTo>
                    <a:pt x="8381" y="750570"/>
                  </a:moveTo>
                  <a:lnTo>
                    <a:pt x="451484" y="2107349"/>
                  </a:lnTo>
                </a:path>
              </a:pathLst>
            </a:custGeom>
            <a:ln w="635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14122" y="1289972"/>
            <a:ext cx="2897505" cy="1417320"/>
            <a:chOff x="614122" y="1289972"/>
            <a:chExt cx="2897505" cy="1417320"/>
          </a:xfrm>
        </p:grpSpPr>
        <p:sp>
          <p:nvSpPr>
            <p:cNvPr id="42" name="object 42"/>
            <p:cNvSpPr/>
            <p:nvPr/>
          </p:nvSpPr>
          <p:spPr>
            <a:xfrm>
              <a:off x="614122" y="1289972"/>
              <a:ext cx="2897223" cy="141674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5602" y="1301495"/>
              <a:ext cx="2827782" cy="134721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940010" y="1289965"/>
            <a:ext cx="2284730" cy="1416050"/>
            <a:chOff x="4940010" y="1289965"/>
            <a:chExt cx="2284730" cy="1416050"/>
          </a:xfrm>
        </p:grpSpPr>
        <p:sp>
          <p:nvSpPr>
            <p:cNvPr id="45" name="object 45"/>
            <p:cNvSpPr/>
            <p:nvPr/>
          </p:nvSpPr>
          <p:spPr>
            <a:xfrm>
              <a:off x="4940010" y="1289965"/>
              <a:ext cx="2284548" cy="141599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1476" y="1301495"/>
              <a:ext cx="2215133" cy="134645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9061660" y="1297642"/>
            <a:ext cx="2146935" cy="1408430"/>
            <a:chOff x="9061660" y="1297642"/>
            <a:chExt cx="2146935" cy="1408430"/>
          </a:xfrm>
        </p:grpSpPr>
        <p:sp>
          <p:nvSpPr>
            <p:cNvPr id="48" name="object 48"/>
            <p:cNvSpPr/>
            <p:nvPr/>
          </p:nvSpPr>
          <p:spPr>
            <a:xfrm>
              <a:off x="9061660" y="1297642"/>
              <a:ext cx="2146640" cy="140826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73133" y="1309116"/>
              <a:ext cx="2077212" cy="1338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35686" y="2776727"/>
            <a:ext cx="3125470" cy="202565"/>
            <a:chOff x="535686" y="2776727"/>
            <a:chExt cx="3125470" cy="202565"/>
          </a:xfrm>
        </p:grpSpPr>
        <p:sp>
          <p:nvSpPr>
            <p:cNvPr id="51" name="object 51"/>
            <p:cNvSpPr/>
            <p:nvPr/>
          </p:nvSpPr>
          <p:spPr>
            <a:xfrm>
              <a:off x="537932" y="2788677"/>
              <a:ext cx="3122754" cy="19050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5211" y="2786252"/>
              <a:ext cx="3061970" cy="127000"/>
            </a:xfrm>
            <a:custGeom>
              <a:avLst/>
              <a:gdLst/>
              <a:ahLst/>
              <a:cxnLst/>
              <a:rect l="l" t="t" r="r" b="b"/>
              <a:pathLst>
                <a:path w="3061970" h="127000">
                  <a:moveTo>
                    <a:pt x="3061716" y="0"/>
                  </a:moveTo>
                  <a:lnTo>
                    <a:pt x="3054673" y="24616"/>
                  </a:lnTo>
                  <a:lnTo>
                    <a:pt x="3035474" y="44719"/>
                  </a:lnTo>
                  <a:lnTo>
                    <a:pt x="3007012" y="58275"/>
                  </a:lnTo>
                  <a:lnTo>
                    <a:pt x="2972180" y="63246"/>
                  </a:lnTo>
                  <a:lnTo>
                    <a:pt x="826516" y="63246"/>
                  </a:lnTo>
                  <a:lnTo>
                    <a:pt x="791630" y="68216"/>
                  </a:lnTo>
                  <a:lnTo>
                    <a:pt x="763174" y="81772"/>
                  </a:lnTo>
                  <a:lnTo>
                    <a:pt x="744005" y="101875"/>
                  </a:lnTo>
                  <a:lnTo>
                    <a:pt x="736980" y="126492"/>
                  </a:lnTo>
                  <a:lnTo>
                    <a:pt x="729931" y="101875"/>
                  </a:lnTo>
                  <a:lnTo>
                    <a:pt x="710711" y="81772"/>
                  </a:lnTo>
                  <a:lnTo>
                    <a:pt x="682213" y="68216"/>
                  </a:lnTo>
                  <a:lnTo>
                    <a:pt x="647331" y="63246"/>
                  </a:lnTo>
                  <a:lnTo>
                    <a:pt x="89598" y="63246"/>
                  </a:lnTo>
                  <a:lnTo>
                    <a:pt x="54724" y="58275"/>
                  </a:lnTo>
                  <a:lnTo>
                    <a:pt x="26244" y="44719"/>
                  </a:lnTo>
                  <a:lnTo>
                    <a:pt x="7041" y="246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862321" y="2779014"/>
            <a:ext cx="2499360" cy="201295"/>
            <a:chOff x="4862321" y="2779014"/>
            <a:chExt cx="2499360" cy="201295"/>
          </a:xfrm>
        </p:grpSpPr>
        <p:sp>
          <p:nvSpPr>
            <p:cNvPr id="54" name="object 54"/>
            <p:cNvSpPr/>
            <p:nvPr/>
          </p:nvSpPr>
          <p:spPr>
            <a:xfrm>
              <a:off x="4864461" y="2790836"/>
              <a:ext cx="2496605" cy="18908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71846" y="2788539"/>
              <a:ext cx="2435860" cy="124460"/>
            </a:xfrm>
            <a:custGeom>
              <a:avLst/>
              <a:gdLst/>
              <a:ahLst/>
              <a:cxnLst/>
              <a:rect l="l" t="t" r="r" b="b"/>
              <a:pathLst>
                <a:path w="2435859" h="124460">
                  <a:moveTo>
                    <a:pt x="2435352" y="0"/>
                  </a:moveTo>
                  <a:lnTo>
                    <a:pt x="2428440" y="24169"/>
                  </a:lnTo>
                  <a:lnTo>
                    <a:pt x="2409586" y="43910"/>
                  </a:lnTo>
                  <a:lnTo>
                    <a:pt x="2381613" y="57221"/>
                  </a:lnTo>
                  <a:lnTo>
                    <a:pt x="2347341" y="62102"/>
                  </a:lnTo>
                  <a:lnTo>
                    <a:pt x="792733" y="62102"/>
                  </a:lnTo>
                  <a:lnTo>
                    <a:pt x="758461" y="66984"/>
                  </a:lnTo>
                  <a:lnTo>
                    <a:pt x="730488" y="80295"/>
                  </a:lnTo>
                  <a:lnTo>
                    <a:pt x="711634" y="100036"/>
                  </a:lnTo>
                  <a:lnTo>
                    <a:pt x="704723" y="124206"/>
                  </a:lnTo>
                  <a:lnTo>
                    <a:pt x="697811" y="100036"/>
                  </a:lnTo>
                  <a:lnTo>
                    <a:pt x="678957" y="80295"/>
                  </a:lnTo>
                  <a:lnTo>
                    <a:pt x="650984" y="66984"/>
                  </a:lnTo>
                  <a:lnTo>
                    <a:pt x="616712" y="62102"/>
                  </a:lnTo>
                  <a:lnTo>
                    <a:pt x="88011" y="62102"/>
                  </a:lnTo>
                  <a:lnTo>
                    <a:pt x="53738" y="57221"/>
                  </a:lnTo>
                  <a:lnTo>
                    <a:pt x="25765" y="43910"/>
                  </a:lnTo>
                  <a:lnTo>
                    <a:pt x="6911" y="2416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884919" y="2779014"/>
            <a:ext cx="2499360" cy="201295"/>
            <a:chOff x="8884919" y="2779014"/>
            <a:chExt cx="2499360" cy="201295"/>
          </a:xfrm>
        </p:grpSpPr>
        <p:sp>
          <p:nvSpPr>
            <p:cNvPr id="57" name="object 57"/>
            <p:cNvSpPr/>
            <p:nvPr/>
          </p:nvSpPr>
          <p:spPr>
            <a:xfrm>
              <a:off x="8887058" y="2790836"/>
              <a:ext cx="2496605" cy="18908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94444" y="2788539"/>
              <a:ext cx="2435860" cy="124460"/>
            </a:xfrm>
            <a:custGeom>
              <a:avLst/>
              <a:gdLst/>
              <a:ahLst/>
              <a:cxnLst/>
              <a:rect l="l" t="t" r="r" b="b"/>
              <a:pathLst>
                <a:path w="2435859" h="124460">
                  <a:moveTo>
                    <a:pt x="2435352" y="0"/>
                  </a:moveTo>
                  <a:lnTo>
                    <a:pt x="2428440" y="24169"/>
                  </a:lnTo>
                  <a:lnTo>
                    <a:pt x="2409586" y="43910"/>
                  </a:lnTo>
                  <a:lnTo>
                    <a:pt x="2381613" y="57221"/>
                  </a:lnTo>
                  <a:lnTo>
                    <a:pt x="2347340" y="62102"/>
                  </a:lnTo>
                  <a:lnTo>
                    <a:pt x="792733" y="62102"/>
                  </a:lnTo>
                  <a:lnTo>
                    <a:pt x="758461" y="66984"/>
                  </a:lnTo>
                  <a:lnTo>
                    <a:pt x="730488" y="80295"/>
                  </a:lnTo>
                  <a:lnTo>
                    <a:pt x="711634" y="100036"/>
                  </a:lnTo>
                  <a:lnTo>
                    <a:pt x="704723" y="124206"/>
                  </a:lnTo>
                  <a:lnTo>
                    <a:pt x="697811" y="100036"/>
                  </a:lnTo>
                  <a:lnTo>
                    <a:pt x="678957" y="80295"/>
                  </a:lnTo>
                  <a:lnTo>
                    <a:pt x="650984" y="66984"/>
                  </a:lnTo>
                  <a:lnTo>
                    <a:pt x="616711" y="62102"/>
                  </a:lnTo>
                  <a:lnTo>
                    <a:pt x="88010" y="62102"/>
                  </a:lnTo>
                  <a:lnTo>
                    <a:pt x="53738" y="57221"/>
                  </a:lnTo>
                  <a:lnTo>
                    <a:pt x="25765" y="43910"/>
                  </a:lnTo>
                  <a:lnTo>
                    <a:pt x="6911" y="2416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4114800" y="1159763"/>
            <a:ext cx="0" cy="5546090"/>
          </a:xfrm>
          <a:custGeom>
            <a:avLst/>
            <a:gdLst/>
            <a:ahLst/>
            <a:cxnLst/>
            <a:rect l="l" t="t" r="r" b="b"/>
            <a:pathLst>
              <a:path h="5546090">
                <a:moveTo>
                  <a:pt x="0" y="0"/>
                </a:moveTo>
                <a:lnTo>
                  <a:pt x="0" y="554567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02345" y="1159763"/>
            <a:ext cx="0" cy="5546090"/>
          </a:xfrm>
          <a:custGeom>
            <a:avLst/>
            <a:gdLst/>
            <a:ahLst/>
            <a:cxnLst/>
            <a:rect l="l" t="t" r="r" b="b"/>
            <a:pathLst>
              <a:path h="5546090">
                <a:moveTo>
                  <a:pt x="0" y="0"/>
                </a:moveTo>
                <a:lnTo>
                  <a:pt x="0" y="554567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7439" y="1064260"/>
            <a:ext cx="1924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Carlito"/>
                <a:cs typeface="Carlito"/>
              </a:rPr>
              <a:t>Example: </a:t>
            </a:r>
            <a:r>
              <a:rPr sz="1200" b="1" i="1" dirty="0">
                <a:latin typeface="Carlito"/>
                <a:cs typeface="Carlito"/>
              </a:rPr>
              <a:t>Line &amp; </a:t>
            </a:r>
            <a:r>
              <a:rPr sz="1200" b="1" i="1" spc="-5" dirty="0">
                <a:latin typeface="Carlito"/>
                <a:cs typeface="Carlito"/>
              </a:rPr>
              <a:t>Column</a:t>
            </a:r>
            <a:r>
              <a:rPr sz="1200" b="1" i="1" spc="25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Chart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40502" y="1064260"/>
            <a:ext cx="10515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Carlito"/>
                <a:cs typeface="Carlito"/>
              </a:rPr>
              <a:t>Example:</a:t>
            </a:r>
            <a:r>
              <a:rPr sz="1200" i="1" spc="-50" dirty="0">
                <a:latin typeface="Carlito"/>
                <a:cs typeface="Carlito"/>
              </a:rPr>
              <a:t> </a:t>
            </a:r>
            <a:r>
              <a:rPr sz="1200" b="1" i="1" dirty="0">
                <a:latin typeface="Carlito"/>
                <a:cs typeface="Carlito"/>
              </a:rPr>
              <a:t>Matrix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370821" y="1064260"/>
            <a:ext cx="13970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Carlito"/>
                <a:cs typeface="Carlito"/>
              </a:rPr>
              <a:t>Example: </a:t>
            </a:r>
            <a:r>
              <a:rPr sz="1200" b="1" i="1" spc="-5" dirty="0">
                <a:latin typeface="Carlito"/>
                <a:cs typeface="Carlito"/>
              </a:rPr>
              <a:t>Donut Chart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818" y="1342619"/>
            <a:ext cx="11282045" cy="4898390"/>
            <a:chOff x="448818" y="1342619"/>
            <a:chExt cx="11282045" cy="4898390"/>
          </a:xfrm>
        </p:grpSpPr>
        <p:sp>
          <p:nvSpPr>
            <p:cNvPr id="3" name="object 3"/>
            <p:cNvSpPr/>
            <p:nvPr/>
          </p:nvSpPr>
          <p:spPr>
            <a:xfrm>
              <a:off x="470147" y="1342619"/>
              <a:ext cx="3098305" cy="41758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1584" y="1354074"/>
              <a:ext cx="3028950" cy="4106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818" y="2087892"/>
              <a:ext cx="1674114" cy="8038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6537" y="2125599"/>
              <a:ext cx="1551940" cy="681355"/>
            </a:xfrm>
            <a:custGeom>
              <a:avLst/>
              <a:gdLst/>
              <a:ahLst/>
              <a:cxnLst/>
              <a:rect l="l" t="t" r="r" b="b"/>
              <a:pathLst>
                <a:path w="1551939" h="681355">
                  <a:moveTo>
                    <a:pt x="0" y="681227"/>
                  </a:moveTo>
                  <a:lnTo>
                    <a:pt x="1551432" y="681227"/>
                  </a:lnTo>
                  <a:lnTo>
                    <a:pt x="1551432" y="0"/>
                  </a:lnTo>
                  <a:lnTo>
                    <a:pt x="0" y="0"/>
                  </a:lnTo>
                  <a:lnTo>
                    <a:pt x="0" y="68122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9226" y="4353883"/>
              <a:ext cx="1652139" cy="11669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0718" y="4365498"/>
              <a:ext cx="1582674" cy="1097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76758" y="4354024"/>
              <a:ext cx="1605749" cy="1886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88296" y="4365498"/>
              <a:ext cx="1536192" cy="18173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51991" y="4353992"/>
              <a:ext cx="1652139" cy="14868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3484" y="4365498"/>
              <a:ext cx="1582674" cy="14173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33232" y="4353991"/>
              <a:ext cx="1646892" cy="14593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4768" y="4365498"/>
              <a:ext cx="1577339" cy="13898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94971" y="4034123"/>
              <a:ext cx="7635264" cy="305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2227" y="4068698"/>
              <a:ext cx="7560945" cy="212090"/>
            </a:xfrm>
            <a:custGeom>
              <a:avLst/>
              <a:gdLst/>
              <a:ahLst/>
              <a:cxnLst/>
              <a:rect l="l" t="t" r="r" b="b"/>
              <a:pathLst>
                <a:path w="7560945" h="212089">
                  <a:moveTo>
                    <a:pt x="0" y="211836"/>
                  </a:moveTo>
                  <a:lnTo>
                    <a:pt x="11791" y="170586"/>
                  </a:lnTo>
                  <a:lnTo>
                    <a:pt x="43942" y="136921"/>
                  </a:lnTo>
                  <a:lnTo>
                    <a:pt x="91618" y="114234"/>
                  </a:lnTo>
                  <a:lnTo>
                    <a:pt x="149987" y="105918"/>
                  </a:lnTo>
                  <a:lnTo>
                    <a:pt x="3694176" y="105918"/>
                  </a:lnTo>
                  <a:lnTo>
                    <a:pt x="3752544" y="97601"/>
                  </a:lnTo>
                  <a:lnTo>
                    <a:pt x="3800221" y="74914"/>
                  </a:lnTo>
                  <a:lnTo>
                    <a:pt x="3832371" y="41249"/>
                  </a:lnTo>
                  <a:lnTo>
                    <a:pt x="3844163" y="0"/>
                  </a:lnTo>
                  <a:lnTo>
                    <a:pt x="3855954" y="41249"/>
                  </a:lnTo>
                  <a:lnTo>
                    <a:pt x="3888104" y="74914"/>
                  </a:lnTo>
                  <a:lnTo>
                    <a:pt x="3935781" y="97601"/>
                  </a:lnTo>
                  <a:lnTo>
                    <a:pt x="3994150" y="105918"/>
                  </a:lnTo>
                  <a:lnTo>
                    <a:pt x="7410577" y="105918"/>
                  </a:lnTo>
                  <a:lnTo>
                    <a:pt x="7468945" y="114234"/>
                  </a:lnTo>
                  <a:lnTo>
                    <a:pt x="7516622" y="136921"/>
                  </a:lnTo>
                  <a:lnTo>
                    <a:pt x="7548772" y="170586"/>
                  </a:lnTo>
                  <a:lnTo>
                    <a:pt x="7560564" y="211836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453635" y="242569"/>
            <a:ext cx="32810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5" dirty="0">
                <a:latin typeface="Carlito"/>
                <a:cs typeface="Carlito"/>
              </a:rPr>
              <a:t>FILTERING</a:t>
            </a:r>
            <a:r>
              <a:rPr sz="3200" b="0" spc="-15" dirty="0">
                <a:latin typeface="Carlito"/>
                <a:cs typeface="Carlito"/>
              </a:rPr>
              <a:t> </a:t>
            </a:r>
            <a:r>
              <a:rPr sz="3200" b="0" spc="-10" dirty="0">
                <a:latin typeface="Carlito"/>
                <a:cs typeface="Carlito"/>
              </a:rPr>
              <a:t>OPTIONS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3965" y="5484114"/>
            <a:ext cx="882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Carlito"/>
                <a:cs typeface="Carlito"/>
              </a:rPr>
              <a:t>Basic</a:t>
            </a:r>
            <a:r>
              <a:rPr sz="1200" b="1" i="1" spc="-50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Options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2935" y="5777991"/>
            <a:ext cx="914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35" dirty="0">
                <a:latin typeface="Carlito"/>
                <a:cs typeface="Carlito"/>
              </a:rPr>
              <a:t>Top </a:t>
            </a:r>
            <a:r>
              <a:rPr sz="1200" b="1" i="1" dirty="0">
                <a:latin typeface="Carlito"/>
                <a:cs typeface="Carlito"/>
              </a:rPr>
              <a:t>N</a:t>
            </a:r>
            <a:r>
              <a:rPr sz="1200" b="1" i="1" spc="-20" dirty="0">
                <a:latin typeface="Carlito"/>
                <a:cs typeface="Carlito"/>
              </a:rPr>
              <a:t> </a:t>
            </a:r>
            <a:r>
              <a:rPr sz="1200" b="1" i="1" spc="-5" dirty="0">
                <a:latin typeface="Carlito"/>
                <a:cs typeface="Carlito"/>
              </a:rPr>
              <a:t>Options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3288" y="5808217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Carlito"/>
                <a:cs typeface="Carlito"/>
              </a:rPr>
              <a:t>Advanced</a:t>
            </a:r>
            <a:r>
              <a:rPr sz="1200" b="1" i="1" spc="-15" dirty="0">
                <a:latin typeface="Carlito"/>
                <a:cs typeface="Carlito"/>
              </a:rPr>
              <a:t> </a:t>
            </a:r>
            <a:r>
              <a:rPr sz="1200" i="1" spc="-15" dirty="0">
                <a:latin typeface="Carlito"/>
                <a:cs typeface="Carlito"/>
              </a:rPr>
              <a:t>(Values)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47630" y="6223253"/>
            <a:ext cx="1026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Carlito"/>
                <a:cs typeface="Carlito"/>
              </a:rPr>
              <a:t>Advanced</a:t>
            </a:r>
            <a:r>
              <a:rPr sz="1200" b="1" i="1" spc="-25" dirty="0">
                <a:latin typeface="Carlito"/>
                <a:cs typeface="Carlito"/>
              </a:rPr>
              <a:t> </a:t>
            </a:r>
            <a:r>
              <a:rPr sz="1200" i="1" spc="-25" dirty="0">
                <a:latin typeface="Carlito"/>
                <a:cs typeface="Carlito"/>
              </a:rPr>
              <a:t>(Text)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7338" y="1041908"/>
            <a:ext cx="7906384" cy="2854960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2400" spc="-10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2400" spc="-1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2400" b="1" spc="-10" dirty="0">
                <a:solidFill>
                  <a:srgbClr val="252525"/>
                </a:solidFill>
                <a:latin typeface="Carlito"/>
                <a:cs typeface="Carlito"/>
              </a:rPr>
              <a:t>four </a:t>
            </a:r>
            <a:r>
              <a:rPr sz="2400" b="1" dirty="0">
                <a:solidFill>
                  <a:srgbClr val="252525"/>
                </a:solidFill>
                <a:latin typeface="Carlito"/>
                <a:cs typeface="Carlito"/>
              </a:rPr>
              <a:t>(x4) 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2400" spc="-10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240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2400" spc="-20" dirty="0">
                <a:solidFill>
                  <a:srgbClr val="252525"/>
                </a:solidFill>
                <a:latin typeface="Carlito"/>
                <a:cs typeface="Carlito"/>
              </a:rPr>
              <a:t>Power </a:t>
            </a:r>
            <a:r>
              <a:rPr sz="2400" dirty="0">
                <a:solidFill>
                  <a:srgbClr val="252525"/>
                </a:solidFill>
                <a:latin typeface="Carlito"/>
                <a:cs typeface="Carlito"/>
              </a:rPr>
              <a:t>BI</a:t>
            </a:r>
            <a:r>
              <a:rPr sz="240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Carlito"/>
                <a:cs typeface="Carlito"/>
              </a:rPr>
              <a:t>reports:</a:t>
            </a:r>
            <a:endParaRPr sz="24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Visual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Level: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Applies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only </a:t>
            </a:r>
            <a:r>
              <a:rPr sz="1700" spc="-15" dirty="0">
                <a:solidFill>
                  <a:srgbClr val="585858"/>
                </a:solidFill>
                <a:latin typeface="Carlito"/>
                <a:cs typeface="Carlito"/>
              </a:rPr>
              <a:t>to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the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specific visual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in </a:t>
            </a:r>
            <a:r>
              <a:rPr sz="1700" dirty="0">
                <a:solidFill>
                  <a:srgbClr val="585858"/>
                </a:solidFill>
                <a:latin typeface="Carlito"/>
                <a:cs typeface="Carlito"/>
              </a:rPr>
              <a:t>which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it is</a:t>
            </a:r>
            <a:r>
              <a:rPr sz="1700" spc="8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defined</a:t>
            </a:r>
            <a:endParaRPr sz="17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1800" b="1" spc="-15" dirty="0">
                <a:solidFill>
                  <a:srgbClr val="252525"/>
                </a:solidFill>
                <a:latin typeface="Carlito"/>
                <a:cs typeface="Carlito"/>
              </a:rPr>
              <a:t>Page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Level: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Applies </a:t>
            </a:r>
            <a:r>
              <a:rPr sz="1700" spc="-15" dirty="0">
                <a:solidFill>
                  <a:srgbClr val="585858"/>
                </a:solidFill>
                <a:latin typeface="Carlito"/>
                <a:cs typeface="Carlito"/>
              </a:rPr>
              <a:t>to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all </a:t>
            </a:r>
            <a:r>
              <a:rPr sz="1700" b="1" i="1" spc="-10" dirty="0">
                <a:solidFill>
                  <a:srgbClr val="585858"/>
                </a:solidFill>
                <a:latin typeface="Carlito"/>
                <a:cs typeface="Carlito"/>
              </a:rPr>
              <a:t>visuals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on the specific page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in which it is</a:t>
            </a:r>
            <a:r>
              <a:rPr sz="1700" spc="19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defined</a:t>
            </a:r>
            <a:endParaRPr sz="17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Report Level: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Applies </a:t>
            </a:r>
            <a:r>
              <a:rPr sz="1700" spc="-15" dirty="0">
                <a:solidFill>
                  <a:srgbClr val="585858"/>
                </a:solidFill>
                <a:latin typeface="Carlito"/>
                <a:cs typeface="Carlito"/>
              </a:rPr>
              <a:t>to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all </a:t>
            </a:r>
            <a:r>
              <a:rPr sz="1700" b="1" i="1" spc="-10" dirty="0">
                <a:solidFill>
                  <a:srgbClr val="585858"/>
                </a:solidFill>
                <a:latin typeface="Carlito"/>
                <a:cs typeface="Carlito"/>
              </a:rPr>
              <a:t>visuals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across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all pages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of the</a:t>
            </a:r>
            <a:r>
              <a:rPr sz="1700" spc="135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report</a:t>
            </a:r>
            <a:endParaRPr sz="170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Drill through: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Applies </a:t>
            </a:r>
            <a:r>
              <a:rPr sz="1700" spc="-15" dirty="0">
                <a:solidFill>
                  <a:srgbClr val="585858"/>
                </a:solidFill>
                <a:latin typeface="Carlito"/>
                <a:cs typeface="Carlito"/>
              </a:rPr>
              <a:t>to </a:t>
            </a:r>
            <a:r>
              <a:rPr sz="1700" b="1" i="1" spc="-5" dirty="0">
                <a:solidFill>
                  <a:srgbClr val="585858"/>
                </a:solidFill>
                <a:latin typeface="Carlito"/>
                <a:cs typeface="Carlito"/>
              </a:rPr>
              <a:t>specific pages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, and </a:t>
            </a:r>
            <a:r>
              <a:rPr sz="1700" b="1" i="1" spc="-10" dirty="0">
                <a:solidFill>
                  <a:srgbClr val="585858"/>
                </a:solidFill>
                <a:latin typeface="Carlito"/>
                <a:cs typeface="Carlito"/>
              </a:rPr>
              <a:t>updates </a:t>
            </a:r>
            <a:r>
              <a:rPr sz="1700" spc="-5" dirty="0">
                <a:solidFill>
                  <a:srgbClr val="585858"/>
                </a:solidFill>
                <a:latin typeface="Carlito"/>
                <a:cs typeface="Carlito"/>
              </a:rPr>
              <a:t>based on the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item</a:t>
            </a:r>
            <a:r>
              <a:rPr sz="1700" spc="140" dirty="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Carlito"/>
                <a:cs typeface="Carlito"/>
              </a:rPr>
              <a:t>clicked</a:t>
            </a:r>
            <a:endParaRPr sz="17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323215" algn="ctr">
              <a:lnSpc>
                <a:spcPct val="100000"/>
              </a:lnSpc>
              <a:spcBef>
                <a:spcPts val="1585"/>
              </a:spcBef>
            </a:pPr>
            <a:r>
              <a:rPr sz="1400" b="1" i="1" spc="-5" dirty="0">
                <a:latin typeface="Carlito"/>
                <a:cs typeface="Carlito"/>
              </a:rPr>
              <a:t>Filter settings include Basic, Advanced, and </a:t>
            </a:r>
            <a:r>
              <a:rPr sz="1400" b="1" i="1" spc="-40" dirty="0">
                <a:latin typeface="Carlito"/>
                <a:cs typeface="Carlito"/>
              </a:rPr>
              <a:t>Top </a:t>
            </a:r>
            <a:r>
              <a:rPr sz="1400" b="1" i="1" spc="-5" dirty="0">
                <a:latin typeface="Carlito"/>
                <a:cs typeface="Carlito"/>
              </a:rPr>
              <a:t>N</a:t>
            </a:r>
            <a:r>
              <a:rPr sz="1400" b="1" i="1" spc="65" dirty="0">
                <a:latin typeface="Carlito"/>
                <a:cs typeface="Carlito"/>
              </a:rPr>
              <a:t> </a:t>
            </a:r>
            <a:r>
              <a:rPr sz="1400" b="1" i="1" spc="-5" dirty="0">
                <a:latin typeface="Carlito"/>
                <a:cs typeface="Carlito"/>
              </a:rPr>
              <a:t>options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48704"/>
            <a:ext cx="4498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Carlito"/>
                <a:cs typeface="Carlito"/>
              </a:rPr>
              <a:t>*In the </a:t>
            </a:r>
            <a:r>
              <a:rPr sz="900" i="1" spc="-5" dirty="0">
                <a:latin typeface="Carlito"/>
                <a:cs typeface="Carlito"/>
              </a:rPr>
              <a:t>newest versions of Power </a:t>
            </a:r>
            <a:r>
              <a:rPr sz="900" i="1" dirty="0">
                <a:latin typeface="Carlito"/>
                <a:cs typeface="Carlito"/>
              </a:rPr>
              <a:t>BI, these </a:t>
            </a:r>
            <a:r>
              <a:rPr sz="900" i="1" spc="-5" dirty="0">
                <a:latin typeface="Carlito"/>
                <a:cs typeface="Carlito"/>
              </a:rPr>
              <a:t>tools can be found </a:t>
            </a:r>
            <a:r>
              <a:rPr sz="900" i="1" dirty="0">
                <a:latin typeface="Carlito"/>
                <a:cs typeface="Carlito"/>
              </a:rPr>
              <a:t>in </a:t>
            </a:r>
            <a:r>
              <a:rPr sz="900" i="1" spc="-5" dirty="0">
                <a:latin typeface="Carlito"/>
                <a:cs typeface="Carlito"/>
              </a:rPr>
              <a:t>both </a:t>
            </a:r>
            <a:r>
              <a:rPr sz="900" i="1" dirty="0">
                <a:latin typeface="Carlito"/>
                <a:cs typeface="Carlito"/>
              </a:rPr>
              <a:t>the </a:t>
            </a:r>
            <a:r>
              <a:rPr sz="900" b="1" i="1" dirty="0">
                <a:latin typeface="Carlito"/>
                <a:cs typeface="Carlito"/>
              </a:rPr>
              <a:t>Home </a:t>
            </a:r>
            <a:r>
              <a:rPr sz="900" i="1" spc="-5" dirty="0">
                <a:latin typeface="Carlito"/>
                <a:cs typeface="Carlito"/>
              </a:rPr>
              <a:t>and </a:t>
            </a:r>
            <a:r>
              <a:rPr sz="900" b="1" i="1" dirty="0">
                <a:latin typeface="Carlito"/>
                <a:cs typeface="Carlito"/>
              </a:rPr>
              <a:t>Insert</a:t>
            </a:r>
            <a:r>
              <a:rPr sz="900" b="1" i="1" spc="-130" dirty="0">
                <a:latin typeface="Carlito"/>
                <a:cs typeface="Carlito"/>
              </a:rPr>
              <a:t> </a:t>
            </a:r>
            <a:r>
              <a:rPr sz="900" i="1" spc="-5" dirty="0">
                <a:latin typeface="Carlito"/>
                <a:cs typeface="Carlito"/>
              </a:rPr>
              <a:t>menus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8818" y="1939544"/>
            <a:ext cx="3772535" cy="3606800"/>
            <a:chOff x="448818" y="1939544"/>
            <a:chExt cx="3772535" cy="3606800"/>
          </a:xfrm>
        </p:grpSpPr>
        <p:sp>
          <p:nvSpPr>
            <p:cNvPr id="27" name="object 27"/>
            <p:cNvSpPr/>
            <p:nvPr/>
          </p:nvSpPr>
          <p:spPr>
            <a:xfrm>
              <a:off x="448818" y="2866669"/>
              <a:ext cx="1674114" cy="80464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537" y="2904363"/>
              <a:ext cx="1551940" cy="681990"/>
            </a:xfrm>
            <a:custGeom>
              <a:avLst/>
              <a:gdLst/>
              <a:ahLst/>
              <a:cxnLst/>
              <a:rect l="l" t="t" r="r" b="b"/>
              <a:pathLst>
                <a:path w="1551939" h="681989">
                  <a:moveTo>
                    <a:pt x="0" y="681989"/>
                  </a:moveTo>
                  <a:lnTo>
                    <a:pt x="1551432" y="681989"/>
                  </a:lnTo>
                  <a:lnTo>
                    <a:pt x="1551432" y="0"/>
                  </a:lnTo>
                  <a:lnTo>
                    <a:pt x="0" y="0"/>
                  </a:lnTo>
                  <a:lnTo>
                    <a:pt x="0" y="68198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390" y="3645420"/>
              <a:ext cx="1674114" cy="8038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1109" y="3683126"/>
              <a:ext cx="1551940" cy="681355"/>
            </a:xfrm>
            <a:custGeom>
              <a:avLst/>
              <a:gdLst/>
              <a:ahLst/>
              <a:cxnLst/>
              <a:rect l="l" t="t" r="r" b="b"/>
              <a:pathLst>
                <a:path w="1551939" h="681354">
                  <a:moveTo>
                    <a:pt x="0" y="681228"/>
                  </a:moveTo>
                  <a:lnTo>
                    <a:pt x="1551431" y="681228"/>
                  </a:lnTo>
                  <a:lnTo>
                    <a:pt x="1551431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0542" y="3906773"/>
              <a:ext cx="1545335" cy="16390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88260" y="3944492"/>
              <a:ext cx="1423035" cy="1516380"/>
            </a:xfrm>
            <a:custGeom>
              <a:avLst/>
              <a:gdLst/>
              <a:ahLst/>
              <a:cxnLst/>
              <a:rect l="l" t="t" r="r" b="b"/>
              <a:pathLst>
                <a:path w="1423035" h="1516379">
                  <a:moveTo>
                    <a:pt x="0" y="1516380"/>
                  </a:moveTo>
                  <a:lnTo>
                    <a:pt x="1422653" y="1516380"/>
                  </a:lnTo>
                  <a:lnTo>
                    <a:pt x="1422653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32381" y="1939543"/>
              <a:ext cx="2188845" cy="2059939"/>
            </a:xfrm>
            <a:custGeom>
              <a:avLst/>
              <a:gdLst/>
              <a:ahLst/>
              <a:cxnLst/>
              <a:rect l="l" t="t" r="r" b="b"/>
              <a:pathLst>
                <a:path w="2188845" h="2059939">
                  <a:moveTo>
                    <a:pt x="2188464" y="824611"/>
                  </a:moveTo>
                  <a:lnTo>
                    <a:pt x="2103247" y="823849"/>
                  </a:lnTo>
                  <a:lnTo>
                    <a:pt x="2114435" y="846709"/>
                  </a:lnTo>
                  <a:lnTo>
                    <a:pt x="0" y="1880108"/>
                  </a:lnTo>
                  <a:lnTo>
                    <a:pt x="11176" y="1902841"/>
                  </a:lnTo>
                  <a:lnTo>
                    <a:pt x="2125573" y="869454"/>
                  </a:lnTo>
                  <a:lnTo>
                    <a:pt x="2136775" y="892302"/>
                  </a:lnTo>
                  <a:lnTo>
                    <a:pt x="2175853" y="841121"/>
                  </a:lnTo>
                  <a:lnTo>
                    <a:pt x="2188464" y="824611"/>
                  </a:lnTo>
                  <a:close/>
                </a:path>
                <a:path w="2188845" h="2059939">
                  <a:moveTo>
                    <a:pt x="2188464" y="403225"/>
                  </a:moveTo>
                  <a:lnTo>
                    <a:pt x="2103501" y="397129"/>
                  </a:lnTo>
                  <a:lnTo>
                    <a:pt x="2113216" y="420662"/>
                  </a:lnTo>
                  <a:lnTo>
                    <a:pt x="762" y="1293876"/>
                  </a:lnTo>
                  <a:lnTo>
                    <a:pt x="10414" y="1317244"/>
                  </a:lnTo>
                  <a:lnTo>
                    <a:pt x="2122881" y="444017"/>
                  </a:lnTo>
                  <a:lnTo>
                    <a:pt x="2132584" y="467487"/>
                  </a:lnTo>
                  <a:lnTo>
                    <a:pt x="2177529" y="415798"/>
                  </a:lnTo>
                  <a:lnTo>
                    <a:pt x="2188464" y="403225"/>
                  </a:lnTo>
                  <a:close/>
                </a:path>
                <a:path w="2188845" h="2059939">
                  <a:moveTo>
                    <a:pt x="2188464" y="19939"/>
                  </a:moveTo>
                  <a:lnTo>
                    <a:pt x="2105660" y="0"/>
                  </a:lnTo>
                  <a:lnTo>
                    <a:pt x="2111387" y="24853"/>
                  </a:lnTo>
                  <a:lnTo>
                    <a:pt x="2667" y="513715"/>
                  </a:lnTo>
                  <a:lnTo>
                    <a:pt x="8509" y="538480"/>
                  </a:lnTo>
                  <a:lnTo>
                    <a:pt x="2117077" y="49504"/>
                  </a:lnTo>
                  <a:lnTo>
                    <a:pt x="2122805" y="74295"/>
                  </a:lnTo>
                  <a:lnTo>
                    <a:pt x="2186000" y="21971"/>
                  </a:lnTo>
                  <a:lnTo>
                    <a:pt x="2188464" y="19939"/>
                  </a:lnTo>
                  <a:close/>
                </a:path>
                <a:path w="2188845" h="2059939">
                  <a:moveTo>
                    <a:pt x="2188845" y="1223137"/>
                  </a:moveTo>
                  <a:lnTo>
                    <a:pt x="2110359" y="1256157"/>
                  </a:lnTo>
                  <a:lnTo>
                    <a:pt x="2129599" y="1272705"/>
                  </a:lnTo>
                  <a:lnTo>
                    <a:pt x="1468882" y="2043176"/>
                  </a:lnTo>
                  <a:lnTo>
                    <a:pt x="1488186" y="2059686"/>
                  </a:lnTo>
                  <a:lnTo>
                    <a:pt x="2148929" y="1289316"/>
                  </a:lnTo>
                  <a:lnTo>
                    <a:pt x="2168144" y="1305814"/>
                  </a:lnTo>
                  <a:lnTo>
                    <a:pt x="2178850" y="1263015"/>
                  </a:lnTo>
                  <a:lnTo>
                    <a:pt x="2188845" y="1223137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6152" y="1035262"/>
            <a:ext cx="10251440" cy="4018915"/>
            <a:chOff x="806152" y="1035262"/>
            <a:chExt cx="10251440" cy="4018915"/>
          </a:xfrm>
        </p:grpSpPr>
        <p:sp>
          <p:nvSpPr>
            <p:cNvPr id="3" name="object 3"/>
            <p:cNvSpPr/>
            <p:nvPr/>
          </p:nvSpPr>
          <p:spPr>
            <a:xfrm>
              <a:off x="806152" y="1035262"/>
              <a:ext cx="4033353" cy="8090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626" y="1046987"/>
              <a:ext cx="3963924" cy="7391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1082" y="1865343"/>
              <a:ext cx="9876317" cy="3188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2530" y="1876805"/>
              <a:ext cx="9806940" cy="3118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958" y="1242110"/>
              <a:ext cx="573735" cy="6302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4677" y="1279779"/>
              <a:ext cx="451484" cy="508000"/>
            </a:xfrm>
            <a:custGeom>
              <a:avLst/>
              <a:gdLst/>
              <a:ahLst/>
              <a:cxnLst/>
              <a:rect l="l" t="t" r="r" b="b"/>
              <a:pathLst>
                <a:path w="451484" h="508000">
                  <a:moveTo>
                    <a:pt x="0" y="507491"/>
                  </a:moveTo>
                  <a:lnTo>
                    <a:pt x="451103" y="507491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3334" y="1868398"/>
              <a:ext cx="2018538" cy="9769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91053" y="1906142"/>
              <a:ext cx="1896110" cy="854710"/>
            </a:xfrm>
            <a:custGeom>
              <a:avLst/>
              <a:gdLst/>
              <a:ahLst/>
              <a:cxnLst/>
              <a:rect l="l" t="t" r="r" b="b"/>
              <a:pathLst>
                <a:path w="1896110" h="854710">
                  <a:moveTo>
                    <a:pt x="0" y="854201"/>
                  </a:moveTo>
                  <a:lnTo>
                    <a:pt x="1895855" y="854201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85420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3273" y="1474343"/>
              <a:ext cx="2350770" cy="391160"/>
            </a:xfrm>
            <a:custGeom>
              <a:avLst/>
              <a:gdLst/>
              <a:ahLst/>
              <a:cxnLst/>
              <a:rect l="l" t="t" r="r" b="b"/>
              <a:pathLst>
                <a:path w="2350770" h="391160">
                  <a:moveTo>
                    <a:pt x="2299301" y="318935"/>
                  </a:moveTo>
                  <a:lnTo>
                    <a:pt x="2275840" y="323596"/>
                  </a:lnTo>
                  <a:lnTo>
                    <a:pt x="2328037" y="390906"/>
                  </a:lnTo>
                  <a:lnTo>
                    <a:pt x="2344283" y="331851"/>
                  </a:lnTo>
                  <a:lnTo>
                    <a:pt x="2303399" y="331851"/>
                  </a:lnTo>
                  <a:lnTo>
                    <a:pt x="2300412" y="320318"/>
                  </a:lnTo>
                  <a:lnTo>
                    <a:pt x="2299301" y="318935"/>
                  </a:lnTo>
                  <a:close/>
                </a:path>
                <a:path w="2350770" h="391160">
                  <a:moveTo>
                    <a:pt x="2300412" y="320318"/>
                  </a:moveTo>
                  <a:lnTo>
                    <a:pt x="2303399" y="331851"/>
                  </a:lnTo>
                  <a:lnTo>
                    <a:pt x="2327910" y="325374"/>
                  </a:lnTo>
                  <a:lnTo>
                    <a:pt x="2327141" y="322453"/>
                  </a:lnTo>
                  <a:lnTo>
                    <a:pt x="2302129" y="322453"/>
                  </a:lnTo>
                  <a:lnTo>
                    <a:pt x="2300412" y="320318"/>
                  </a:lnTo>
                  <a:close/>
                </a:path>
                <a:path w="2350770" h="391160">
                  <a:moveTo>
                    <a:pt x="2350642" y="308737"/>
                  </a:moveTo>
                  <a:lnTo>
                    <a:pt x="2324878" y="313854"/>
                  </a:lnTo>
                  <a:lnTo>
                    <a:pt x="2327910" y="325374"/>
                  </a:lnTo>
                  <a:lnTo>
                    <a:pt x="2303399" y="331851"/>
                  </a:lnTo>
                  <a:lnTo>
                    <a:pt x="2344283" y="331851"/>
                  </a:lnTo>
                  <a:lnTo>
                    <a:pt x="2350642" y="308737"/>
                  </a:lnTo>
                  <a:close/>
                </a:path>
                <a:path w="2350770" h="391160">
                  <a:moveTo>
                    <a:pt x="2300273" y="318742"/>
                  </a:moveTo>
                  <a:lnTo>
                    <a:pt x="2300017" y="318793"/>
                  </a:lnTo>
                  <a:lnTo>
                    <a:pt x="2300412" y="320318"/>
                  </a:lnTo>
                  <a:lnTo>
                    <a:pt x="2302129" y="322453"/>
                  </a:lnTo>
                  <a:lnTo>
                    <a:pt x="2300273" y="318742"/>
                  </a:lnTo>
                  <a:close/>
                </a:path>
                <a:path w="2350770" h="391160">
                  <a:moveTo>
                    <a:pt x="2324878" y="313854"/>
                  </a:moveTo>
                  <a:lnTo>
                    <a:pt x="2300273" y="318742"/>
                  </a:lnTo>
                  <a:lnTo>
                    <a:pt x="2302129" y="322453"/>
                  </a:lnTo>
                  <a:lnTo>
                    <a:pt x="2327141" y="322453"/>
                  </a:lnTo>
                  <a:lnTo>
                    <a:pt x="2324878" y="313854"/>
                  </a:lnTo>
                  <a:close/>
                </a:path>
                <a:path w="2350770" h="391160">
                  <a:moveTo>
                    <a:pt x="2300017" y="318793"/>
                  </a:moveTo>
                  <a:lnTo>
                    <a:pt x="2299301" y="318935"/>
                  </a:lnTo>
                  <a:lnTo>
                    <a:pt x="2300412" y="320318"/>
                  </a:lnTo>
                  <a:lnTo>
                    <a:pt x="2300017" y="318793"/>
                  </a:lnTo>
                  <a:close/>
                </a:path>
                <a:path w="2350770" h="391160">
                  <a:moveTo>
                    <a:pt x="2314200" y="315976"/>
                  </a:moveTo>
                  <a:lnTo>
                    <a:pt x="2296922" y="315976"/>
                  </a:lnTo>
                  <a:lnTo>
                    <a:pt x="2299301" y="318935"/>
                  </a:lnTo>
                  <a:lnTo>
                    <a:pt x="2300017" y="318793"/>
                  </a:lnTo>
                  <a:lnTo>
                    <a:pt x="2299716" y="317627"/>
                  </a:lnTo>
                  <a:lnTo>
                    <a:pt x="2305889" y="317627"/>
                  </a:lnTo>
                  <a:lnTo>
                    <a:pt x="2314200" y="315976"/>
                  </a:lnTo>
                  <a:close/>
                </a:path>
                <a:path w="2350770" h="391160">
                  <a:moveTo>
                    <a:pt x="2299716" y="317627"/>
                  </a:moveTo>
                  <a:lnTo>
                    <a:pt x="2300017" y="318793"/>
                  </a:lnTo>
                  <a:lnTo>
                    <a:pt x="2300273" y="318742"/>
                  </a:lnTo>
                  <a:lnTo>
                    <a:pt x="2299716" y="317627"/>
                  </a:lnTo>
                  <a:close/>
                </a:path>
                <a:path w="2350770" h="391160">
                  <a:moveTo>
                    <a:pt x="2305889" y="317627"/>
                  </a:moveTo>
                  <a:lnTo>
                    <a:pt x="2299716" y="317627"/>
                  </a:lnTo>
                  <a:lnTo>
                    <a:pt x="2300273" y="318742"/>
                  </a:lnTo>
                  <a:lnTo>
                    <a:pt x="2305889" y="317627"/>
                  </a:lnTo>
                  <a:close/>
                </a:path>
                <a:path w="2350770" h="391160">
                  <a:moveTo>
                    <a:pt x="2323999" y="310515"/>
                  </a:moveTo>
                  <a:lnTo>
                    <a:pt x="2291461" y="310515"/>
                  </a:lnTo>
                  <a:lnTo>
                    <a:pt x="2292223" y="311277"/>
                  </a:lnTo>
                  <a:lnTo>
                    <a:pt x="2297556" y="316865"/>
                  </a:lnTo>
                  <a:lnTo>
                    <a:pt x="2296922" y="315976"/>
                  </a:lnTo>
                  <a:lnTo>
                    <a:pt x="2314200" y="315976"/>
                  </a:lnTo>
                  <a:lnTo>
                    <a:pt x="2324878" y="313854"/>
                  </a:lnTo>
                  <a:lnTo>
                    <a:pt x="2323999" y="310515"/>
                  </a:lnTo>
                  <a:close/>
                </a:path>
                <a:path w="2350770" h="391160">
                  <a:moveTo>
                    <a:pt x="2292006" y="311083"/>
                  </a:moveTo>
                  <a:lnTo>
                    <a:pt x="2292192" y="311277"/>
                  </a:lnTo>
                  <a:lnTo>
                    <a:pt x="2292006" y="311083"/>
                  </a:lnTo>
                  <a:close/>
                </a:path>
                <a:path w="2350770" h="391160">
                  <a:moveTo>
                    <a:pt x="2291461" y="310515"/>
                  </a:moveTo>
                  <a:lnTo>
                    <a:pt x="2292006" y="311083"/>
                  </a:lnTo>
                  <a:lnTo>
                    <a:pt x="2292223" y="311277"/>
                  </a:lnTo>
                  <a:lnTo>
                    <a:pt x="2291461" y="310515"/>
                  </a:lnTo>
                  <a:close/>
                </a:path>
                <a:path w="2350770" h="391160">
                  <a:moveTo>
                    <a:pt x="2320508" y="304800"/>
                  </a:moveTo>
                  <a:lnTo>
                    <a:pt x="2284984" y="304800"/>
                  </a:lnTo>
                  <a:lnTo>
                    <a:pt x="2292006" y="311083"/>
                  </a:lnTo>
                  <a:lnTo>
                    <a:pt x="2291461" y="310515"/>
                  </a:lnTo>
                  <a:lnTo>
                    <a:pt x="2323999" y="310515"/>
                  </a:lnTo>
                  <a:lnTo>
                    <a:pt x="2323465" y="308483"/>
                  </a:lnTo>
                  <a:lnTo>
                    <a:pt x="2320508" y="304800"/>
                  </a:lnTo>
                  <a:close/>
                </a:path>
                <a:path w="2350770" h="391160">
                  <a:moveTo>
                    <a:pt x="2315851" y="299085"/>
                  </a:moveTo>
                  <a:lnTo>
                    <a:pt x="2277491" y="299085"/>
                  </a:lnTo>
                  <a:lnTo>
                    <a:pt x="2285618" y="305435"/>
                  </a:lnTo>
                  <a:lnTo>
                    <a:pt x="2284984" y="304800"/>
                  </a:lnTo>
                  <a:lnTo>
                    <a:pt x="2320508" y="304800"/>
                  </a:lnTo>
                  <a:lnTo>
                    <a:pt x="2316226" y="299466"/>
                  </a:lnTo>
                  <a:lnTo>
                    <a:pt x="2315851" y="299085"/>
                  </a:lnTo>
                  <a:close/>
                </a:path>
                <a:path w="2350770" h="391160">
                  <a:moveTo>
                    <a:pt x="2310116" y="293243"/>
                  </a:moveTo>
                  <a:lnTo>
                    <a:pt x="2268728" y="293243"/>
                  </a:lnTo>
                  <a:lnTo>
                    <a:pt x="2278126" y="299593"/>
                  </a:lnTo>
                  <a:lnTo>
                    <a:pt x="2277491" y="299085"/>
                  </a:lnTo>
                  <a:lnTo>
                    <a:pt x="2315851" y="299085"/>
                  </a:lnTo>
                  <a:lnTo>
                    <a:pt x="2310116" y="293243"/>
                  </a:lnTo>
                  <a:close/>
                </a:path>
                <a:path w="2350770" h="391160">
                  <a:moveTo>
                    <a:pt x="2258695" y="287401"/>
                  </a:moveTo>
                  <a:lnTo>
                    <a:pt x="2269236" y="293624"/>
                  </a:lnTo>
                  <a:lnTo>
                    <a:pt x="2268728" y="293243"/>
                  </a:lnTo>
                  <a:lnTo>
                    <a:pt x="2310116" y="293243"/>
                  </a:lnTo>
                  <a:lnTo>
                    <a:pt x="2309367" y="292481"/>
                  </a:lnTo>
                  <a:lnTo>
                    <a:pt x="2303927" y="287655"/>
                  </a:lnTo>
                  <a:lnTo>
                    <a:pt x="2259329" y="287655"/>
                  </a:lnTo>
                  <a:lnTo>
                    <a:pt x="2258695" y="287401"/>
                  </a:lnTo>
                  <a:close/>
                </a:path>
                <a:path w="2350770" h="391160">
                  <a:moveTo>
                    <a:pt x="2247391" y="281559"/>
                  </a:moveTo>
                  <a:lnTo>
                    <a:pt x="2259329" y="287655"/>
                  </a:lnTo>
                  <a:lnTo>
                    <a:pt x="2303927" y="287655"/>
                  </a:lnTo>
                  <a:lnTo>
                    <a:pt x="2301493" y="285496"/>
                  </a:lnTo>
                  <a:lnTo>
                    <a:pt x="2296555" y="281686"/>
                  </a:lnTo>
                  <a:lnTo>
                    <a:pt x="2247773" y="281686"/>
                  </a:lnTo>
                  <a:lnTo>
                    <a:pt x="2247391" y="281559"/>
                  </a:lnTo>
                  <a:close/>
                </a:path>
                <a:path w="2350770" h="391160">
                  <a:moveTo>
                    <a:pt x="2287780" y="275463"/>
                  </a:moveTo>
                  <a:lnTo>
                    <a:pt x="2234565" y="275463"/>
                  </a:lnTo>
                  <a:lnTo>
                    <a:pt x="2247773" y="281686"/>
                  </a:lnTo>
                  <a:lnTo>
                    <a:pt x="2296555" y="281686"/>
                  </a:lnTo>
                  <a:lnTo>
                    <a:pt x="2292604" y="278638"/>
                  </a:lnTo>
                  <a:lnTo>
                    <a:pt x="2287780" y="275463"/>
                  </a:lnTo>
                  <a:close/>
                </a:path>
                <a:path w="2350770" h="391160">
                  <a:moveTo>
                    <a:pt x="2267734" y="263398"/>
                  </a:moveTo>
                  <a:lnTo>
                    <a:pt x="2204592" y="263398"/>
                  </a:lnTo>
                  <a:lnTo>
                    <a:pt x="2220722" y="269621"/>
                  </a:lnTo>
                  <a:lnTo>
                    <a:pt x="2235073" y="275717"/>
                  </a:lnTo>
                  <a:lnTo>
                    <a:pt x="2234565" y="275463"/>
                  </a:lnTo>
                  <a:lnTo>
                    <a:pt x="2287780" y="275463"/>
                  </a:lnTo>
                  <a:lnTo>
                    <a:pt x="2282571" y="272034"/>
                  </a:lnTo>
                  <a:lnTo>
                    <a:pt x="2271395" y="265303"/>
                  </a:lnTo>
                  <a:lnTo>
                    <a:pt x="2267734" y="263398"/>
                  </a:lnTo>
                  <a:close/>
                </a:path>
                <a:path w="2350770" h="391160">
                  <a:moveTo>
                    <a:pt x="2220341" y="269494"/>
                  </a:moveTo>
                  <a:lnTo>
                    <a:pt x="2220641" y="269621"/>
                  </a:lnTo>
                  <a:lnTo>
                    <a:pt x="2220341" y="269494"/>
                  </a:lnTo>
                  <a:close/>
                </a:path>
                <a:path w="2350770" h="391160">
                  <a:moveTo>
                    <a:pt x="2255990" y="257429"/>
                  </a:moveTo>
                  <a:lnTo>
                    <a:pt x="2187066" y="257429"/>
                  </a:lnTo>
                  <a:lnTo>
                    <a:pt x="2187448" y="257556"/>
                  </a:lnTo>
                  <a:lnTo>
                    <a:pt x="2204847" y="263525"/>
                  </a:lnTo>
                  <a:lnTo>
                    <a:pt x="2204592" y="263398"/>
                  </a:lnTo>
                  <a:lnTo>
                    <a:pt x="2267734" y="263398"/>
                  </a:lnTo>
                  <a:lnTo>
                    <a:pt x="2258949" y="258826"/>
                  </a:lnTo>
                  <a:lnTo>
                    <a:pt x="2255990" y="257429"/>
                  </a:lnTo>
                  <a:close/>
                </a:path>
                <a:path w="2350770" h="391160">
                  <a:moveTo>
                    <a:pt x="2187323" y="257516"/>
                  </a:moveTo>
                  <a:close/>
                </a:path>
                <a:path w="2350770" h="391160">
                  <a:moveTo>
                    <a:pt x="2228011" y="245237"/>
                  </a:moveTo>
                  <a:lnTo>
                    <a:pt x="2147062" y="245237"/>
                  </a:lnTo>
                  <a:lnTo>
                    <a:pt x="2168271" y="251460"/>
                  </a:lnTo>
                  <a:lnTo>
                    <a:pt x="2168016" y="251460"/>
                  </a:lnTo>
                  <a:lnTo>
                    <a:pt x="2187323" y="257516"/>
                  </a:lnTo>
                  <a:lnTo>
                    <a:pt x="2187066" y="257429"/>
                  </a:lnTo>
                  <a:lnTo>
                    <a:pt x="2255990" y="257429"/>
                  </a:lnTo>
                  <a:lnTo>
                    <a:pt x="2245233" y="252349"/>
                  </a:lnTo>
                  <a:lnTo>
                    <a:pt x="2229992" y="245999"/>
                  </a:lnTo>
                  <a:lnTo>
                    <a:pt x="2228011" y="245237"/>
                  </a:lnTo>
                  <a:close/>
                </a:path>
                <a:path w="2350770" h="391160">
                  <a:moveTo>
                    <a:pt x="2212385" y="239268"/>
                  </a:moveTo>
                  <a:lnTo>
                    <a:pt x="2124455" y="239268"/>
                  </a:lnTo>
                  <a:lnTo>
                    <a:pt x="2147442" y="245364"/>
                  </a:lnTo>
                  <a:lnTo>
                    <a:pt x="2147062" y="245237"/>
                  </a:lnTo>
                  <a:lnTo>
                    <a:pt x="2228011" y="245237"/>
                  </a:lnTo>
                  <a:lnTo>
                    <a:pt x="2213483" y="239649"/>
                  </a:lnTo>
                  <a:lnTo>
                    <a:pt x="2212385" y="239268"/>
                  </a:lnTo>
                  <a:close/>
                </a:path>
                <a:path w="2350770" h="391160">
                  <a:moveTo>
                    <a:pt x="1778" y="0"/>
                  </a:moveTo>
                  <a:lnTo>
                    <a:pt x="0" y="25400"/>
                  </a:lnTo>
                  <a:lnTo>
                    <a:pt x="1120520" y="112395"/>
                  </a:lnTo>
                  <a:lnTo>
                    <a:pt x="1535557" y="151511"/>
                  </a:lnTo>
                  <a:lnTo>
                    <a:pt x="1737868" y="174371"/>
                  </a:lnTo>
                  <a:lnTo>
                    <a:pt x="1737740" y="174371"/>
                  </a:lnTo>
                  <a:lnTo>
                    <a:pt x="1783714" y="180212"/>
                  </a:lnTo>
                  <a:lnTo>
                    <a:pt x="1827657" y="185928"/>
                  </a:lnTo>
                  <a:lnTo>
                    <a:pt x="1908937" y="197612"/>
                  </a:lnTo>
                  <a:lnTo>
                    <a:pt x="1908809" y="197612"/>
                  </a:lnTo>
                  <a:lnTo>
                    <a:pt x="1946402" y="203581"/>
                  </a:lnTo>
                  <a:lnTo>
                    <a:pt x="1981453" y="209423"/>
                  </a:lnTo>
                  <a:lnTo>
                    <a:pt x="2014347" y="215392"/>
                  </a:lnTo>
                  <a:lnTo>
                    <a:pt x="2014092" y="215392"/>
                  </a:lnTo>
                  <a:lnTo>
                    <a:pt x="2044953" y="221361"/>
                  </a:lnTo>
                  <a:lnTo>
                    <a:pt x="2073655" y="227330"/>
                  </a:lnTo>
                  <a:lnTo>
                    <a:pt x="2073402" y="227330"/>
                  </a:lnTo>
                  <a:lnTo>
                    <a:pt x="2100199" y="233299"/>
                  </a:lnTo>
                  <a:lnTo>
                    <a:pt x="2099945" y="233299"/>
                  </a:lnTo>
                  <a:lnTo>
                    <a:pt x="2124710" y="239395"/>
                  </a:lnTo>
                  <a:lnTo>
                    <a:pt x="2124455" y="239268"/>
                  </a:lnTo>
                  <a:lnTo>
                    <a:pt x="2212385" y="239268"/>
                  </a:lnTo>
                  <a:lnTo>
                    <a:pt x="2175510" y="227203"/>
                  </a:lnTo>
                  <a:lnTo>
                    <a:pt x="2130933" y="214757"/>
                  </a:lnTo>
                  <a:lnTo>
                    <a:pt x="2078863" y="202565"/>
                  </a:lnTo>
                  <a:lnTo>
                    <a:pt x="2018918" y="190373"/>
                  </a:lnTo>
                  <a:lnTo>
                    <a:pt x="1950339" y="178435"/>
                  </a:lnTo>
                  <a:lnTo>
                    <a:pt x="1872869" y="166624"/>
                  </a:lnTo>
                  <a:lnTo>
                    <a:pt x="1740915" y="149098"/>
                  </a:lnTo>
                  <a:lnTo>
                    <a:pt x="1538096" y="126237"/>
                  </a:lnTo>
                  <a:lnTo>
                    <a:pt x="1122680" y="87122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6168" y="2414777"/>
              <a:ext cx="503682" cy="1943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6294" y="2879598"/>
              <a:ext cx="475488" cy="2446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5428" y="2847555"/>
              <a:ext cx="664476" cy="3405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3147" y="2885313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89" h="218439">
                  <a:moveTo>
                    <a:pt x="541781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541781" y="217932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3147" y="2760345"/>
              <a:ext cx="542290" cy="342900"/>
            </a:xfrm>
            <a:custGeom>
              <a:avLst/>
              <a:gdLst/>
              <a:ahLst/>
              <a:cxnLst/>
              <a:rect l="l" t="t" r="r" b="b"/>
              <a:pathLst>
                <a:path w="542289" h="342900">
                  <a:moveTo>
                    <a:pt x="0" y="342900"/>
                  </a:moveTo>
                  <a:lnTo>
                    <a:pt x="541781" y="342900"/>
                  </a:lnTo>
                  <a:lnTo>
                    <a:pt x="541781" y="124967"/>
                  </a:lnTo>
                  <a:lnTo>
                    <a:pt x="0" y="124967"/>
                  </a:lnTo>
                  <a:lnTo>
                    <a:pt x="0" y="342900"/>
                  </a:lnTo>
                  <a:close/>
                </a:path>
                <a:path w="542289" h="342900">
                  <a:moveTo>
                    <a:pt x="195833" y="0"/>
                  </a:moveTo>
                  <a:lnTo>
                    <a:pt x="271017" y="125094"/>
                  </a:lnTo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16168" y="3208020"/>
              <a:ext cx="503682" cy="1943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18453" y="3989070"/>
              <a:ext cx="503681" cy="1943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19538" y="1995677"/>
              <a:ext cx="475488" cy="2446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73995" y="2598419"/>
              <a:ext cx="474725" cy="2438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6908" y="2034158"/>
              <a:ext cx="4999990" cy="687070"/>
            </a:xfrm>
            <a:custGeom>
              <a:avLst/>
              <a:gdLst/>
              <a:ahLst/>
              <a:cxnLst/>
              <a:rect l="l" t="t" r="r" b="b"/>
              <a:pathLst>
                <a:path w="4999990" h="687069">
                  <a:moveTo>
                    <a:pt x="0" y="0"/>
                  </a:moveTo>
                  <a:lnTo>
                    <a:pt x="4999609" y="80010"/>
                  </a:lnTo>
                </a:path>
                <a:path w="4999990" h="687069">
                  <a:moveTo>
                    <a:pt x="0" y="0"/>
                  </a:moveTo>
                  <a:lnTo>
                    <a:pt x="4853559" y="686942"/>
                  </a:lnTo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03130" y="2573997"/>
              <a:ext cx="664476" cy="3405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40848" y="2611755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90" h="218439">
                  <a:moveTo>
                    <a:pt x="541781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541781" y="217932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40848" y="2611755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90" h="218439">
                  <a:moveTo>
                    <a:pt x="0" y="217932"/>
                  </a:moveTo>
                  <a:lnTo>
                    <a:pt x="541781" y="217932"/>
                  </a:lnTo>
                  <a:lnTo>
                    <a:pt x="541781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49433" y="1967433"/>
              <a:ext cx="664476" cy="3397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87153" y="2005202"/>
              <a:ext cx="542290" cy="217170"/>
            </a:xfrm>
            <a:custGeom>
              <a:avLst/>
              <a:gdLst/>
              <a:ahLst/>
              <a:cxnLst/>
              <a:rect l="l" t="t" r="r" b="b"/>
              <a:pathLst>
                <a:path w="542290" h="217169">
                  <a:moveTo>
                    <a:pt x="541781" y="0"/>
                  </a:moveTo>
                  <a:lnTo>
                    <a:pt x="0" y="0"/>
                  </a:lnTo>
                  <a:lnTo>
                    <a:pt x="0" y="217170"/>
                  </a:lnTo>
                  <a:lnTo>
                    <a:pt x="541781" y="217170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86908" y="2005202"/>
              <a:ext cx="5542280" cy="2076450"/>
            </a:xfrm>
            <a:custGeom>
              <a:avLst/>
              <a:gdLst/>
              <a:ahLst/>
              <a:cxnLst/>
              <a:rect l="l" t="t" r="r" b="b"/>
              <a:pathLst>
                <a:path w="5542280" h="2076450">
                  <a:moveTo>
                    <a:pt x="5000244" y="217170"/>
                  </a:moveTo>
                  <a:lnTo>
                    <a:pt x="5542025" y="217170"/>
                  </a:lnTo>
                  <a:lnTo>
                    <a:pt x="5542025" y="0"/>
                  </a:lnTo>
                  <a:lnTo>
                    <a:pt x="5000244" y="0"/>
                  </a:lnTo>
                  <a:lnTo>
                    <a:pt x="5000244" y="217170"/>
                  </a:lnTo>
                  <a:close/>
                </a:path>
                <a:path w="5542280" h="2076450">
                  <a:moveTo>
                    <a:pt x="0" y="327660"/>
                  </a:moveTo>
                  <a:lnTo>
                    <a:pt x="910208" y="504951"/>
                  </a:lnTo>
                </a:path>
                <a:path w="5542280" h="2076450">
                  <a:moveTo>
                    <a:pt x="0" y="327660"/>
                  </a:moveTo>
                  <a:lnTo>
                    <a:pt x="910208" y="1297051"/>
                  </a:lnTo>
                </a:path>
                <a:path w="5542280" h="2076450">
                  <a:moveTo>
                    <a:pt x="0" y="327660"/>
                  </a:moveTo>
                  <a:lnTo>
                    <a:pt x="910208" y="2076069"/>
                  </a:lnTo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59779" y="2363685"/>
              <a:ext cx="664476" cy="3405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97498" y="2401442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89" h="218439">
                  <a:moveTo>
                    <a:pt x="541781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541781" y="217932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97498" y="2401442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89" h="218439">
                  <a:moveTo>
                    <a:pt x="0" y="217932"/>
                  </a:moveTo>
                  <a:lnTo>
                    <a:pt x="541781" y="217932"/>
                  </a:lnTo>
                  <a:lnTo>
                    <a:pt x="541781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59779" y="3156153"/>
              <a:ext cx="664476" cy="3397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97498" y="3193923"/>
              <a:ext cx="542290" cy="217170"/>
            </a:xfrm>
            <a:custGeom>
              <a:avLst/>
              <a:gdLst/>
              <a:ahLst/>
              <a:cxnLst/>
              <a:rect l="l" t="t" r="r" b="b"/>
              <a:pathLst>
                <a:path w="542289" h="217170">
                  <a:moveTo>
                    <a:pt x="541781" y="0"/>
                  </a:moveTo>
                  <a:lnTo>
                    <a:pt x="0" y="0"/>
                  </a:lnTo>
                  <a:lnTo>
                    <a:pt x="0" y="217170"/>
                  </a:lnTo>
                  <a:lnTo>
                    <a:pt x="541781" y="217170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97498" y="3193923"/>
              <a:ext cx="542290" cy="217170"/>
            </a:xfrm>
            <a:custGeom>
              <a:avLst/>
              <a:gdLst/>
              <a:ahLst/>
              <a:cxnLst/>
              <a:rect l="l" t="t" r="r" b="b"/>
              <a:pathLst>
                <a:path w="542289" h="217170">
                  <a:moveTo>
                    <a:pt x="0" y="217170"/>
                  </a:moveTo>
                  <a:lnTo>
                    <a:pt x="541781" y="217170"/>
                  </a:lnTo>
                  <a:lnTo>
                    <a:pt x="541781" y="0"/>
                  </a:lnTo>
                  <a:lnTo>
                    <a:pt x="0" y="0"/>
                  </a:lnTo>
                  <a:lnTo>
                    <a:pt x="0" y="21717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59779" y="3934929"/>
              <a:ext cx="664476" cy="3405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7498" y="3972686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89" h="218439">
                  <a:moveTo>
                    <a:pt x="541781" y="0"/>
                  </a:moveTo>
                  <a:lnTo>
                    <a:pt x="0" y="0"/>
                  </a:lnTo>
                  <a:lnTo>
                    <a:pt x="0" y="217931"/>
                  </a:lnTo>
                  <a:lnTo>
                    <a:pt x="541781" y="217931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97498" y="3972686"/>
              <a:ext cx="542290" cy="218440"/>
            </a:xfrm>
            <a:custGeom>
              <a:avLst/>
              <a:gdLst/>
              <a:ahLst/>
              <a:cxnLst/>
              <a:rect l="l" t="t" r="r" b="b"/>
              <a:pathLst>
                <a:path w="542289" h="218439">
                  <a:moveTo>
                    <a:pt x="0" y="217931"/>
                  </a:moveTo>
                  <a:lnTo>
                    <a:pt x="541781" y="217931"/>
                  </a:lnTo>
                  <a:lnTo>
                    <a:pt x="541781" y="0"/>
                  </a:lnTo>
                  <a:lnTo>
                    <a:pt x="0" y="0"/>
                  </a:lnTo>
                  <a:lnTo>
                    <a:pt x="0" y="21793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422650" y="242569"/>
            <a:ext cx="5343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EDITING REPORT</a:t>
            </a:r>
            <a:r>
              <a:rPr sz="3200" b="0" spc="5" dirty="0">
                <a:latin typeface="Carlito"/>
                <a:cs typeface="Carlito"/>
              </a:rPr>
              <a:t> </a:t>
            </a:r>
            <a:r>
              <a:rPr sz="3200" b="0" spc="-5" dirty="0">
                <a:latin typeface="Carlito"/>
                <a:cs typeface="Carlito"/>
              </a:rPr>
              <a:t>INTERACTIONS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08786" y="5169153"/>
            <a:ext cx="9503410" cy="1384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Report interactions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allow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determine how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applied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visual impact the</a:t>
            </a:r>
            <a:r>
              <a:rPr sz="1800" spc="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others</a:t>
            </a:r>
            <a:endParaRPr sz="18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For example, by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selecting the Timeline visual and enabling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i="1" spc="-10" dirty="0">
                <a:solidFill>
                  <a:srgbClr val="252525"/>
                </a:solidFill>
                <a:latin typeface="Carlito"/>
                <a:cs typeface="Carlito"/>
              </a:rPr>
              <a:t>Edit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interactions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”</a:t>
            </a:r>
            <a:r>
              <a:rPr sz="1400" spc="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400" b="1" spc="-10" dirty="0">
                <a:solidFill>
                  <a:srgbClr val="252525"/>
                </a:solidFill>
                <a:latin typeface="Carlito"/>
                <a:cs typeface="Carlito"/>
              </a:rPr>
              <a:t>Format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tab, we can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manually</a:t>
            </a:r>
            <a:endParaRPr sz="1400">
              <a:latin typeface="Carlito"/>
              <a:cs typeface="Carlito"/>
            </a:endParaRPr>
          </a:p>
          <a:p>
            <a:pPr marL="755650">
              <a:lnSpc>
                <a:spcPct val="100000"/>
              </a:lnSpc>
            </a:pP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determine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which visuals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should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react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” when the 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range</a:t>
            </a:r>
            <a:r>
              <a:rPr sz="1400" spc="1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changes</a:t>
            </a:r>
            <a:endParaRPr sz="14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5015" algn="l"/>
                <a:tab pos="755650" algn="l"/>
                <a:tab pos="8382634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case the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Product matrix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Country slicer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Map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filter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response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timeline </a:t>
            </a:r>
            <a:r>
              <a:rPr sz="1400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changes</a:t>
            </a:r>
            <a:r>
              <a:rPr sz="1400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(	), but the</a:t>
            </a:r>
            <a:r>
              <a:rPr sz="140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MTD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,</a:t>
            </a:r>
            <a:endParaRPr sz="1400">
              <a:latin typeface="Carlito"/>
              <a:cs typeface="Carlito"/>
            </a:endParaRPr>
          </a:p>
          <a:p>
            <a:pPr marL="755650">
              <a:lnSpc>
                <a:spcPct val="100000"/>
              </a:lnSpc>
              <a:tabLst>
                <a:tab pos="3861435" algn="l"/>
              </a:tabLst>
            </a:pPr>
            <a:r>
              <a:rPr sz="1400" b="1" spc="-15" dirty="0">
                <a:solidFill>
                  <a:srgbClr val="252525"/>
                </a:solidFill>
                <a:latin typeface="Carlito"/>
                <a:cs typeface="Carlito"/>
              </a:rPr>
              <a:t>QTD</a:t>
            </a:r>
            <a:r>
              <a:rPr sz="1400" spc="-1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YTD Profit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cards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will</a:t>
            </a:r>
            <a:r>
              <a:rPr sz="1400" i="1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52525"/>
                </a:solidFill>
                <a:latin typeface="Carlito"/>
                <a:cs typeface="Carlito"/>
              </a:rPr>
              <a:t>not</a:t>
            </a:r>
            <a:r>
              <a:rPr sz="1400" i="1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(	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22503" y="6161742"/>
            <a:ext cx="424754" cy="168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76895" y="6374328"/>
            <a:ext cx="435386" cy="169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17791" y="1259571"/>
            <a:ext cx="3087370" cy="5138420"/>
            <a:chOff x="4117791" y="1259571"/>
            <a:chExt cx="3087370" cy="5138420"/>
          </a:xfrm>
        </p:grpSpPr>
        <p:sp>
          <p:nvSpPr>
            <p:cNvPr id="3" name="object 3"/>
            <p:cNvSpPr/>
            <p:nvPr/>
          </p:nvSpPr>
          <p:spPr>
            <a:xfrm>
              <a:off x="4117791" y="1259571"/>
              <a:ext cx="3086975" cy="5138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9278" y="1271015"/>
              <a:ext cx="3017520" cy="5068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2722" y="1244333"/>
            <a:ext cx="3129915" cy="5139055"/>
            <a:chOff x="602722" y="1244333"/>
            <a:chExt cx="3129915" cy="5139055"/>
          </a:xfrm>
        </p:grpSpPr>
        <p:sp>
          <p:nvSpPr>
            <p:cNvPr id="6" name="object 6"/>
            <p:cNvSpPr/>
            <p:nvPr/>
          </p:nvSpPr>
          <p:spPr>
            <a:xfrm>
              <a:off x="602722" y="1244333"/>
              <a:ext cx="3108999" cy="51389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171" y="1255775"/>
              <a:ext cx="3039617" cy="50695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5875" y="1559852"/>
              <a:ext cx="1555241" cy="8762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93594" y="1597532"/>
              <a:ext cx="1432560" cy="753745"/>
            </a:xfrm>
            <a:custGeom>
              <a:avLst/>
              <a:gdLst/>
              <a:ahLst/>
              <a:cxnLst/>
              <a:rect l="l" t="t" r="r" b="b"/>
              <a:pathLst>
                <a:path w="1432560" h="753744">
                  <a:moveTo>
                    <a:pt x="0" y="753618"/>
                  </a:moveTo>
                  <a:lnTo>
                    <a:pt x="1432559" y="753618"/>
                  </a:lnTo>
                  <a:lnTo>
                    <a:pt x="1432559" y="0"/>
                  </a:lnTo>
                  <a:lnTo>
                    <a:pt x="0" y="0"/>
                  </a:lnTo>
                  <a:lnTo>
                    <a:pt x="0" y="75361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0484" y="2344800"/>
              <a:ext cx="85725" cy="415290"/>
            </a:xfrm>
            <a:custGeom>
              <a:avLst/>
              <a:gdLst/>
              <a:ahLst/>
              <a:cxnLst/>
              <a:rect l="l" t="t" r="r" b="b"/>
              <a:pathLst>
                <a:path w="85725" h="415289">
                  <a:moveTo>
                    <a:pt x="9271" y="335407"/>
                  </a:moveTo>
                  <a:lnTo>
                    <a:pt x="40259" y="414782"/>
                  </a:lnTo>
                  <a:lnTo>
                    <a:pt x="78907" y="352551"/>
                  </a:lnTo>
                  <a:lnTo>
                    <a:pt x="58801" y="352551"/>
                  </a:lnTo>
                  <a:lnTo>
                    <a:pt x="33401" y="350520"/>
                  </a:lnTo>
                  <a:lnTo>
                    <a:pt x="34451" y="337722"/>
                  </a:lnTo>
                  <a:lnTo>
                    <a:pt x="9271" y="335407"/>
                  </a:lnTo>
                  <a:close/>
                </a:path>
                <a:path w="85725" h="415289">
                  <a:moveTo>
                    <a:pt x="34451" y="337722"/>
                  </a:moveTo>
                  <a:lnTo>
                    <a:pt x="33401" y="350520"/>
                  </a:lnTo>
                  <a:lnTo>
                    <a:pt x="58801" y="352551"/>
                  </a:lnTo>
                  <a:lnTo>
                    <a:pt x="59707" y="340045"/>
                  </a:lnTo>
                  <a:lnTo>
                    <a:pt x="34451" y="337722"/>
                  </a:lnTo>
                  <a:close/>
                </a:path>
                <a:path w="85725" h="415289">
                  <a:moveTo>
                    <a:pt x="59707" y="340045"/>
                  </a:moveTo>
                  <a:lnTo>
                    <a:pt x="58801" y="352551"/>
                  </a:lnTo>
                  <a:lnTo>
                    <a:pt x="78907" y="352551"/>
                  </a:lnTo>
                  <a:lnTo>
                    <a:pt x="85217" y="342391"/>
                  </a:lnTo>
                  <a:lnTo>
                    <a:pt x="59707" y="340045"/>
                  </a:lnTo>
                  <a:close/>
                </a:path>
                <a:path w="85725" h="415289">
                  <a:moveTo>
                    <a:pt x="60322" y="314451"/>
                  </a:moveTo>
                  <a:lnTo>
                    <a:pt x="34925" y="314451"/>
                  </a:lnTo>
                  <a:lnTo>
                    <a:pt x="34798" y="334390"/>
                  </a:lnTo>
                  <a:lnTo>
                    <a:pt x="34451" y="337722"/>
                  </a:lnTo>
                  <a:lnTo>
                    <a:pt x="59707" y="340045"/>
                  </a:lnTo>
                  <a:lnTo>
                    <a:pt x="60043" y="335407"/>
                  </a:lnTo>
                  <a:lnTo>
                    <a:pt x="60089" y="333501"/>
                  </a:lnTo>
                  <a:lnTo>
                    <a:pt x="60322" y="314451"/>
                  </a:lnTo>
                  <a:close/>
                </a:path>
                <a:path w="85725" h="415289">
                  <a:moveTo>
                    <a:pt x="34798" y="333501"/>
                  </a:moveTo>
                  <a:lnTo>
                    <a:pt x="34725" y="334390"/>
                  </a:lnTo>
                  <a:lnTo>
                    <a:pt x="34798" y="333501"/>
                  </a:lnTo>
                  <a:close/>
                </a:path>
                <a:path w="85725" h="415289">
                  <a:moveTo>
                    <a:pt x="60089" y="304164"/>
                  </a:moveTo>
                  <a:lnTo>
                    <a:pt x="34798" y="304164"/>
                  </a:lnTo>
                  <a:lnTo>
                    <a:pt x="34923" y="314700"/>
                  </a:lnTo>
                  <a:lnTo>
                    <a:pt x="34925" y="314451"/>
                  </a:lnTo>
                  <a:lnTo>
                    <a:pt x="60322" y="314451"/>
                  </a:lnTo>
                  <a:lnTo>
                    <a:pt x="60089" y="304164"/>
                  </a:lnTo>
                  <a:close/>
                </a:path>
                <a:path w="85725" h="415289">
                  <a:moveTo>
                    <a:pt x="59834" y="292862"/>
                  </a:moveTo>
                  <a:lnTo>
                    <a:pt x="34417" y="292862"/>
                  </a:lnTo>
                  <a:lnTo>
                    <a:pt x="34798" y="304291"/>
                  </a:lnTo>
                  <a:lnTo>
                    <a:pt x="60089" y="304164"/>
                  </a:lnTo>
                  <a:lnTo>
                    <a:pt x="59834" y="292862"/>
                  </a:lnTo>
                  <a:close/>
                </a:path>
                <a:path w="85725" h="415289">
                  <a:moveTo>
                    <a:pt x="59362" y="281304"/>
                  </a:moveTo>
                  <a:lnTo>
                    <a:pt x="33909" y="281304"/>
                  </a:lnTo>
                  <a:lnTo>
                    <a:pt x="34417" y="293243"/>
                  </a:lnTo>
                  <a:lnTo>
                    <a:pt x="34417" y="292862"/>
                  </a:lnTo>
                  <a:lnTo>
                    <a:pt x="59834" y="292862"/>
                  </a:lnTo>
                  <a:lnTo>
                    <a:pt x="59817" y="292100"/>
                  </a:lnTo>
                  <a:lnTo>
                    <a:pt x="59362" y="281304"/>
                  </a:lnTo>
                  <a:close/>
                </a:path>
                <a:path w="85725" h="415289">
                  <a:moveTo>
                    <a:pt x="58645" y="268859"/>
                  </a:moveTo>
                  <a:lnTo>
                    <a:pt x="33147" y="268859"/>
                  </a:lnTo>
                  <a:lnTo>
                    <a:pt x="33909" y="281432"/>
                  </a:lnTo>
                  <a:lnTo>
                    <a:pt x="33909" y="281304"/>
                  </a:lnTo>
                  <a:lnTo>
                    <a:pt x="59362" y="281304"/>
                  </a:lnTo>
                  <a:lnTo>
                    <a:pt x="59309" y="280035"/>
                  </a:lnTo>
                  <a:lnTo>
                    <a:pt x="58645" y="268859"/>
                  </a:lnTo>
                  <a:close/>
                </a:path>
                <a:path w="85725" h="415289">
                  <a:moveTo>
                    <a:pt x="57676" y="255777"/>
                  </a:moveTo>
                  <a:lnTo>
                    <a:pt x="32258" y="255777"/>
                  </a:lnTo>
                  <a:lnTo>
                    <a:pt x="33147" y="268986"/>
                  </a:lnTo>
                  <a:lnTo>
                    <a:pt x="58645" y="268859"/>
                  </a:lnTo>
                  <a:lnTo>
                    <a:pt x="58547" y="267208"/>
                  </a:lnTo>
                  <a:lnTo>
                    <a:pt x="57676" y="255777"/>
                  </a:lnTo>
                  <a:close/>
                </a:path>
                <a:path w="85725" h="415289">
                  <a:moveTo>
                    <a:pt x="45862" y="147700"/>
                  </a:moveTo>
                  <a:lnTo>
                    <a:pt x="20320" y="147700"/>
                  </a:lnTo>
                  <a:lnTo>
                    <a:pt x="24511" y="181228"/>
                  </a:lnTo>
                  <a:lnTo>
                    <a:pt x="28067" y="212725"/>
                  </a:lnTo>
                  <a:lnTo>
                    <a:pt x="29718" y="227711"/>
                  </a:lnTo>
                  <a:lnTo>
                    <a:pt x="30988" y="242062"/>
                  </a:lnTo>
                  <a:lnTo>
                    <a:pt x="32258" y="256032"/>
                  </a:lnTo>
                  <a:lnTo>
                    <a:pt x="32258" y="255777"/>
                  </a:lnTo>
                  <a:lnTo>
                    <a:pt x="57676" y="255777"/>
                  </a:lnTo>
                  <a:lnTo>
                    <a:pt x="57531" y="253873"/>
                  </a:lnTo>
                  <a:lnTo>
                    <a:pt x="56261" y="239775"/>
                  </a:lnTo>
                  <a:lnTo>
                    <a:pt x="54991" y="225171"/>
                  </a:lnTo>
                  <a:lnTo>
                    <a:pt x="53340" y="209931"/>
                  </a:lnTo>
                  <a:lnTo>
                    <a:pt x="49657" y="178053"/>
                  </a:lnTo>
                  <a:lnTo>
                    <a:pt x="45862" y="147700"/>
                  </a:lnTo>
                  <a:close/>
                </a:path>
                <a:path w="85725" h="415289">
                  <a:moveTo>
                    <a:pt x="29591" y="227584"/>
                  </a:moveTo>
                  <a:close/>
                </a:path>
                <a:path w="85725" h="415289">
                  <a:moveTo>
                    <a:pt x="24384" y="181101"/>
                  </a:moveTo>
                  <a:close/>
                </a:path>
                <a:path w="85725" h="415289">
                  <a:moveTo>
                    <a:pt x="25146" y="0"/>
                  </a:moveTo>
                  <a:lnTo>
                    <a:pt x="0" y="3556"/>
                  </a:lnTo>
                  <a:lnTo>
                    <a:pt x="5334" y="40512"/>
                  </a:lnTo>
                  <a:lnTo>
                    <a:pt x="15621" y="113029"/>
                  </a:lnTo>
                  <a:lnTo>
                    <a:pt x="20320" y="147827"/>
                  </a:lnTo>
                  <a:lnTo>
                    <a:pt x="45862" y="147700"/>
                  </a:lnTo>
                  <a:lnTo>
                    <a:pt x="45466" y="144525"/>
                  </a:lnTo>
                  <a:lnTo>
                    <a:pt x="40767" y="109600"/>
                  </a:lnTo>
                  <a:lnTo>
                    <a:pt x="30480" y="3695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4431" y="2861309"/>
              <a:ext cx="891540" cy="2590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853" y="2824022"/>
              <a:ext cx="1090421" cy="4275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79572" y="2861690"/>
              <a:ext cx="967740" cy="304800"/>
            </a:xfrm>
            <a:custGeom>
              <a:avLst/>
              <a:gdLst/>
              <a:ahLst/>
              <a:cxnLst/>
              <a:rect l="l" t="t" r="r" b="b"/>
              <a:pathLst>
                <a:path w="967739" h="304800">
                  <a:moveTo>
                    <a:pt x="96773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67739" y="304800"/>
                  </a:lnTo>
                  <a:lnTo>
                    <a:pt x="967739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79572" y="2861690"/>
              <a:ext cx="967740" cy="304800"/>
            </a:xfrm>
            <a:custGeom>
              <a:avLst/>
              <a:gdLst/>
              <a:ahLst/>
              <a:cxnLst/>
              <a:rect l="l" t="t" r="r" b="b"/>
              <a:pathLst>
                <a:path w="967739" h="304800">
                  <a:moveTo>
                    <a:pt x="0" y="304800"/>
                  </a:moveTo>
                  <a:lnTo>
                    <a:pt x="967739" y="304800"/>
                  </a:lnTo>
                  <a:lnTo>
                    <a:pt x="96773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57932" y="242569"/>
            <a:ext cx="6678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Carlito"/>
                <a:cs typeface="Carlito"/>
              </a:rPr>
              <a:t>EDITING REPORT </a:t>
            </a:r>
            <a:r>
              <a:rPr sz="3200" b="0" spc="-5" dirty="0">
                <a:latin typeface="Carlito"/>
                <a:cs typeface="Carlito"/>
              </a:rPr>
              <a:t>INTERACTIONS</a:t>
            </a:r>
            <a:r>
              <a:rPr sz="3200" b="0" spc="110" dirty="0">
                <a:latin typeface="Carlito"/>
                <a:cs typeface="Carlito"/>
              </a:rPr>
              <a:t> </a:t>
            </a:r>
            <a:r>
              <a:rPr sz="3200" b="0" spc="-345" dirty="0">
                <a:latin typeface="Arial"/>
                <a:cs typeface="Arial"/>
              </a:rPr>
              <a:t>(CONT.)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1778" y="1688846"/>
            <a:ext cx="3907154" cy="313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certain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visuals, a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third option  allows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highlight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” sub-segments of 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data, rather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simply filtering vs.  not filtering</a:t>
            </a:r>
            <a:endParaRPr sz="1800">
              <a:latin typeface="Carlito"/>
              <a:cs typeface="Carlito"/>
            </a:endParaRPr>
          </a:p>
          <a:p>
            <a:pPr marL="755650" marR="208915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interaction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mode is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set to 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dirty="0">
                <a:solidFill>
                  <a:srgbClr val="252525"/>
                </a:solidFill>
                <a:latin typeface="Carlito"/>
                <a:cs typeface="Carlito"/>
              </a:rPr>
              <a:t>filter”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selecting 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Bikes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” category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 the treemap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produces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filtered list of  subcategories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the chart</a:t>
            </a:r>
            <a:r>
              <a:rPr sz="1400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below</a:t>
            </a:r>
            <a:endParaRPr sz="14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interaction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mode is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set</a:t>
            </a:r>
            <a:r>
              <a:rPr sz="1400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755650" marR="96520">
              <a:lnSpc>
                <a:spcPct val="100000"/>
              </a:lnSpc>
            </a:pP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spc="-5" dirty="0">
                <a:solidFill>
                  <a:srgbClr val="252525"/>
                </a:solidFill>
                <a:latin typeface="Carlito"/>
                <a:cs typeface="Carlito"/>
              </a:rPr>
              <a:t>highlight”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, selecting 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400" b="1" i="1" spc="-10" dirty="0">
                <a:solidFill>
                  <a:srgbClr val="252525"/>
                </a:solidFill>
                <a:latin typeface="Carlito"/>
                <a:cs typeface="Carlito"/>
              </a:rPr>
              <a:t>Bikes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” category 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in the treemap highlights the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relevant  subsegment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40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400" dirty="0">
                <a:solidFill>
                  <a:srgbClr val="252525"/>
                </a:solidFill>
                <a:latin typeface="Carlito"/>
                <a:cs typeface="Carlito"/>
              </a:rPr>
              <a:t>in the chart</a:t>
            </a:r>
            <a:r>
              <a:rPr sz="1400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rlito"/>
                <a:cs typeface="Carlito"/>
              </a:rPr>
              <a:t>below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51932" y="1570520"/>
            <a:ext cx="1554480" cy="1200785"/>
            <a:chOff x="5551932" y="1570520"/>
            <a:chExt cx="1554480" cy="1200785"/>
          </a:xfrm>
        </p:grpSpPr>
        <p:sp>
          <p:nvSpPr>
            <p:cNvPr id="19" name="object 19"/>
            <p:cNvSpPr/>
            <p:nvPr/>
          </p:nvSpPr>
          <p:spPr>
            <a:xfrm>
              <a:off x="5551932" y="1570520"/>
              <a:ext cx="1554480" cy="8762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9651" y="1608201"/>
              <a:ext cx="1431925" cy="753745"/>
            </a:xfrm>
            <a:custGeom>
              <a:avLst/>
              <a:gdLst/>
              <a:ahLst/>
              <a:cxnLst/>
              <a:rect l="l" t="t" r="r" b="b"/>
              <a:pathLst>
                <a:path w="1431925" h="753744">
                  <a:moveTo>
                    <a:pt x="0" y="753618"/>
                  </a:moveTo>
                  <a:lnTo>
                    <a:pt x="1431798" y="753618"/>
                  </a:lnTo>
                  <a:lnTo>
                    <a:pt x="1431798" y="0"/>
                  </a:lnTo>
                  <a:lnTo>
                    <a:pt x="0" y="0"/>
                  </a:lnTo>
                  <a:lnTo>
                    <a:pt x="0" y="75361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36436" y="2355469"/>
              <a:ext cx="84455" cy="415925"/>
            </a:xfrm>
            <a:custGeom>
              <a:avLst/>
              <a:gdLst/>
              <a:ahLst/>
              <a:cxnLst/>
              <a:rect l="l" t="t" r="r" b="b"/>
              <a:pathLst>
                <a:path w="84454" h="415925">
                  <a:moveTo>
                    <a:pt x="8509" y="336295"/>
                  </a:moveTo>
                  <a:lnTo>
                    <a:pt x="39750" y="415543"/>
                  </a:lnTo>
                  <a:lnTo>
                    <a:pt x="78113" y="353313"/>
                  </a:lnTo>
                  <a:lnTo>
                    <a:pt x="58039" y="353313"/>
                  </a:lnTo>
                  <a:lnTo>
                    <a:pt x="32766" y="351281"/>
                  </a:lnTo>
                  <a:lnTo>
                    <a:pt x="33710" y="338529"/>
                  </a:lnTo>
                  <a:lnTo>
                    <a:pt x="8509" y="336295"/>
                  </a:lnTo>
                  <a:close/>
                </a:path>
                <a:path w="84454" h="415925">
                  <a:moveTo>
                    <a:pt x="33710" y="338529"/>
                  </a:moveTo>
                  <a:lnTo>
                    <a:pt x="32766" y="351281"/>
                  </a:lnTo>
                  <a:lnTo>
                    <a:pt x="58039" y="353313"/>
                  </a:lnTo>
                  <a:lnTo>
                    <a:pt x="58941" y="340765"/>
                  </a:lnTo>
                  <a:lnTo>
                    <a:pt x="33710" y="338529"/>
                  </a:lnTo>
                  <a:close/>
                </a:path>
                <a:path w="84454" h="415925">
                  <a:moveTo>
                    <a:pt x="58941" y="340765"/>
                  </a:moveTo>
                  <a:lnTo>
                    <a:pt x="58039" y="353313"/>
                  </a:lnTo>
                  <a:lnTo>
                    <a:pt x="78113" y="353313"/>
                  </a:lnTo>
                  <a:lnTo>
                    <a:pt x="84455" y="343026"/>
                  </a:lnTo>
                  <a:lnTo>
                    <a:pt x="58941" y="340765"/>
                  </a:lnTo>
                  <a:close/>
                </a:path>
                <a:path w="84454" h="415925">
                  <a:moveTo>
                    <a:pt x="59327" y="334136"/>
                  </a:moveTo>
                  <a:lnTo>
                    <a:pt x="34036" y="334136"/>
                  </a:lnTo>
                  <a:lnTo>
                    <a:pt x="33710" y="338529"/>
                  </a:lnTo>
                  <a:lnTo>
                    <a:pt x="58941" y="340765"/>
                  </a:lnTo>
                  <a:lnTo>
                    <a:pt x="59263" y="336295"/>
                  </a:lnTo>
                  <a:lnTo>
                    <a:pt x="59327" y="334136"/>
                  </a:lnTo>
                  <a:close/>
                </a:path>
                <a:path w="84454" h="415925">
                  <a:moveTo>
                    <a:pt x="59561" y="315086"/>
                  </a:moveTo>
                  <a:lnTo>
                    <a:pt x="34163" y="315086"/>
                  </a:lnTo>
                  <a:lnTo>
                    <a:pt x="33909" y="335025"/>
                  </a:lnTo>
                  <a:lnTo>
                    <a:pt x="34036" y="334136"/>
                  </a:lnTo>
                  <a:lnTo>
                    <a:pt x="59327" y="334136"/>
                  </a:lnTo>
                  <a:lnTo>
                    <a:pt x="59561" y="315086"/>
                  </a:lnTo>
                  <a:close/>
                </a:path>
                <a:path w="84454" h="415925">
                  <a:moveTo>
                    <a:pt x="59440" y="304545"/>
                  </a:moveTo>
                  <a:lnTo>
                    <a:pt x="34036" y="304545"/>
                  </a:lnTo>
                  <a:lnTo>
                    <a:pt x="34162" y="315148"/>
                  </a:lnTo>
                  <a:lnTo>
                    <a:pt x="59561" y="315086"/>
                  </a:lnTo>
                  <a:lnTo>
                    <a:pt x="59440" y="304545"/>
                  </a:lnTo>
                  <a:close/>
                </a:path>
                <a:path w="84454" h="415925">
                  <a:moveTo>
                    <a:pt x="58595" y="281685"/>
                  </a:moveTo>
                  <a:lnTo>
                    <a:pt x="33274" y="281685"/>
                  </a:lnTo>
                  <a:lnTo>
                    <a:pt x="34036" y="304800"/>
                  </a:lnTo>
                  <a:lnTo>
                    <a:pt x="34036" y="304545"/>
                  </a:lnTo>
                  <a:lnTo>
                    <a:pt x="59440" y="304545"/>
                  </a:lnTo>
                  <a:lnTo>
                    <a:pt x="59055" y="292607"/>
                  </a:lnTo>
                  <a:lnTo>
                    <a:pt x="58595" y="281685"/>
                  </a:lnTo>
                  <a:close/>
                </a:path>
                <a:path w="84454" h="415925">
                  <a:moveTo>
                    <a:pt x="57883" y="269366"/>
                  </a:moveTo>
                  <a:lnTo>
                    <a:pt x="32512" y="269366"/>
                  </a:lnTo>
                  <a:lnTo>
                    <a:pt x="33274" y="281939"/>
                  </a:lnTo>
                  <a:lnTo>
                    <a:pt x="33274" y="281685"/>
                  </a:lnTo>
                  <a:lnTo>
                    <a:pt x="58595" y="281685"/>
                  </a:lnTo>
                  <a:lnTo>
                    <a:pt x="58547" y="280542"/>
                  </a:lnTo>
                  <a:lnTo>
                    <a:pt x="57883" y="269366"/>
                  </a:lnTo>
                  <a:close/>
                </a:path>
                <a:path w="84454" h="415925">
                  <a:moveTo>
                    <a:pt x="57023" y="256285"/>
                  </a:moveTo>
                  <a:lnTo>
                    <a:pt x="31496" y="256285"/>
                  </a:lnTo>
                  <a:lnTo>
                    <a:pt x="32512" y="269493"/>
                  </a:lnTo>
                  <a:lnTo>
                    <a:pt x="57883" y="269366"/>
                  </a:lnTo>
                  <a:lnTo>
                    <a:pt x="57023" y="256285"/>
                  </a:lnTo>
                  <a:close/>
                </a:path>
                <a:path w="84454" h="415925">
                  <a:moveTo>
                    <a:pt x="55926" y="242315"/>
                  </a:moveTo>
                  <a:lnTo>
                    <a:pt x="30353" y="242315"/>
                  </a:lnTo>
                  <a:lnTo>
                    <a:pt x="31496" y="256412"/>
                  </a:lnTo>
                  <a:lnTo>
                    <a:pt x="31496" y="256285"/>
                  </a:lnTo>
                  <a:lnTo>
                    <a:pt x="57023" y="256285"/>
                  </a:lnTo>
                  <a:lnTo>
                    <a:pt x="56896" y="254380"/>
                  </a:lnTo>
                  <a:lnTo>
                    <a:pt x="55926" y="242315"/>
                  </a:lnTo>
                  <a:close/>
                </a:path>
                <a:path w="84454" h="415925">
                  <a:moveTo>
                    <a:pt x="52971" y="212978"/>
                  </a:moveTo>
                  <a:lnTo>
                    <a:pt x="27432" y="212978"/>
                  </a:lnTo>
                  <a:lnTo>
                    <a:pt x="28956" y="228091"/>
                  </a:lnTo>
                  <a:lnTo>
                    <a:pt x="30353" y="242569"/>
                  </a:lnTo>
                  <a:lnTo>
                    <a:pt x="30353" y="242315"/>
                  </a:lnTo>
                  <a:lnTo>
                    <a:pt x="55926" y="242315"/>
                  </a:lnTo>
                  <a:lnTo>
                    <a:pt x="55753" y="240156"/>
                  </a:lnTo>
                  <a:lnTo>
                    <a:pt x="54229" y="225551"/>
                  </a:lnTo>
                  <a:lnTo>
                    <a:pt x="52971" y="212978"/>
                  </a:lnTo>
                  <a:close/>
                </a:path>
                <a:path w="84454" h="415925">
                  <a:moveTo>
                    <a:pt x="45337" y="147954"/>
                  </a:moveTo>
                  <a:lnTo>
                    <a:pt x="19812" y="147954"/>
                  </a:lnTo>
                  <a:lnTo>
                    <a:pt x="23875" y="181482"/>
                  </a:lnTo>
                  <a:lnTo>
                    <a:pt x="27432" y="213105"/>
                  </a:lnTo>
                  <a:lnTo>
                    <a:pt x="52971" y="212978"/>
                  </a:lnTo>
                  <a:lnTo>
                    <a:pt x="52705" y="210311"/>
                  </a:lnTo>
                  <a:lnTo>
                    <a:pt x="49149" y="178561"/>
                  </a:lnTo>
                  <a:lnTo>
                    <a:pt x="45337" y="147954"/>
                  </a:lnTo>
                  <a:close/>
                </a:path>
                <a:path w="84454" h="415925">
                  <a:moveTo>
                    <a:pt x="25146" y="0"/>
                  </a:moveTo>
                  <a:lnTo>
                    <a:pt x="0" y="3555"/>
                  </a:lnTo>
                  <a:lnTo>
                    <a:pt x="5207" y="40639"/>
                  </a:lnTo>
                  <a:lnTo>
                    <a:pt x="10414" y="77215"/>
                  </a:lnTo>
                  <a:lnTo>
                    <a:pt x="15240" y="113156"/>
                  </a:lnTo>
                  <a:lnTo>
                    <a:pt x="19812" y="148081"/>
                  </a:lnTo>
                  <a:lnTo>
                    <a:pt x="45337" y="147954"/>
                  </a:lnTo>
                  <a:lnTo>
                    <a:pt x="44958" y="144906"/>
                  </a:lnTo>
                  <a:lnTo>
                    <a:pt x="40386" y="109854"/>
                  </a:lnTo>
                  <a:lnTo>
                    <a:pt x="35560" y="73786"/>
                  </a:lnTo>
                  <a:lnTo>
                    <a:pt x="30353" y="37083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084570" y="2825546"/>
            <a:ext cx="1090930" cy="427990"/>
            <a:chOff x="6084570" y="2825546"/>
            <a:chExt cx="1090930" cy="427990"/>
          </a:xfrm>
        </p:grpSpPr>
        <p:sp>
          <p:nvSpPr>
            <p:cNvPr id="23" name="object 23"/>
            <p:cNvSpPr/>
            <p:nvPr/>
          </p:nvSpPr>
          <p:spPr>
            <a:xfrm>
              <a:off x="6121908" y="2874263"/>
              <a:ext cx="885443" cy="2598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84570" y="2825546"/>
              <a:ext cx="1090422" cy="4275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2289" y="2863214"/>
              <a:ext cx="967740" cy="304800"/>
            </a:xfrm>
            <a:custGeom>
              <a:avLst/>
              <a:gdLst/>
              <a:ahLst/>
              <a:cxnLst/>
              <a:rect l="l" t="t" r="r" b="b"/>
              <a:pathLst>
                <a:path w="967740" h="304800">
                  <a:moveTo>
                    <a:pt x="96773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67739" y="304800"/>
                  </a:lnTo>
                  <a:lnTo>
                    <a:pt x="967739" y="0"/>
                  </a:lnTo>
                  <a:close/>
                </a:path>
              </a:pathLst>
            </a:custGeom>
            <a:solidFill>
              <a:srgbClr val="E6AE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22289" y="2863214"/>
              <a:ext cx="967740" cy="304800"/>
            </a:xfrm>
            <a:custGeom>
              <a:avLst/>
              <a:gdLst/>
              <a:ahLst/>
              <a:cxnLst/>
              <a:rect l="l" t="t" r="r" b="b"/>
              <a:pathLst>
                <a:path w="967740" h="304800">
                  <a:moveTo>
                    <a:pt x="0" y="304800"/>
                  </a:moveTo>
                  <a:lnTo>
                    <a:pt x="967739" y="304800"/>
                  </a:lnTo>
                  <a:lnTo>
                    <a:pt x="96773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18" y="1126221"/>
            <a:ext cx="11321415" cy="3754754"/>
            <a:chOff x="412218" y="1126221"/>
            <a:chExt cx="11321415" cy="3754754"/>
          </a:xfrm>
        </p:grpSpPr>
        <p:sp>
          <p:nvSpPr>
            <p:cNvPr id="3" name="object 3"/>
            <p:cNvSpPr/>
            <p:nvPr/>
          </p:nvSpPr>
          <p:spPr>
            <a:xfrm>
              <a:off x="412218" y="1126221"/>
              <a:ext cx="7503460" cy="37544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671" y="1137666"/>
              <a:ext cx="7434072" cy="36850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24472" y="2701290"/>
              <a:ext cx="1118616" cy="1318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62191" y="2739009"/>
              <a:ext cx="996315" cy="1195705"/>
            </a:xfrm>
            <a:custGeom>
              <a:avLst/>
              <a:gdLst/>
              <a:ahLst/>
              <a:cxnLst/>
              <a:rect l="l" t="t" r="r" b="b"/>
              <a:pathLst>
                <a:path w="996315" h="1195704">
                  <a:moveTo>
                    <a:pt x="0" y="1195577"/>
                  </a:moveTo>
                  <a:lnTo>
                    <a:pt x="995933" y="1195577"/>
                  </a:lnTo>
                  <a:lnTo>
                    <a:pt x="995933" y="0"/>
                  </a:lnTo>
                  <a:lnTo>
                    <a:pt x="0" y="0"/>
                  </a:lnTo>
                  <a:lnTo>
                    <a:pt x="0" y="119557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06359" y="1658045"/>
              <a:ext cx="3326941" cy="23341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17814" y="1669542"/>
              <a:ext cx="3257550" cy="22646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50679" y="2722562"/>
              <a:ext cx="2408681" cy="3330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88399" y="2760344"/>
              <a:ext cx="2286000" cy="210820"/>
            </a:xfrm>
            <a:custGeom>
              <a:avLst/>
              <a:gdLst/>
              <a:ahLst/>
              <a:cxnLst/>
              <a:rect l="l" t="t" r="r" b="b"/>
              <a:pathLst>
                <a:path w="2286000" h="210819">
                  <a:moveTo>
                    <a:pt x="0" y="210312"/>
                  </a:moveTo>
                  <a:lnTo>
                    <a:pt x="2286000" y="210312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6007" y="2241740"/>
              <a:ext cx="800125" cy="2378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83727" y="2279523"/>
              <a:ext cx="677545" cy="115570"/>
            </a:xfrm>
            <a:custGeom>
              <a:avLst/>
              <a:gdLst/>
              <a:ahLst/>
              <a:cxnLst/>
              <a:rect l="l" t="t" r="r" b="b"/>
              <a:pathLst>
                <a:path w="677545" h="115569">
                  <a:moveTo>
                    <a:pt x="0" y="115062"/>
                  </a:moveTo>
                  <a:lnTo>
                    <a:pt x="677418" y="115062"/>
                  </a:lnTo>
                  <a:lnTo>
                    <a:pt x="677418" y="0"/>
                  </a:lnTo>
                  <a:lnTo>
                    <a:pt x="0" y="0"/>
                  </a:lnTo>
                  <a:lnTo>
                    <a:pt x="0" y="11506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59471" y="2389758"/>
              <a:ext cx="2961005" cy="1707514"/>
            </a:xfrm>
            <a:custGeom>
              <a:avLst/>
              <a:gdLst/>
              <a:ahLst/>
              <a:cxnLst/>
              <a:rect l="l" t="t" r="r" b="b"/>
              <a:pathLst>
                <a:path w="2961004" h="1707514">
                  <a:moveTo>
                    <a:pt x="828929" y="1532763"/>
                  </a:moveTo>
                  <a:lnTo>
                    <a:pt x="828573" y="1532636"/>
                  </a:lnTo>
                  <a:lnTo>
                    <a:pt x="828929" y="1532763"/>
                  </a:lnTo>
                  <a:close/>
                </a:path>
                <a:path w="2961004" h="1707514">
                  <a:moveTo>
                    <a:pt x="1238389" y="465251"/>
                  </a:moveTo>
                  <a:lnTo>
                    <a:pt x="1175004" y="415544"/>
                  </a:lnTo>
                  <a:lnTo>
                    <a:pt x="1169936" y="440372"/>
                  </a:lnTo>
                  <a:lnTo>
                    <a:pt x="1156843" y="437642"/>
                  </a:lnTo>
                  <a:lnTo>
                    <a:pt x="1157351" y="437642"/>
                  </a:lnTo>
                  <a:lnTo>
                    <a:pt x="1115314" y="427228"/>
                  </a:lnTo>
                  <a:lnTo>
                    <a:pt x="1115110" y="427177"/>
                  </a:lnTo>
                  <a:lnTo>
                    <a:pt x="1114869" y="427101"/>
                  </a:lnTo>
                  <a:lnTo>
                    <a:pt x="1095171" y="421386"/>
                  </a:lnTo>
                  <a:lnTo>
                    <a:pt x="1075436" y="414909"/>
                  </a:lnTo>
                  <a:lnTo>
                    <a:pt x="1075093" y="414782"/>
                  </a:lnTo>
                  <a:lnTo>
                    <a:pt x="1056678" y="407924"/>
                  </a:lnTo>
                  <a:lnTo>
                    <a:pt x="1056005" y="407670"/>
                  </a:lnTo>
                  <a:lnTo>
                    <a:pt x="1056513" y="407924"/>
                  </a:lnTo>
                  <a:lnTo>
                    <a:pt x="1037590" y="400050"/>
                  </a:lnTo>
                  <a:lnTo>
                    <a:pt x="1038225" y="400304"/>
                  </a:lnTo>
                  <a:lnTo>
                    <a:pt x="1037691" y="400050"/>
                  </a:lnTo>
                  <a:lnTo>
                    <a:pt x="1020965" y="391922"/>
                  </a:lnTo>
                  <a:lnTo>
                    <a:pt x="1020191" y="391541"/>
                  </a:lnTo>
                  <a:lnTo>
                    <a:pt x="1020826" y="391922"/>
                  </a:lnTo>
                  <a:lnTo>
                    <a:pt x="1003427" y="382270"/>
                  </a:lnTo>
                  <a:lnTo>
                    <a:pt x="1004189" y="382651"/>
                  </a:lnTo>
                  <a:lnTo>
                    <a:pt x="1003592" y="382270"/>
                  </a:lnTo>
                  <a:lnTo>
                    <a:pt x="988593" y="372618"/>
                  </a:lnTo>
                  <a:lnTo>
                    <a:pt x="987806" y="372110"/>
                  </a:lnTo>
                  <a:lnTo>
                    <a:pt x="988441" y="372618"/>
                  </a:lnTo>
                  <a:lnTo>
                    <a:pt x="973785" y="361569"/>
                  </a:lnTo>
                  <a:lnTo>
                    <a:pt x="973213" y="361149"/>
                  </a:lnTo>
                  <a:lnTo>
                    <a:pt x="972985" y="360934"/>
                  </a:lnTo>
                  <a:lnTo>
                    <a:pt x="960094" y="349631"/>
                  </a:lnTo>
                  <a:lnTo>
                    <a:pt x="959434" y="349059"/>
                  </a:lnTo>
                  <a:lnTo>
                    <a:pt x="959256" y="348869"/>
                  </a:lnTo>
                  <a:lnTo>
                    <a:pt x="947496" y="336550"/>
                  </a:lnTo>
                  <a:lnTo>
                    <a:pt x="946962" y="335991"/>
                  </a:lnTo>
                  <a:lnTo>
                    <a:pt x="946708" y="335661"/>
                  </a:lnTo>
                  <a:lnTo>
                    <a:pt x="935228" y="321310"/>
                  </a:lnTo>
                  <a:lnTo>
                    <a:pt x="935863" y="322072"/>
                  </a:lnTo>
                  <a:lnTo>
                    <a:pt x="935342" y="321310"/>
                  </a:lnTo>
                  <a:lnTo>
                    <a:pt x="925283" y="306578"/>
                  </a:lnTo>
                  <a:lnTo>
                    <a:pt x="924687" y="305689"/>
                  </a:lnTo>
                  <a:lnTo>
                    <a:pt x="925195" y="306578"/>
                  </a:lnTo>
                  <a:lnTo>
                    <a:pt x="915162" y="289052"/>
                  </a:lnTo>
                  <a:lnTo>
                    <a:pt x="915543" y="289687"/>
                  </a:lnTo>
                  <a:lnTo>
                    <a:pt x="915225" y="289052"/>
                  </a:lnTo>
                  <a:lnTo>
                    <a:pt x="906767" y="271907"/>
                  </a:lnTo>
                  <a:lnTo>
                    <a:pt x="906399" y="271145"/>
                  </a:lnTo>
                  <a:lnTo>
                    <a:pt x="906653" y="271907"/>
                  </a:lnTo>
                  <a:lnTo>
                    <a:pt x="898728" y="252857"/>
                  </a:lnTo>
                  <a:lnTo>
                    <a:pt x="898525" y="252349"/>
                  </a:lnTo>
                  <a:lnTo>
                    <a:pt x="898652" y="252857"/>
                  </a:lnTo>
                  <a:lnTo>
                    <a:pt x="891159" y="232410"/>
                  </a:lnTo>
                  <a:lnTo>
                    <a:pt x="891413" y="233045"/>
                  </a:lnTo>
                  <a:lnTo>
                    <a:pt x="891209" y="232410"/>
                  </a:lnTo>
                  <a:lnTo>
                    <a:pt x="884796" y="212217"/>
                  </a:lnTo>
                  <a:lnTo>
                    <a:pt x="884732" y="212001"/>
                  </a:lnTo>
                  <a:lnTo>
                    <a:pt x="884694" y="211836"/>
                  </a:lnTo>
                  <a:lnTo>
                    <a:pt x="878814" y="190627"/>
                  </a:lnTo>
                  <a:lnTo>
                    <a:pt x="878776" y="190436"/>
                  </a:lnTo>
                  <a:lnTo>
                    <a:pt x="878738" y="190246"/>
                  </a:lnTo>
                  <a:lnTo>
                    <a:pt x="873340" y="168529"/>
                  </a:lnTo>
                  <a:lnTo>
                    <a:pt x="873315" y="168338"/>
                  </a:lnTo>
                  <a:lnTo>
                    <a:pt x="873379" y="168529"/>
                  </a:lnTo>
                  <a:lnTo>
                    <a:pt x="873290" y="168148"/>
                  </a:lnTo>
                  <a:lnTo>
                    <a:pt x="868502" y="145669"/>
                  </a:lnTo>
                  <a:lnTo>
                    <a:pt x="868489" y="145478"/>
                  </a:lnTo>
                  <a:lnTo>
                    <a:pt x="868553" y="145669"/>
                  </a:lnTo>
                  <a:lnTo>
                    <a:pt x="868476" y="145288"/>
                  </a:lnTo>
                  <a:lnTo>
                    <a:pt x="859828" y="98298"/>
                  </a:lnTo>
                  <a:lnTo>
                    <a:pt x="859840" y="98171"/>
                  </a:lnTo>
                  <a:lnTo>
                    <a:pt x="859917" y="98298"/>
                  </a:lnTo>
                  <a:lnTo>
                    <a:pt x="859866" y="98044"/>
                  </a:lnTo>
                  <a:lnTo>
                    <a:pt x="852436" y="49657"/>
                  </a:lnTo>
                  <a:lnTo>
                    <a:pt x="845439" y="0"/>
                  </a:lnTo>
                  <a:lnTo>
                    <a:pt x="820293" y="3556"/>
                  </a:lnTo>
                  <a:lnTo>
                    <a:pt x="827278" y="53213"/>
                  </a:lnTo>
                  <a:lnTo>
                    <a:pt x="834771" y="102362"/>
                  </a:lnTo>
                  <a:lnTo>
                    <a:pt x="843534" y="150495"/>
                  </a:lnTo>
                  <a:lnTo>
                    <a:pt x="854202" y="196977"/>
                  </a:lnTo>
                  <a:lnTo>
                    <a:pt x="867283" y="240919"/>
                  </a:lnTo>
                  <a:lnTo>
                    <a:pt x="883412" y="282067"/>
                  </a:lnTo>
                  <a:lnTo>
                    <a:pt x="903478" y="319659"/>
                  </a:lnTo>
                  <a:lnTo>
                    <a:pt x="927989" y="352806"/>
                  </a:lnTo>
                  <a:lnTo>
                    <a:pt x="957326" y="381000"/>
                  </a:lnTo>
                  <a:lnTo>
                    <a:pt x="990727" y="404241"/>
                  </a:lnTo>
                  <a:lnTo>
                    <a:pt x="1027430" y="423291"/>
                  </a:lnTo>
                  <a:lnTo>
                    <a:pt x="1066927" y="438912"/>
                  </a:lnTo>
                  <a:lnTo>
                    <a:pt x="1108456" y="451739"/>
                  </a:lnTo>
                  <a:lnTo>
                    <a:pt x="1151382" y="462407"/>
                  </a:lnTo>
                  <a:lnTo>
                    <a:pt x="1164856" y="465251"/>
                  </a:lnTo>
                  <a:lnTo>
                    <a:pt x="1177836" y="465251"/>
                  </a:lnTo>
                  <a:lnTo>
                    <a:pt x="1238389" y="465251"/>
                  </a:lnTo>
                  <a:close/>
                </a:path>
                <a:path w="2961004" h="1707514">
                  <a:moveTo>
                    <a:pt x="1242060" y="468122"/>
                  </a:moveTo>
                  <a:lnTo>
                    <a:pt x="1241729" y="467868"/>
                  </a:lnTo>
                  <a:lnTo>
                    <a:pt x="1177290" y="467868"/>
                  </a:lnTo>
                  <a:lnTo>
                    <a:pt x="1164323" y="467868"/>
                  </a:lnTo>
                  <a:lnTo>
                    <a:pt x="1159764" y="490220"/>
                  </a:lnTo>
                  <a:lnTo>
                    <a:pt x="1242060" y="468122"/>
                  </a:lnTo>
                  <a:close/>
                </a:path>
                <a:path w="2961004" h="1707514">
                  <a:moveTo>
                    <a:pt x="2038477" y="1588262"/>
                  </a:moveTo>
                  <a:lnTo>
                    <a:pt x="1982063" y="1588274"/>
                  </a:lnTo>
                  <a:lnTo>
                    <a:pt x="1981517" y="1588516"/>
                  </a:lnTo>
                  <a:lnTo>
                    <a:pt x="1939544" y="1607312"/>
                  </a:lnTo>
                  <a:lnTo>
                    <a:pt x="1940052" y="1607058"/>
                  </a:lnTo>
                  <a:lnTo>
                    <a:pt x="1896872" y="1624203"/>
                  </a:lnTo>
                  <a:lnTo>
                    <a:pt x="1897380" y="1623949"/>
                  </a:lnTo>
                  <a:lnTo>
                    <a:pt x="1853311" y="1638935"/>
                  </a:lnTo>
                  <a:lnTo>
                    <a:pt x="1853946" y="1638681"/>
                  </a:lnTo>
                  <a:lnTo>
                    <a:pt x="1809115" y="1651508"/>
                  </a:lnTo>
                  <a:lnTo>
                    <a:pt x="1809750" y="1651381"/>
                  </a:lnTo>
                  <a:lnTo>
                    <a:pt x="1764309" y="1661985"/>
                  </a:lnTo>
                  <a:lnTo>
                    <a:pt x="1718183" y="1670304"/>
                  </a:lnTo>
                  <a:lnTo>
                    <a:pt x="1718818" y="1670177"/>
                  </a:lnTo>
                  <a:lnTo>
                    <a:pt x="1671320" y="1676273"/>
                  </a:lnTo>
                  <a:lnTo>
                    <a:pt x="1671955" y="1676146"/>
                  </a:lnTo>
                  <a:lnTo>
                    <a:pt x="1623822" y="1680210"/>
                  </a:lnTo>
                  <a:lnTo>
                    <a:pt x="1624330" y="1680210"/>
                  </a:lnTo>
                  <a:lnTo>
                    <a:pt x="1575435" y="1682115"/>
                  </a:lnTo>
                  <a:lnTo>
                    <a:pt x="1575943" y="1681988"/>
                  </a:lnTo>
                  <a:lnTo>
                    <a:pt x="1526286" y="1681988"/>
                  </a:lnTo>
                  <a:lnTo>
                    <a:pt x="1526794" y="1682115"/>
                  </a:lnTo>
                  <a:lnTo>
                    <a:pt x="1476375" y="1680083"/>
                  </a:lnTo>
                  <a:lnTo>
                    <a:pt x="1476883" y="1680083"/>
                  </a:lnTo>
                  <a:lnTo>
                    <a:pt x="1427340" y="1676273"/>
                  </a:lnTo>
                  <a:lnTo>
                    <a:pt x="1425702" y="1676146"/>
                  </a:lnTo>
                  <a:lnTo>
                    <a:pt x="1426083" y="1676273"/>
                  </a:lnTo>
                  <a:lnTo>
                    <a:pt x="1375537" y="1670685"/>
                  </a:lnTo>
                  <a:lnTo>
                    <a:pt x="1374394" y="1670558"/>
                  </a:lnTo>
                  <a:lnTo>
                    <a:pt x="1374775" y="1670685"/>
                  </a:lnTo>
                  <a:lnTo>
                    <a:pt x="1322451" y="1663319"/>
                  </a:lnTo>
                  <a:lnTo>
                    <a:pt x="1322705" y="1663319"/>
                  </a:lnTo>
                  <a:lnTo>
                    <a:pt x="1269746" y="1654429"/>
                  </a:lnTo>
                  <a:lnTo>
                    <a:pt x="1270000" y="1654429"/>
                  </a:lnTo>
                  <a:lnTo>
                    <a:pt x="1216406" y="1644015"/>
                  </a:lnTo>
                  <a:lnTo>
                    <a:pt x="1216787" y="1644015"/>
                  </a:lnTo>
                  <a:lnTo>
                    <a:pt x="1163243" y="1632077"/>
                  </a:lnTo>
                  <a:lnTo>
                    <a:pt x="1162685" y="1631950"/>
                  </a:lnTo>
                  <a:lnTo>
                    <a:pt x="1163066" y="1632077"/>
                  </a:lnTo>
                  <a:lnTo>
                    <a:pt x="1053084" y="1603756"/>
                  </a:lnTo>
                  <a:lnTo>
                    <a:pt x="1053592" y="1603883"/>
                  </a:lnTo>
                  <a:lnTo>
                    <a:pt x="1053160" y="1603756"/>
                  </a:lnTo>
                  <a:lnTo>
                    <a:pt x="942124" y="1570736"/>
                  </a:lnTo>
                  <a:lnTo>
                    <a:pt x="941882" y="1570672"/>
                  </a:lnTo>
                  <a:lnTo>
                    <a:pt x="941717" y="1570621"/>
                  </a:lnTo>
                  <a:lnTo>
                    <a:pt x="828548" y="1532636"/>
                  </a:lnTo>
                  <a:lnTo>
                    <a:pt x="714336" y="1490980"/>
                  </a:lnTo>
                  <a:lnTo>
                    <a:pt x="713994" y="1490853"/>
                  </a:lnTo>
                  <a:lnTo>
                    <a:pt x="714248" y="1490980"/>
                  </a:lnTo>
                  <a:lnTo>
                    <a:pt x="598233" y="1445641"/>
                  </a:lnTo>
                  <a:lnTo>
                    <a:pt x="597916" y="1445514"/>
                  </a:lnTo>
                  <a:lnTo>
                    <a:pt x="598170" y="1445641"/>
                  </a:lnTo>
                  <a:lnTo>
                    <a:pt x="480999" y="1397508"/>
                  </a:lnTo>
                  <a:lnTo>
                    <a:pt x="480695" y="1397381"/>
                  </a:lnTo>
                  <a:lnTo>
                    <a:pt x="480822" y="1397508"/>
                  </a:lnTo>
                  <a:lnTo>
                    <a:pt x="362712" y="1347089"/>
                  </a:lnTo>
                  <a:lnTo>
                    <a:pt x="362839" y="1347089"/>
                  </a:lnTo>
                  <a:lnTo>
                    <a:pt x="244246" y="1294892"/>
                  </a:lnTo>
                  <a:lnTo>
                    <a:pt x="243967" y="1294765"/>
                  </a:lnTo>
                  <a:lnTo>
                    <a:pt x="243967" y="1294892"/>
                  </a:lnTo>
                  <a:lnTo>
                    <a:pt x="74663" y="1218806"/>
                  </a:lnTo>
                  <a:lnTo>
                    <a:pt x="76987" y="1213624"/>
                  </a:lnTo>
                  <a:lnTo>
                    <a:pt x="85090" y="1195578"/>
                  </a:lnTo>
                  <a:lnTo>
                    <a:pt x="0" y="1199134"/>
                  </a:lnTo>
                  <a:lnTo>
                    <a:pt x="53848" y="1265174"/>
                  </a:lnTo>
                  <a:lnTo>
                    <a:pt x="64274" y="1241933"/>
                  </a:lnTo>
                  <a:lnTo>
                    <a:pt x="352552" y="1370330"/>
                  </a:lnTo>
                  <a:lnTo>
                    <a:pt x="470916" y="1420876"/>
                  </a:lnTo>
                  <a:lnTo>
                    <a:pt x="588645" y="1469136"/>
                  </a:lnTo>
                  <a:lnTo>
                    <a:pt x="705104" y="1514729"/>
                  </a:lnTo>
                  <a:lnTo>
                    <a:pt x="820420" y="1556766"/>
                  </a:lnTo>
                  <a:lnTo>
                    <a:pt x="934339" y="1594866"/>
                  </a:lnTo>
                  <a:lnTo>
                    <a:pt x="1046480" y="1628267"/>
                  </a:lnTo>
                  <a:lnTo>
                    <a:pt x="1156843" y="1656715"/>
                  </a:lnTo>
                  <a:lnTo>
                    <a:pt x="1211326" y="1668907"/>
                  </a:lnTo>
                  <a:lnTo>
                    <a:pt x="1265301" y="1679448"/>
                  </a:lnTo>
                  <a:lnTo>
                    <a:pt x="1318641" y="1688465"/>
                  </a:lnTo>
                  <a:lnTo>
                    <a:pt x="1371473" y="1695831"/>
                  </a:lnTo>
                  <a:lnTo>
                    <a:pt x="1423543" y="1701546"/>
                  </a:lnTo>
                  <a:lnTo>
                    <a:pt x="1475105" y="1705483"/>
                  </a:lnTo>
                  <a:lnTo>
                    <a:pt x="1526032" y="1707388"/>
                  </a:lnTo>
                  <a:lnTo>
                    <a:pt x="1576197" y="1707388"/>
                  </a:lnTo>
                  <a:lnTo>
                    <a:pt x="1625600" y="1705483"/>
                  </a:lnTo>
                  <a:lnTo>
                    <a:pt x="1674368" y="1701419"/>
                  </a:lnTo>
                  <a:lnTo>
                    <a:pt x="1722374" y="1695323"/>
                  </a:lnTo>
                  <a:lnTo>
                    <a:pt x="1769491" y="1686814"/>
                  </a:lnTo>
                  <a:lnTo>
                    <a:pt x="1789658" y="1682115"/>
                  </a:lnTo>
                  <a:lnTo>
                    <a:pt x="1814753" y="1676273"/>
                  </a:lnTo>
                  <a:lnTo>
                    <a:pt x="1815846" y="1676019"/>
                  </a:lnTo>
                  <a:lnTo>
                    <a:pt x="1835848" y="1670304"/>
                  </a:lnTo>
                  <a:lnTo>
                    <a:pt x="1861185" y="1663065"/>
                  </a:lnTo>
                  <a:lnTo>
                    <a:pt x="1864563" y="1661922"/>
                  </a:lnTo>
                  <a:lnTo>
                    <a:pt x="1895741" y="1651381"/>
                  </a:lnTo>
                  <a:lnTo>
                    <a:pt x="1905889" y="1647952"/>
                  </a:lnTo>
                  <a:lnTo>
                    <a:pt x="1928761" y="1638935"/>
                  </a:lnTo>
                  <a:lnTo>
                    <a:pt x="1949704" y="1630680"/>
                  </a:lnTo>
                  <a:lnTo>
                    <a:pt x="1964143" y="1624203"/>
                  </a:lnTo>
                  <a:lnTo>
                    <a:pt x="1992757" y="1611376"/>
                  </a:lnTo>
                  <a:lnTo>
                    <a:pt x="2000859" y="1607312"/>
                  </a:lnTo>
                  <a:lnTo>
                    <a:pt x="2035048" y="1590167"/>
                  </a:lnTo>
                  <a:lnTo>
                    <a:pt x="2038477" y="1588262"/>
                  </a:lnTo>
                  <a:close/>
                </a:path>
                <a:path w="2961004" h="1707514">
                  <a:moveTo>
                    <a:pt x="2960878" y="599694"/>
                  </a:moveTo>
                  <a:lnTo>
                    <a:pt x="2940050" y="584962"/>
                  </a:lnTo>
                  <a:lnTo>
                    <a:pt x="2875280" y="676783"/>
                  </a:lnTo>
                  <a:lnTo>
                    <a:pt x="2810129" y="768096"/>
                  </a:lnTo>
                  <a:lnTo>
                    <a:pt x="2810129" y="767969"/>
                  </a:lnTo>
                  <a:lnTo>
                    <a:pt x="2810027" y="768096"/>
                  </a:lnTo>
                  <a:lnTo>
                    <a:pt x="2744597" y="858139"/>
                  </a:lnTo>
                  <a:lnTo>
                    <a:pt x="2744724" y="858012"/>
                  </a:lnTo>
                  <a:lnTo>
                    <a:pt x="2678684" y="946531"/>
                  </a:lnTo>
                  <a:lnTo>
                    <a:pt x="2678684" y="946277"/>
                  </a:lnTo>
                  <a:lnTo>
                    <a:pt x="2645283" y="989711"/>
                  </a:lnTo>
                  <a:lnTo>
                    <a:pt x="2645410" y="989711"/>
                  </a:lnTo>
                  <a:lnTo>
                    <a:pt x="2611755" y="1032383"/>
                  </a:lnTo>
                  <a:lnTo>
                    <a:pt x="2611882" y="1032256"/>
                  </a:lnTo>
                  <a:lnTo>
                    <a:pt x="2577973" y="1074293"/>
                  </a:lnTo>
                  <a:lnTo>
                    <a:pt x="2578100" y="1074166"/>
                  </a:lnTo>
                  <a:lnTo>
                    <a:pt x="2543937" y="1115441"/>
                  </a:lnTo>
                  <a:lnTo>
                    <a:pt x="2543937" y="1115314"/>
                  </a:lnTo>
                  <a:lnTo>
                    <a:pt x="2543822" y="1115441"/>
                  </a:lnTo>
                  <a:lnTo>
                    <a:pt x="2509520" y="1155712"/>
                  </a:lnTo>
                  <a:lnTo>
                    <a:pt x="2509647" y="1155585"/>
                  </a:lnTo>
                  <a:lnTo>
                    <a:pt x="2474722" y="1195070"/>
                  </a:lnTo>
                  <a:lnTo>
                    <a:pt x="2474976" y="1194816"/>
                  </a:lnTo>
                  <a:lnTo>
                    <a:pt x="2439670" y="1233297"/>
                  </a:lnTo>
                  <a:lnTo>
                    <a:pt x="2439924" y="1233170"/>
                  </a:lnTo>
                  <a:lnTo>
                    <a:pt x="2404364" y="1270381"/>
                  </a:lnTo>
                  <a:lnTo>
                    <a:pt x="2404110" y="1270635"/>
                  </a:lnTo>
                  <a:lnTo>
                    <a:pt x="2368296" y="1306576"/>
                  </a:lnTo>
                  <a:lnTo>
                    <a:pt x="2368550" y="1306449"/>
                  </a:lnTo>
                  <a:lnTo>
                    <a:pt x="2331974" y="1341501"/>
                  </a:lnTo>
                  <a:lnTo>
                    <a:pt x="2332228" y="1341374"/>
                  </a:lnTo>
                  <a:lnTo>
                    <a:pt x="2295271" y="1375029"/>
                  </a:lnTo>
                  <a:lnTo>
                    <a:pt x="2295525" y="1374775"/>
                  </a:lnTo>
                  <a:lnTo>
                    <a:pt x="2295220" y="1375029"/>
                  </a:lnTo>
                  <a:lnTo>
                    <a:pt x="2257933" y="1407287"/>
                  </a:lnTo>
                  <a:lnTo>
                    <a:pt x="2258314" y="1407033"/>
                  </a:lnTo>
                  <a:lnTo>
                    <a:pt x="2220214" y="1438021"/>
                  </a:lnTo>
                  <a:lnTo>
                    <a:pt x="2220595" y="1437767"/>
                  </a:lnTo>
                  <a:lnTo>
                    <a:pt x="2181860" y="1467358"/>
                  </a:lnTo>
                  <a:lnTo>
                    <a:pt x="2182241" y="1467104"/>
                  </a:lnTo>
                  <a:lnTo>
                    <a:pt x="2143175" y="1494878"/>
                  </a:lnTo>
                  <a:lnTo>
                    <a:pt x="2104009" y="1520698"/>
                  </a:lnTo>
                  <a:lnTo>
                    <a:pt x="2103589" y="1520952"/>
                  </a:lnTo>
                  <a:lnTo>
                    <a:pt x="2063623" y="1545336"/>
                  </a:lnTo>
                  <a:lnTo>
                    <a:pt x="2064004" y="1545082"/>
                  </a:lnTo>
                  <a:lnTo>
                    <a:pt x="2063534" y="1545336"/>
                  </a:lnTo>
                  <a:lnTo>
                    <a:pt x="2022983" y="1567815"/>
                  </a:lnTo>
                  <a:lnTo>
                    <a:pt x="2023364" y="1567561"/>
                  </a:lnTo>
                  <a:lnTo>
                    <a:pt x="2022856" y="1567815"/>
                  </a:lnTo>
                  <a:lnTo>
                    <a:pt x="1982089" y="1588262"/>
                  </a:lnTo>
                  <a:lnTo>
                    <a:pt x="2038477" y="1588262"/>
                  </a:lnTo>
                  <a:lnTo>
                    <a:pt x="2076577" y="1567180"/>
                  </a:lnTo>
                  <a:lnTo>
                    <a:pt x="2117471" y="1542288"/>
                  </a:lnTo>
                  <a:lnTo>
                    <a:pt x="2157603" y="1515745"/>
                  </a:lnTo>
                  <a:lnTo>
                    <a:pt x="2187130" y="1494663"/>
                  </a:lnTo>
                  <a:lnTo>
                    <a:pt x="2197100" y="1487551"/>
                  </a:lnTo>
                  <a:lnTo>
                    <a:pt x="2223922" y="1467104"/>
                  </a:lnTo>
                  <a:lnTo>
                    <a:pt x="2236089" y="1457833"/>
                  </a:lnTo>
                  <a:lnTo>
                    <a:pt x="2260714" y="1437767"/>
                  </a:lnTo>
                  <a:lnTo>
                    <a:pt x="2274443" y="1426591"/>
                  </a:lnTo>
                  <a:lnTo>
                    <a:pt x="2297112" y="1407033"/>
                  </a:lnTo>
                  <a:lnTo>
                    <a:pt x="2312289" y="1393952"/>
                  </a:lnTo>
                  <a:lnTo>
                    <a:pt x="2349500" y="1359916"/>
                  </a:lnTo>
                  <a:lnTo>
                    <a:pt x="2368766" y="1341374"/>
                  </a:lnTo>
                  <a:lnTo>
                    <a:pt x="2386203" y="1324610"/>
                  </a:lnTo>
                  <a:lnTo>
                    <a:pt x="2404300" y="1306449"/>
                  </a:lnTo>
                  <a:lnTo>
                    <a:pt x="2422398" y="1288288"/>
                  </a:lnTo>
                  <a:lnTo>
                    <a:pt x="2439454" y="1270381"/>
                  </a:lnTo>
                  <a:lnTo>
                    <a:pt x="2458339" y="1250569"/>
                  </a:lnTo>
                  <a:lnTo>
                    <a:pt x="2474303" y="1233170"/>
                  </a:lnTo>
                  <a:lnTo>
                    <a:pt x="2493772" y="1211973"/>
                  </a:lnTo>
                  <a:lnTo>
                    <a:pt x="2508885" y="1194816"/>
                  </a:lnTo>
                  <a:lnTo>
                    <a:pt x="2528824" y="1172222"/>
                  </a:lnTo>
                  <a:lnTo>
                    <a:pt x="2542997" y="1155585"/>
                  </a:lnTo>
                  <a:lnTo>
                    <a:pt x="2563368" y="1131697"/>
                  </a:lnTo>
                  <a:lnTo>
                    <a:pt x="2597658" y="1090295"/>
                  </a:lnTo>
                  <a:lnTo>
                    <a:pt x="2610675" y="1074166"/>
                  </a:lnTo>
                  <a:lnTo>
                    <a:pt x="2631694" y="1048131"/>
                  </a:lnTo>
                  <a:lnTo>
                    <a:pt x="2644165" y="1032256"/>
                  </a:lnTo>
                  <a:lnTo>
                    <a:pt x="2665349" y="1005332"/>
                  </a:lnTo>
                  <a:lnTo>
                    <a:pt x="2698877" y="961771"/>
                  </a:lnTo>
                  <a:lnTo>
                    <a:pt x="2710269" y="946531"/>
                  </a:lnTo>
                  <a:lnTo>
                    <a:pt x="2765171" y="873125"/>
                  </a:lnTo>
                  <a:lnTo>
                    <a:pt x="2776143" y="858012"/>
                  </a:lnTo>
                  <a:lnTo>
                    <a:pt x="2830703" y="782955"/>
                  </a:lnTo>
                  <a:lnTo>
                    <a:pt x="2895981" y="691515"/>
                  </a:lnTo>
                  <a:lnTo>
                    <a:pt x="2960878" y="599694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24452" y="242569"/>
            <a:ext cx="39414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Carlito"/>
                <a:cs typeface="Carlito"/>
              </a:rPr>
              <a:t>DRILLTHROUGH</a:t>
            </a:r>
            <a:r>
              <a:rPr sz="3200" b="0" spc="-5" dirty="0">
                <a:latin typeface="Carlito"/>
                <a:cs typeface="Carlito"/>
              </a:rPr>
              <a:t> </a:t>
            </a:r>
            <a:r>
              <a:rPr sz="3200" b="0" spc="-45" dirty="0">
                <a:latin typeface="Carlito"/>
                <a:cs typeface="Carlito"/>
              </a:rPr>
              <a:t>FILTERS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06195"/>
            <a:ext cx="12192000" cy="45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3758" y="5083809"/>
            <a:ext cx="10727055" cy="138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52525"/>
                </a:solidFill>
                <a:latin typeface="Carlito"/>
                <a:cs typeface="Carlito"/>
              </a:rPr>
              <a:t>Drill through </a:t>
            </a:r>
            <a:r>
              <a:rPr sz="1800" b="1" spc="-10" dirty="0">
                <a:solidFill>
                  <a:srgbClr val="252525"/>
                </a:solidFill>
                <a:latin typeface="Carlito"/>
                <a:cs typeface="Carlito"/>
              </a:rPr>
              <a:t>filters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allow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users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jump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report 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pages </a:t>
            </a:r>
            <a:r>
              <a:rPr sz="1800" spc="-15" dirty="0">
                <a:solidFill>
                  <a:srgbClr val="252525"/>
                </a:solidFill>
                <a:latin typeface="Carlito"/>
                <a:cs typeface="Carlito"/>
              </a:rPr>
              <a:t>(</a:t>
            </a:r>
            <a:r>
              <a:rPr sz="1800" i="1" spc="-15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bookmarks</a:t>
            </a:r>
            <a:r>
              <a:rPr sz="1800" spc="-10" dirty="0">
                <a:solidFill>
                  <a:srgbClr val="252525"/>
                </a:solidFill>
                <a:latin typeface="Carlito"/>
                <a:cs typeface="Carlito"/>
              </a:rPr>
              <a:t>),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while </a:t>
            </a:r>
            <a:r>
              <a:rPr sz="1800" spc="-5" dirty="0">
                <a:solidFill>
                  <a:srgbClr val="252525"/>
                </a:solidFill>
                <a:latin typeface="Carlito"/>
                <a:cs typeface="Carlito"/>
              </a:rPr>
              <a:t>simultaneously filtering  based on </a:t>
            </a:r>
            <a:r>
              <a:rPr sz="180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800" i="1" spc="-5" dirty="0">
                <a:solidFill>
                  <a:srgbClr val="252525"/>
                </a:solidFill>
                <a:latin typeface="Carlito"/>
                <a:cs typeface="Carlito"/>
              </a:rPr>
              <a:t>specific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item</a:t>
            </a:r>
            <a:r>
              <a:rPr sz="1800" i="1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Carlito"/>
                <a:cs typeface="Carlito"/>
              </a:rPr>
              <a:t>selected</a:t>
            </a:r>
            <a:endParaRPr sz="1800">
              <a:latin typeface="Carlito"/>
              <a:cs typeface="Carlito"/>
            </a:endParaRPr>
          </a:p>
          <a:p>
            <a:pPr marL="755650" marR="5080" indent="-28575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Here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we’ve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built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report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page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(“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Product </a:t>
            </a:r>
            <a:r>
              <a:rPr sz="1600" b="1" spc="-10" dirty="0">
                <a:solidFill>
                  <a:srgbClr val="252525"/>
                </a:solidFill>
                <a:latin typeface="Carlito"/>
                <a:cs typeface="Carlito"/>
              </a:rPr>
              <a:t>Detail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”) featuring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product-level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performance,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added 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Drillthrough filter </a:t>
            </a:r>
            <a:r>
              <a:rPr sz="1600" spc="-20" dirty="0">
                <a:solidFill>
                  <a:srgbClr val="252525"/>
                </a:solidFill>
                <a:latin typeface="Carlito"/>
                <a:cs typeface="Carlito"/>
              </a:rPr>
              <a:t>for  </a:t>
            </a:r>
            <a:r>
              <a:rPr sz="1600" b="1" spc="-5" dirty="0">
                <a:solidFill>
                  <a:srgbClr val="252525"/>
                </a:solidFill>
                <a:latin typeface="Carlito"/>
                <a:cs typeface="Carlito"/>
              </a:rPr>
              <a:t>ProductName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;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users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can now right-click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report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visual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containing product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names,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jump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straight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pre-filtered  version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page (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“</a:t>
            </a:r>
            <a:r>
              <a:rPr sz="1600" b="1" i="1" spc="-5" dirty="0">
                <a:solidFill>
                  <a:srgbClr val="252525"/>
                </a:solidFill>
                <a:latin typeface="Carlito"/>
                <a:cs typeface="Carlito"/>
              </a:rPr>
              <a:t>Sport-100 Helmet, Blue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” shown </a:t>
            </a:r>
            <a:r>
              <a:rPr sz="1600" i="1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600" i="1" spc="-15" dirty="0">
                <a:solidFill>
                  <a:srgbClr val="252525"/>
                </a:solidFill>
                <a:latin typeface="Carlito"/>
                <a:cs typeface="Carlito"/>
              </a:rPr>
              <a:t>example</a:t>
            </a:r>
            <a:r>
              <a:rPr sz="1600" i="1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i="1" spc="-5" dirty="0">
                <a:solidFill>
                  <a:srgbClr val="252525"/>
                </a:solidFill>
                <a:latin typeface="Carlito"/>
                <a:cs typeface="Carlito"/>
              </a:rPr>
              <a:t>above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659</TotalTime>
  <Words>10748</Words>
  <Application>Microsoft Office PowerPoint</Application>
  <PresentationFormat>Widescreen</PresentationFormat>
  <Paragraphs>1095</Paragraphs>
  <Slides>107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Carlito</vt:lpstr>
      <vt:lpstr>Gill Sans MT</vt:lpstr>
      <vt:lpstr>Times New Roman</vt:lpstr>
      <vt:lpstr>Gallery</vt:lpstr>
      <vt:lpstr>UP &amp; RUNNING WITH</vt:lpstr>
      <vt:lpstr>COURSE OUTLINE</vt:lpstr>
      <vt:lpstr>INTRODUCING THE COURSE PROJECT</vt:lpstr>
      <vt:lpstr>SETTING EXPECTATIONS</vt:lpstr>
      <vt:lpstr>INTRODUCING POWER BI</vt:lpstr>
      <vt:lpstr>MEET POWER BI</vt:lpstr>
      <vt:lpstr>WHY POWER BI?</vt:lpstr>
      <vt:lpstr>POWER BI VS. “POWER EXCEL”</vt:lpstr>
      <vt:lpstr>INSTALLING POWER BI DESKTOP</vt:lpstr>
      <vt:lpstr>COURSE OPTIONS &amp; SETTINGS</vt:lpstr>
      <vt:lpstr>THE POWER BI INTERFACE</vt:lpstr>
      <vt:lpstr>THE POWER BI WORKFLOW</vt:lpstr>
      <vt:lpstr>REPORT VIEW TABS</vt:lpstr>
      <vt:lpstr>REPORT VIEW TABS (CONTEXTUAL)</vt:lpstr>
      <vt:lpstr>DATA VIEW TABS (CONTEXTUAL)</vt:lpstr>
      <vt:lpstr>CONNECTING &amp; SHAPING DATA</vt:lpstr>
      <vt:lpstr>TYPES OF DATA CONNECTORS</vt:lpstr>
      <vt:lpstr>THE QUERY EDITOR</vt:lpstr>
      <vt:lpstr>QUERY EDITING TOOLS</vt:lpstr>
      <vt:lpstr>BASIC TABLE TRANSFORMATIONS</vt:lpstr>
      <vt:lpstr>TEXT-SPECIFIC TOOLS</vt:lpstr>
      <vt:lpstr>NUMBER-SPECIFIC TOOLS</vt:lpstr>
      <vt:lpstr>DATE-SPECIFIC TOOLS</vt:lpstr>
      <vt:lpstr>CREATING A BASIC CALENDAR TABLE</vt:lpstr>
      <vt:lpstr>ADDING INDEX COLUMNS</vt:lpstr>
      <vt:lpstr>ADDING CONDITIONAL COLUMNS</vt:lpstr>
      <vt:lpstr>GROUPING &amp; AGGREGATING DATA</vt:lpstr>
      <vt:lpstr>GROUPING &amp; AGGREGATING DATA (ADVANCED)</vt:lpstr>
      <vt:lpstr>PIVOTING &amp; UNPIVOTING</vt:lpstr>
      <vt:lpstr>MERGING QUERIES</vt:lpstr>
      <vt:lpstr>APPENDING QUERIES</vt:lpstr>
      <vt:lpstr>DATA SOURCE SETTINGS</vt:lpstr>
      <vt:lpstr>MODIFYING QUERIES</vt:lpstr>
      <vt:lpstr>REFRESHING QUERIES</vt:lpstr>
      <vt:lpstr>DEFINING DATA CATEGORIES</vt:lpstr>
      <vt:lpstr>DEFINING HIERARCHIES</vt:lpstr>
      <vt:lpstr>BEST PRACTICES: CONNECTING &amp; SHAPING DATA</vt:lpstr>
      <vt:lpstr>CREATING A DATA MODEL</vt:lpstr>
      <vt:lpstr>WHAT’S A “DATA MODEL”?</vt:lpstr>
      <vt:lpstr>WHAT’S A “DATA MODEL”?</vt:lpstr>
      <vt:lpstr>DATABASE NORMALIZATION</vt:lpstr>
      <vt:lpstr>DATA TABLES VS. LOOKUP TABLES</vt:lpstr>
      <vt:lpstr>PRIMARY VS. FOREIGN KEYS</vt:lpstr>
      <vt:lpstr>RELATIONSHIPS VS. MERGED TABLES</vt:lpstr>
      <vt:lpstr>CREATING TABLE RELATIONSHIPS</vt:lpstr>
      <vt:lpstr>CREATING “SNOWFLAKE” SCHEMAS</vt:lpstr>
      <vt:lpstr>MANAGING &amp; EDITING RELATIONSHIPS</vt:lpstr>
      <vt:lpstr>ACTIVE VS. INACTIVE RELATIONSHIPS</vt:lpstr>
      <vt:lpstr>RELATIONSHIP CARDINALITY</vt:lpstr>
      <vt:lpstr>CARDINALITY CASE STUDY: MANY-TO-MANY</vt:lpstr>
      <vt:lpstr>CARDINALITY CASE STUDY: ONE-TO-ONE</vt:lpstr>
      <vt:lpstr>CONNECTING MULTIPLE DATA TABLES</vt:lpstr>
      <vt:lpstr>FILTER FLOW</vt:lpstr>
      <vt:lpstr>FILTER FLOW (CONT.)</vt:lpstr>
      <vt:lpstr>TWO-WAY FILTERS</vt:lpstr>
      <vt:lpstr>TWO-WAY FILTERS (CONT.)</vt:lpstr>
      <vt:lpstr>TWO-WAY FILTERS (CONT.)</vt:lpstr>
      <vt:lpstr>TWO-WAY FILTERS: A WORD OF WARNING</vt:lpstr>
      <vt:lpstr>HIDING FIELDS FROM REPORT VIEW</vt:lpstr>
      <vt:lpstr>BEST PRACTICES: DATA MODELING</vt:lpstr>
      <vt:lpstr>CALCULATED FIELDS WITH DAX</vt:lpstr>
      <vt:lpstr>MEET DAX</vt:lpstr>
      <vt:lpstr>CALCULATED COLUMNS</vt:lpstr>
      <vt:lpstr>CALCULATED COLUMNS (EXAMPLES)</vt:lpstr>
      <vt:lpstr>MEASURES</vt:lpstr>
      <vt:lpstr>RECAP: CALCULATED COLUMNS VS. MEASURES</vt:lpstr>
      <vt:lpstr>ADDING COLUMNS &amp; MEASURES</vt:lpstr>
      <vt:lpstr>QUICK MEASURES</vt:lpstr>
      <vt:lpstr>IMPLICIT VS. EXPLICIT MEASURES</vt:lpstr>
      <vt:lpstr>UNDERSTANDING FILTER CONTEXT</vt:lpstr>
      <vt:lpstr>FILTER CONTEXT (EXAMPLES)</vt:lpstr>
      <vt:lpstr>STEP-BY-STEP MEASURE CALCULATION</vt:lpstr>
      <vt:lpstr>COMMON DAX FUNCTIONS</vt:lpstr>
      <vt:lpstr>DAX SYNTAX</vt:lpstr>
      <vt:lpstr>DAX OPERATORS</vt:lpstr>
      <vt:lpstr>COMMON FUNCTION CATEGORIES</vt:lpstr>
      <vt:lpstr>BASIC DATE &amp; TIME FUNCTIONS</vt:lpstr>
      <vt:lpstr>BASIC LOGICAL FUNCTIONS (IF/AND/OR)</vt:lpstr>
      <vt:lpstr>TEXT FUNCTIONS</vt:lpstr>
      <vt:lpstr>RELATED</vt:lpstr>
      <vt:lpstr>BASIC MATH &amp; STATS FUNCTIONS</vt:lpstr>
      <vt:lpstr>COUNT, COUNTA, DISTINCTCOUNT &amp; COUNTROWS</vt:lpstr>
      <vt:lpstr>CALCULATE</vt:lpstr>
      <vt:lpstr>CALCULATE (EXAMPLE)</vt:lpstr>
      <vt:lpstr>CALCULATE CHANGES THE FILTER CONTEXT</vt:lpstr>
      <vt:lpstr>ALL</vt:lpstr>
      <vt:lpstr>FILTER</vt:lpstr>
      <vt:lpstr>ITERATOR (“X”) FUNCTIONS</vt:lpstr>
      <vt:lpstr>TIME INTELLIGENCE FORMULAS</vt:lpstr>
      <vt:lpstr>BEST PRACTICES: CALCULATED COLUMNS &amp; MEASURES</vt:lpstr>
      <vt:lpstr>BEST PRACTICES: SPEED &amp; PERFORMANCE</vt:lpstr>
      <vt:lpstr>BUILDING REPORTS</vt:lpstr>
      <vt:lpstr>THE POWER BI REPORT VIEW</vt:lpstr>
      <vt:lpstr>INSERTING OBJECTS &amp; BASIC CHARTS</vt:lpstr>
      <vt:lpstr>FORMATTING OPTIONS</vt:lpstr>
      <vt:lpstr>FILTERING OPTIONS</vt:lpstr>
      <vt:lpstr>EDITING REPORT INTERACTIONS</vt:lpstr>
      <vt:lpstr>EDITING REPORT INTERACTIONS (CONT.)</vt:lpstr>
      <vt:lpstr>DRILLTHROUGH FILTERS</vt:lpstr>
      <vt:lpstr>ADDING &amp; LINKING BOOKMARKS</vt:lpstr>
      <vt:lpstr>“WHAT-IF” PARAMETERS</vt:lpstr>
      <vt:lpstr>MANAGING &amp; VIEWING AS ROLES</vt:lpstr>
      <vt:lpstr>IMPORTING CUSTOM VISUALS</vt:lpstr>
      <vt:lpstr>DESKTOP VS. PHONE LAYOUT</vt:lpstr>
      <vt:lpstr>DATA VISUALIZATION BEST PRACTICES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Dutton</dc:creator>
  <cp:lastModifiedBy>Arun Ravi</cp:lastModifiedBy>
  <cp:revision>8</cp:revision>
  <dcterms:created xsi:type="dcterms:W3CDTF">2022-09-13T06:40:34Z</dcterms:created>
  <dcterms:modified xsi:type="dcterms:W3CDTF">2023-10-09T15:20:36Z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2020-04-15T00:00:00Z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2022-09-13T00:00:00Z</vt:filetime>
  </property>
  <property fmtid="{D5CDD505-2E9C-101B-9397-08002B2CF9AE}" pid="5" name="MSIP_Label_dad3be33-4108-4738-9e07-d8656a181486_Enabled">
    <vt:lpwstr>true</vt:lpwstr>
  </property>
  <property fmtid="{D5CDD505-2E9C-101B-9397-08002B2CF9AE}" pid="6" name="MSIP_Label_dad3be33-4108-4738-9e07-d8656a181486_SetDate">
    <vt:lpwstr>2022-09-13T06:47:01Z</vt:lpwstr>
  </property>
  <property fmtid="{D5CDD505-2E9C-101B-9397-08002B2CF9AE}" pid="7" name="MSIP_Label_dad3be33-4108-4738-9e07-d8656a181486_Method">
    <vt:lpwstr>Privileged</vt:lpwstr>
  </property>
  <property fmtid="{D5CDD505-2E9C-101B-9397-08002B2CF9AE}" pid="8" name="MSIP_Label_dad3be33-4108-4738-9e07-d8656a181486_Name">
    <vt:lpwstr>Public No Visual Label</vt:lpwstr>
  </property>
  <property fmtid="{D5CDD505-2E9C-101B-9397-08002B2CF9AE}" pid="9" name="MSIP_Label_dad3be33-4108-4738-9e07-d8656a181486_SiteId">
    <vt:lpwstr>945c199a-83a2-4e80-9f8c-5a91be5752dd</vt:lpwstr>
  </property>
  <property fmtid="{D5CDD505-2E9C-101B-9397-08002B2CF9AE}" pid="10" name="MSIP_Label_dad3be33-4108-4738-9e07-d8656a181486_ActionId">
    <vt:lpwstr>926c3bb8-e0ac-4f38-8ccf-d713e87006c7</vt:lpwstr>
  </property>
  <property fmtid="{D5CDD505-2E9C-101B-9397-08002B2CF9AE}" pid="11" name="MSIP_Label_dad3be33-4108-4738-9e07-d8656a181486_ContentBits">
    <vt:lpwstr>0</vt:lpwstr>
  </property>
</Properties>
</file>